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72" r:id="rId4"/>
    <p:sldId id="268" r:id="rId5"/>
    <p:sldId id="269" r:id="rId6"/>
    <p:sldId id="274" r:id="rId7"/>
    <p:sldId id="270" r:id="rId8"/>
    <p:sldId id="271" r:id="rId9"/>
    <p:sldId id="273" r:id="rId10"/>
    <p:sldId id="27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2FB6CAD-66C6-4044-AB62-429ACBE0959C}">
          <p14:sldIdLst>
            <p14:sldId id="256"/>
            <p14:sldId id="267"/>
            <p14:sldId id="272"/>
            <p14:sldId id="268"/>
            <p14:sldId id="269"/>
            <p14:sldId id="274"/>
            <p14:sldId id="270"/>
            <p14:sldId id="271"/>
            <p14:sldId id="273"/>
          </p14:sldIdLst>
        </p14:section>
        <p14:section name="Oddíl bez názvu" id="{E2249B10-2B26-4533-8127-D647D120032E}">
          <p14:sldIdLst>
            <p14:sldId id="27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69" d="100"/>
          <a:sy n="69" d="100"/>
        </p:scale>
        <p:origin x="-13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jinazaskolou.cz/application/Pages/UnitView.aspx?unitId=1696&amp;rt=/application/pages/ProjectView.aspx?projectID=97&amp;currentPage=6&amp;lang=Primary" TargetMode="External"/><Relationship Id="rId2" Type="http://schemas.openxmlformats.org/officeDocument/2006/relationships/hyperlink" Target="http://www.krajinazaskolou.cz/application/Pages/UnitView.aspx?unitId=1693&amp;rt=/application/pages/ProjectView.aspx?projectID=97&amp;currentPage=6&amp;lang=Primar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Svitavské muzeum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VY_32_INOVACE_4.DE.04</a:t>
            </a:r>
            <a:endParaRPr lang="cs-CZ" sz="1200" dirty="0" smtClean="0"/>
          </a:p>
          <a:p>
            <a:endParaRPr lang="cs-CZ" sz="1200" b="1" dirty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leden 2014</a:t>
            </a:r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2996952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kulturní dějiny, které konkretizuje  na nejbližší okolí. Materiál slouží jako úvodní seznámení  s historií a současností    muzea před  návštěvou muzea a exkurzí po </a:t>
            </a:r>
            <a:r>
              <a:rPr lang="cs-CZ" sz="1100" smtClean="0"/>
              <a:t>svitavských </a:t>
            </a:r>
            <a:r>
              <a:rPr lang="cs-CZ" sz="1100" smtClean="0"/>
              <a:t>památkách.</a:t>
            </a:r>
            <a:endParaRPr lang="cs-CZ" sz="11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Urba muzeo en Svi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7620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159552" y="5949280"/>
            <a:ext cx="5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</a:t>
            </a:r>
            <a:r>
              <a:rPr lang="cs-CZ" dirty="0" err="1" smtClean="0"/>
              <a:t>svitavského</a:t>
            </a:r>
            <a:r>
              <a:rPr lang="cs-CZ" dirty="0" smtClean="0"/>
              <a:t> muzea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Téměř ve stejné době, kdy byla dokončena </a:t>
            </a:r>
            <a:r>
              <a:rPr lang="cs-CZ" dirty="0" err="1" smtClean="0"/>
              <a:t>Budigova</a:t>
            </a:r>
            <a:r>
              <a:rPr lang="cs-CZ" dirty="0" smtClean="0"/>
              <a:t> vila, se začaly psát dějiny </a:t>
            </a:r>
            <a:r>
              <a:rPr lang="cs-CZ" dirty="0" err="1" smtClean="0"/>
              <a:t>svitavského</a:t>
            </a:r>
            <a:r>
              <a:rPr lang="cs-CZ" dirty="0" smtClean="0"/>
              <a:t> muzea. R. 1894 se ve městě uskutečnila ve škole na náměstí velká výstava řemeslných výrobků z </a:t>
            </a:r>
            <a:r>
              <a:rPr lang="cs-CZ" dirty="0" err="1" smtClean="0"/>
              <a:t>Hřebečska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Předseda organizačního výboru Ferdinand Werner zasloužil o to, aby se část z vystavených předmětů stala základem pro sbírky nového městského muzea.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Ihned po skončení výstavy se proto ustavil výbor pro </a:t>
            </a:r>
            <a:r>
              <a:rPr lang="cs-CZ" sz="2600" dirty="0"/>
              <a:t>zřízení muzea. Jeho činovníci stáli před takřka neřešitelným problémem - kde získat odpovídající prostory. </a:t>
            </a:r>
            <a:endParaRPr lang="cs-CZ" sz="2600" dirty="0" smtClean="0"/>
          </a:p>
          <a:p>
            <a:endParaRPr lang="cs-CZ" sz="2600" dirty="0"/>
          </a:p>
          <a:p>
            <a:r>
              <a:rPr lang="cs-CZ" sz="2600" dirty="0" smtClean="0"/>
              <a:t>Zatím se ve škole na náměstí shromažďovaly první dary od měšťanů a do výboru byl jmenován Carl </a:t>
            </a:r>
            <a:r>
              <a:rPr lang="cs-CZ" sz="2600" dirty="0" err="1" smtClean="0"/>
              <a:t>Lick</a:t>
            </a:r>
            <a:r>
              <a:rPr lang="cs-CZ" sz="2600" dirty="0" smtClean="0"/>
              <a:t>, který spolupracoval s Antonem Fuchsem a Franzem </a:t>
            </a:r>
            <a:r>
              <a:rPr lang="cs-CZ" sz="2600" dirty="0" err="1" smtClean="0"/>
              <a:t>Ripplem</a:t>
            </a:r>
            <a:r>
              <a:rPr lang="cs-CZ" sz="2600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 činnosti výboru ani o muzejních prostorách není mnoho známo, prameny hovoří o budově </a:t>
            </a:r>
            <a:r>
              <a:rPr lang="cs-CZ" dirty="0">
                <a:hlinkClick r:id="rId2"/>
              </a:rPr>
              <a:t>sirotčince</a:t>
            </a:r>
            <a:r>
              <a:rPr lang="cs-CZ" dirty="0"/>
              <a:t> či o prostorách </a:t>
            </a:r>
            <a:r>
              <a:rPr lang="cs-CZ" dirty="0">
                <a:hlinkClick r:id="rId3"/>
              </a:rPr>
              <a:t>Střelnice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Až </a:t>
            </a:r>
            <a:r>
              <a:rPr lang="cs-CZ" dirty="0"/>
              <a:t>roku 1935 vznikl pod předsednictvím dr. E. </a:t>
            </a:r>
            <a:r>
              <a:rPr lang="cs-CZ" dirty="0" err="1" smtClean="0"/>
              <a:t>Dontha</a:t>
            </a:r>
            <a:r>
              <a:rPr lang="cs-CZ" dirty="0" smtClean="0"/>
              <a:t> </a:t>
            </a:r>
            <a:r>
              <a:rPr lang="cs-CZ" dirty="0"/>
              <a:t>Muzejní spolek, který s podporou starosty Johanna Wolfa dovedl snahy o zřízení muzea do fáze schvalování stanov a záměru využít pro </a:t>
            </a:r>
            <a:r>
              <a:rPr lang="cs-CZ" dirty="0" err="1"/>
              <a:t>instruci</a:t>
            </a:r>
            <a:r>
              <a:rPr lang="cs-CZ" dirty="0"/>
              <a:t> budovu staré radnice. Tyto snahy však zastavila </a:t>
            </a:r>
            <a:r>
              <a:rPr lang="cs-CZ" dirty="0" smtClean="0"/>
              <a:t>válka.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33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Statut muzea se změnil, sbírky byly deponovány, a ve městě byly zřízeny pod hlavičkou Okresního vlastivědného muzea v Litomyšli pouze Výstavní síně ve Svitavách. </a:t>
            </a:r>
          </a:p>
          <a:p>
            <a:r>
              <a:rPr lang="cs-CZ" dirty="0" smtClean="0"/>
              <a:t>V roce 1976 pak bylo v nové přístavbě budovy zřízeno Okresní muzeum dělnického hnutí. V roce 1990 se statut muzea změnil na Výstavní galerii ve Svitavách a od roku 1991 Městské muzeum a galerie ve Svitavách.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Muzeum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 městském muzeu a galerii jsou k vidění uměleckoprůmyslové sbírky celého regionu.  </a:t>
            </a:r>
          </a:p>
          <a:p>
            <a:r>
              <a:rPr lang="cs-CZ" dirty="0" smtClean="0"/>
              <a:t>Muzeum se může pochlubit také největší sbírkou pracích strojů v České republice. Expozice zachycuje jejich vývoj od nejjednodušších plácaček a valch z různých materiálů přes dřevěné mechanické až po plně automatické pračky.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Své místo má v muzeu také Oskar Schindler, svitavský rodák, který se na konci druhé světové války zasloužil o záchranu 1200 Židů. Jeho příběhu je věnována stálá expozice Hledání hvězdy Davidovy. </a:t>
            </a:r>
          </a:p>
          <a:p>
            <a:r>
              <a:rPr lang="cs-CZ" dirty="0"/>
              <a:t>V prostorných výstavních síních se střídají výtvarné výstavy našich a zahraničních výtvarníků.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615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Urba muzeo en Svitavy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3754" y="937533"/>
            <a:ext cx="6049963" cy="45370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3190" y="5085184"/>
            <a:ext cx="425278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Komu je věnována expozice Hledání hvězdy Davidovy?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592" y="1700808"/>
            <a:ext cx="44804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Která muzeální sbírka je největší svého druhu v ČR?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600" y="561454"/>
            <a:ext cx="4408392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které doby spadají počátky svitavského muzea?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732" y="2924944"/>
            <a:ext cx="4268243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kterých budovách byly sbírky umístěny?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5326" y="3933056"/>
            <a:ext cx="4240649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 které budově se nacházejí sbírky dnes?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36546" y="1879259"/>
            <a:ext cx="388843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Sbírka </a:t>
            </a:r>
            <a:r>
              <a:rPr lang="cs-CZ" sz="2400" dirty="0" err="1" smtClean="0"/>
              <a:t>praích</a:t>
            </a:r>
            <a:r>
              <a:rPr lang="cs-CZ" sz="2400" dirty="0" smtClean="0"/>
              <a:t> strojů.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45821" y="561454"/>
            <a:ext cx="388843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konce 19. století.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19747" y="2932049"/>
            <a:ext cx="3240360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budově sirotčince </a:t>
            </a:r>
          </a:p>
          <a:p>
            <a:r>
              <a:rPr lang="cs-CZ" sz="2400" dirty="0" smtClean="0"/>
              <a:t>a Střelnice.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05698" y="4163888"/>
            <a:ext cx="33686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</a:t>
            </a:r>
            <a:r>
              <a:rPr lang="cs-CZ" sz="2400" dirty="0" err="1" smtClean="0"/>
              <a:t>Budigově</a:t>
            </a:r>
            <a:r>
              <a:rPr lang="cs-CZ" sz="2400" dirty="0" smtClean="0"/>
              <a:t> vile.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05698" y="5269849"/>
            <a:ext cx="361928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Oskaru Schindlerovi.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60107" y="5916181"/>
            <a:ext cx="464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698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17" grpId="0" animBg="1"/>
      <p:bldP spid="16" grpId="0" animBg="1"/>
      <p:bldP spid="19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1. UNIESERT. </a:t>
            </a:r>
            <a:r>
              <a:rPr lang="cs-CZ" sz="2000" i="1" dirty="0" err="1" smtClean="0"/>
              <a:t>Wikipedie.cz</a:t>
            </a:r>
            <a:r>
              <a:rPr lang="cs-CZ" sz="2000" dirty="0" smtClean="0"/>
              <a:t> [online]. [cit. 1.12.2013]. Dostupný na WWW: http://cs.wikipedia.org/wiki/Soubor:Urba_muzeo_en_Svitavy.jpg </a:t>
            </a:r>
          </a:p>
          <a:p>
            <a:pPr marL="0" indent="0">
              <a:buNone/>
            </a:pPr>
            <a:r>
              <a:rPr lang="cs-CZ" sz="2000" dirty="0" smtClean="0"/>
              <a:t>2. </a:t>
            </a:r>
            <a:r>
              <a:rPr lang="cs-CZ" sz="2000" dirty="0" err="1" smtClean="0"/>
              <a:t>UNIESERT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Wikipedie.cz</a:t>
            </a:r>
            <a:r>
              <a:rPr lang="cs-CZ" sz="2000" dirty="0" smtClean="0"/>
              <a:t> [online]. [cit. 1.12.2013]. Dostupný na WWW: http://cs.wikipedia.org/wiki/Soubor:Urba_muzeo_en_Svitavy.jpg </a:t>
            </a:r>
          </a:p>
          <a:p>
            <a:pPr marL="0" indent="0">
              <a:buNone/>
            </a:pPr>
            <a:r>
              <a:rPr lang="cs-CZ" sz="2000" dirty="0" err="1" smtClean="0"/>
              <a:t>FIKEJZ</a:t>
            </a:r>
            <a:r>
              <a:rPr lang="cs-CZ" sz="2000" dirty="0"/>
              <a:t>, Radoslav a Vladimír </a:t>
            </a:r>
            <a:r>
              <a:rPr lang="cs-CZ" sz="2000" dirty="0" err="1"/>
              <a:t>VELEŠÍK</a:t>
            </a:r>
            <a:r>
              <a:rPr lang="cs-CZ" sz="2000" dirty="0"/>
              <a:t>. </a:t>
            </a:r>
            <a:r>
              <a:rPr lang="cs-CZ" sz="2000" i="1" dirty="0"/>
              <a:t>Kronika města Svitavy</a:t>
            </a:r>
            <a:r>
              <a:rPr lang="cs-CZ" sz="2000" dirty="0"/>
              <a:t>. Svitavy: Městské muzeum a galerie ve Svitavách, 2006, 396 s. ISBN 80-239-7488-2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http</a:t>
            </a:r>
            <a:r>
              <a:rPr lang="cs-CZ" sz="2000" dirty="0"/>
              <a:t>://www.krajinazaskolou.cz/application/pages/ProjectView.aspx?projectID=97</a:t>
            </a:r>
          </a:p>
          <a:p>
            <a:pPr marL="0" indent="0">
              <a:buNone/>
            </a:pPr>
            <a:r>
              <a:rPr lang="cs-CZ" sz="2000" dirty="0" smtClean="0"/>
              <a:t>http</a:t>
            </a:r>
            <a:r>
              <a:rPr lang="cs-CZ" sz="2000" dirty="0"/>
              <a:t>://www.muzeum.svitavy.cz/o-muzeu/historie/16-1</a:t>
            </a:r>
            <a:r>
              <a:rPr lang="cs-CZ" sz="2000" dirty="0" smtClean="0"/>
              <a:t>/</a:t>
            </a:r>
          </a:p>
          <a:p>
            <a:pPr marL="0" indent="0">
              <a:buNone/>
            </a:pPr>
            <a:r>
              <a:rPr lang="cs-CZ" sz="2000" dirty="0"/>
              <a:t>Veškeré hypertextové odkazy jsou platně ke dní vytvoření díla.</a:t>
            </a:r>
          </a:p>
          <a:p>
            <a:pPr marL="0" indent="0">
              <a:buNone/>
            </a:pPr>
            <a:endParaRPr lang="cs-CZ" sz="1600" dirty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559</TotalTime>
  <Words>466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projekt_logo_cent</vt:lpstr>
      <vt:lpstr>Svitavské muzeum</vt:lpstr>
      <vt:lpstr>ANOTACE</vt:lpstr>
      <vt:lpstr>Muze</vt:lpstr>
      <vt:lpstr>Počátky svitavského muzea</vt:lpstr>
      <vt:lpstr>Prezentace aplikace PowerPoint</vt:lpstr>
      <vt:lpstr>Prezentace aplikace PowerPoint</vt:lpstr>
      <vt:lpstr>Prezentace aplikace PowerPoint</vt:lpstr>
      <vt:lpstr>Muzeum dnes</vt:lpstr>
      <vt:lpstr>Prezentace aplikace PowerPoint</vt:lpstr>
      <vt:lpstr>Prezentace aplikace PowerPoint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30</cp:revision>
  <dcterms:created xsi:type="dcterms:W3CDTF">2012-07-02T08:03:24Z</dcterms:created>
  <dcterms:modified xsi:type="dcterms:W3CDTF">2014-05-02T09:37:27Z</dcterms:modified>
</cp:coreProperties>
</file>