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4660"/>
  </p:normalViewPr>
  <p:slideViewPr>
    <p:cSldViewPr>
      <p:cViewPr varScale="1">
        <p:scale>
          <a:sx n="70" d="100"/>
          <a:sy n="7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0625A-51A3-431A-9643-5066F796947F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58BABC-6EE0-441C-9423-3AE3AE736F64}">
      <dgm:prSet/>
      <dgm:spPr/>
      <dgm:t>
        <a:bodyPr/>
        <a:lstStyle/>
        <a:p>
          <a:pPr rtl="0"/>
          <a:r>
            <a:rPr lang="cs-CZ" b="1" smtClean="0"/>
            <a:t>Alkeny</a:t>
          </a:r>
          <a:endParaRPr lang="cs-CZ"/>
        </a:p>
      </dgm:t>
    </dgm:pt>
    <dgm:pt modelId="{256645D4-AD9F-46CE-BFE6-BF1D32094B47}" type="parTrans" cxnId="{C494E1E6-1AD2-47AB-924A-342CF9D405DD}">
      <dgm:prSet/>
      <dgm:spPr/>
      <dgm:t>
        <a:bodyPr/>
        <a:lstStyle/>
        <a:p>
          <a:endParaRPr lang="cs-CZ"/>
        </a:p>
      </dgm:t>
    </dgm:pt>
    <dgm:pt modelId="{6EBED2B7-5265-457C-9B82-C6EF6FCE0842}" type="sibTrans" cxnId="{C494E1E6-1AD2-47AB-924A-342CF9D405DD}">
      <dgm:prSet/>
      <dgm:spPr/>
      <dgm:t>
        <a:bodyPr/>
        <a:lstStyle/>
        <a:p>
          <a:endParaRPr lang="cs-CZ"/>
        </a:p>
      </dgm:t>
    </dgm:pt>
    <dgm:pt modelId="{2F54D02E-A45A-424A-9757-E631F87A4265}">
      <dgm:prSet/>
      <dgm:spPr/>
      <dgm:t>
        <a:bodyPr/>
        <a:lstStyle/>
        <a:p>
          <a:pPr rtl="0"/>
          <a:r>
            <a:rPr lang="cs-CZ" b="1" dirty="0" err="1" smtClean="0"/>
            <a:t>Alkadieny</a:t>
          </a:r>
          <a:endParaRPr lang="cs-CZ" dirty="0"/>
        </a:p>
      </dgm:t>
    </dgm:pt>
    <dgm:pt modelId="{58001B65-6F81-47D6-81E2-FA7B4E259E71}" type="parTrans" cxnId="{2E9DCA1D-EC08-42F9-8EA3-8E0D4AFCDB87}">
      <dgm:prSet/>
      <dgm:spPr/>
      <dgm:t>
        <a:bodyPr/>
        <a:lstStyle/>
        <a:p>
          <a:endParaRPr lang="cs-CZ"/>
        </a:p>
      </dgm:t>
    </dgm:pt>
    <dgm:pt modelId="{A6F9524B-6444-4903-B5A7-6871A5E62E3E}" type="sibTrans" cxnId="{2E9DCA1D-EC08-42F9-8EA3-8E0D4AFCDB87}">
      <dgm:prSet/>
      <dgm:spPr/>
      <dgm:t>
        <a:bodyPr/>
        <a:lstStyle/>
        <a:p>
          <a:endParaRPr lang="cs-CZ"/>
        </a:p>
      </dgm:t>
    </dgm:pt>
    <dgm:pt modelId="{5290DA60-1820-4204-AE84-9A28586CD1FF}">
      <dgm:prSet/>
      <dgm:spPr/>
      <dgm:t>
        <a:bodyPr/>
        <a:lstStyle/>
        <a:p>
          <a:pPr rtl="0"/>
          <a:r>
            <a:rPr lang="cs-CZ" b="1" dirty="0" err="1" smtClean="0"/>
            <a:t>Alkyny</a:t>
          </a:r>
          <a:endParaRPr lang="cs-CZ" dirty="0"/>
        </a:p>
      </dgm:t>
    </dgm:pt>
    <dgm:pt modelId="{5F483E6C-A3D8-4AED-94B0-76F668E122C0}" type="parTrans" cxnId="{6D5FBC81-84E4-4D26-A1B3-297BC4BB6F72}">
      <dgm:prSet/>
      <dgm:spPr/>
      <dgm:t>
        <a:bodyPr/>
        <a:lstStyle/>
        <a:p>
          <a:endParaRPr lang="cs-CZ"/>
        </a:p>
      </dgm:t>
    </dgm:pt>
    <dgm:pt modelId="{977CFC39-EB8A-4FE7-91B4-188EE06CE8EE}" type="sibTrans" cxnId="{6D5FBC81-84E4-4D26-A1B3-297BC4BB6F72}">
      <dgm:prSet/>
      <dgm:spPr/>
      <dgm:t>
        <a:bodyPr/>
        <a:lstStyle/>
        <a:p>
          <a:endParaRPr lang="cs-CZ"/>
        </a:p>
      </dgm:t>
    </dgm:pt>
    <dgm:pt modelId="{D3A8E862-74F6-489F-B7B2-1508A7E11AEA}" type="pres">
      <dgm:prSet presAssocID="{4C20625A-51A3-431A-9643-5066F796947F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8FA08E-859F-4FA3-933C-E81EB908F700}" type="pres">
      <dgm:prSet presAssocID="{FF58BABC-6EE0-441C-9423-3AE3AE736F64}" presName="circle1" presStyleLbl="node1" presStyleIdx="0" presStyleCnt="3"/>
      <dgm:spPr/>
    </dgm:pt>
    <dgm:pt modelId="{1C23ECA3-9FD3-4BE0-82EF-773F135D849F}" type="pres">
      <dgm:prSet presAssocID="{FF58BABC-6EE0-441C-9423-3AE3AE736F64}" presName="space" presStyleCnt="0"/>
      <dgm:spPr/>
    </dgm:pt>
    <dgm:pt modelId="{6ACF7A4D-A9CA-4497-99B1-9202ED49F591}" type="pres">
      <dgm:prSet presAssocID="{FF58BABC-6EE0-441C-9423-3AE3AE736F64}" presName="rect1" presStyleLbl="alignAcc1" presStyleIdx="0" presStyleCnt="3"/>
      <dgm:spPr/>
      <dgm:t>
        <a:bodyPr/>
        <a:lstStyle/>
        <a:p>
          <a:endParaRPr lang="cs-CZ"/>
        </a:p>
      </dgm:t>
    </dgm:pt>
    <dgm:pt modelId="{376BD485-3625-4C83-92B8-D9E22073CA09}" type="pres">
      <dgm:prSet presAssocID="{2F54D02E-A45A-424A-9757-E631F87A4265}" presName="vertSpace2" presStyleLbl="node1" presStyleIdx="0" presStyleCnt="3"/>
      <dgm:spPr/>
    </dgm:pt>
    <dgm:pt modelId="{51305BEA-0971-4845-BE7D-84CC493FF563}" type="pres">
      <dgm:prSet presAssocID="{2F54D02E-A45A-424A-9757-E631F87A4265}" presName="circle2" presStyleLbl="node1" presStyleIdx="1" presStyleCnt="3"/>
      <dgm:spPr/>
    </dgm:pt>
    <dgm:pt modelId="{FA9F05C8-F508-48A1-B514-F3CDA78AB9A4}" type="pres">
      <dgm:prSet presAssocID="{2F54D02E-A45A-424A-9757-E631F87A4265}" presName="rect2" presStyleLbl="alignAcc1" presStyleIdx="1" presStyleCnt="3"/>
      <dgm:spPr/>
      <dgm:t>
        <a:bodyPr/>
        <a:lstStyle/>
        <a:p>
          <a:endParaRPr lang="cs-CZ"/>
        </a:p>
      </dgm:t>
    </dgm:pt>
    <dgm:pt modelId="{B5C68A76-2BA2-49B9-86E8-7200D564D48A}" type="pres">
      <dgm:prSet presAssocID="{5290DA60-1820-4204-AE84-9A28586CD1FF}" presName="vertSpace3" presStyleLbl="node1" presStyleIdx="1" presStyleCnt="3"/>
      <dgm:spPr/>
    </dgm:pt>
    <dgm:pt modelId="{E1F25475-A5D1-4B1C-AF3D-01B640D37E2B}" type="pres">
      <dgm:prSet presAssocID="{5290DA60-1820-4204-AE84-9A28586CD1FF}" presName="circle3" presStyleLbl="node1" presStyleIdx="2" presStyleCnt="3"/>
      <dgm:spPr/>
    </dgm:pt>
    <dgm:pt modelId="{CC5571EB-E46E-40B0-8F6A-0636446BADD2}" type="pres">
      <dgm:prSet presAssocID="{5290DA60-1820-4204-AE84-9A28586CD1FF}" presName="rect3" presStyleLbl="alignAcc1" presStyleIdx="2" presStyleCnt="3"/>
      <dgm:spPr/>
      <dgm:t>
        <a:bodyPr/>
        <a:lstStyle/>
        <a:p>
          <a:endParaRPr lang="cs-CZ"/>
        </a:p>
      </dgm:t>
    </dgm:pt>
    <dgm:pt modelId="{06316412-417E-4642-A94A-B1B322AFAD50}" type="pres">
      <dgm:prSet presAssocID="{FF58BABC-6EE0-441C-9423-3AE3AE736F64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ED215-25D9-4C57-A2F0-378B20926810}" type="pres">
      <dgm:prSet presAssocID="{2F54D02E-A45A-424A-9757-E631F87A4265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C09060-475A-44DF-A99E-745CFBAFE539}" type="pres">
      <dgm:prSet presAssocID="{5290DA60-1820-4204-AE84-9A28586CD1FF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94E1E6-1AD2-47AB-924A-342CF9D405DD}" srcId="{4C20625A-51A3-431A-9643-5066F796947F}" destId="{FF58BABC-6EE0-441C-9423-3AE3AE736F64}" srcOrd="0" destOrd="0" parTransId="{256645D4-AD9F-46CE-BFE6-BF1D32094B47}" sibTransId="{6EBED2B7-5265-457C-9B82-C6EF6FCE0842}"/>
    <dgm:cxn modelId="{9A128FFB-BD7E-4CC8-AAAF-9609A5D8A1B9}" type="presOf" srcId="{2F54D02E-A45A-424A-9757-E631F87A4265}" destId="{FA9F05C8-F508-48A1-B514-F3CDA78AB9A4}" srcOrd="0" destOrd="0" presId="urn:microsoft.com/office/officeart/2005/8/layout/target3"/>
    <dgm:cxn modelId="{EB97842E-2DF3-4AE8-B6DD-A9EBB37E2DB0}" type="presOf" srcId="{4C20625A-51A3-431A-9643-5066F796947F}" destId="{D3A8E862-74F6-489F-B7B2-1508A7E11AEA}" srcOrd="0" destOrd="0" presId="urn:microsoft.com/office/officeart/2005/8/layout/target3"/>
    <dgm:cxn modelId="{2E9DCA1D-EC08-42F9-8EA3-8E0D4AFCDB87}" srcId="{4C20625A-51A3-431A-9643-5066F796947F}" destId="{2F54D02E-A45A-424A-9757-E631F87A4265}" srcOrd="1" destOrd="0" parTransId="{58001B65-6F81-47D6-81E2-FA7B4E259E71}" sibTransId="{A6F9524B-6444-4903-B5A7-6871A5E62E3E}"/>
    <dgm:cxn modelId="{534335AC-F8D4-406C-A2AD-4A197DA27010}" type="presOf" srcId="{2F54D02E-A45A-424A-9757-E631F87A4265}" destId="{EFBED215-25D9-4C57-A2F0-378B20926810}" srcOrd="1" destOrd="0" presId="urn:microsoft.com/office/officeart/2005/8/layout/target3"/>
    <dgm:cxn modelId="{17A60EA7-83FE-4761-90F9-C1765C6BB525}" type="presOf" srcId="{5290DA60-1820-4204-AE84-9A28586CD1FF}" destId="{90C09060-475A-44DF-A99E-745CFBAFE539}" srcOrd="1" destOrd="0" presId="urn:microsoft.com/office/officeart/2005/8/layout/target3"/>
    <dgm:cxn modelId="{51F64FB8-6D79-49AF-BC27-B1C334B878DD}" type="presOf" srcId="{FF58BABC-6EE0-441C-9423-3AE3AE736F64}" destId="{6ACF7A4D-A9CA-4497-99B1-9202ED49F591}" srcOrd="0" destOrd="0" presId="urn:microsoft.com/office/officeart/2005/8/layout/target3"/>
    <dgm:cxn modelId="{77658720-FBEA-4B52-8402-928A1E647A5F}" type="presOf" srcId="{FF58BABC-6EE0-441C-9423-3AE3AE736F64}" destId="{06316412-417E-4642-A94A-B1B322AFAD50}" srcOrd="1" destOrd="0" presId="urn:microsoft.com/office/officeart/2005/8/layout/target3"/>
    <dgm:cxn modelId="{6D5FBC81-84E4-4D26-A1B3-297BC4BB6F72}" srcId="{4C20625A-51A3-431A-9643-5066F796947F}" destId="{5290DA60-1820-4204-AE84-9A28586CD1FF}" srcOrd="2" destOrd="0" parTransId="{5F483E6C-A3D8-4AED-94B0-76F668E122C0}" sibTransId="{977CFC39-EB8A-4FE7-91B4-188EE06CE8EE}"/>
    <dgm:cxn modelId="{09D7327B-7E95-4E20-BA39-136F28AB4ADB}" type="presOf" srcId="{5290DA60-1820-4204-AE84-9A28586CD1FF}" destId="{CC5571EB-E46E-40B0-8F6A-0636446BADD2}" srcOrd="0" destOrd="0" presId="urn:microsoft.com/office/officeart/2005/8/layout/target3"/>
    <dgm:cxn modelId="{AADF7722-561D-4750-AC64-6E4EB051EF88}" type="presParOf" srcId="{D3A8E862-74F6-489F-B7B2-1508A7E11AEA}" destId="{768FA08E-859F-4FA3-933C-E81EB908F700}" srcOrd="0" destOrd="0" presId="urn:microsoft.com/office/officeart/2005/8/layout/target3"/>
    <dgm:cxn modelId="{4D8D76D0-E10B-4FE6-BFC4-3D3A4D8AFC26}" type="presParOf" srcId="{D3A8E862-74F6-489F-B7B2-1508A7E11AEA}" destId="{1C23ECA3-9FD3-4BE0-82EF-773F135D849F}" srcOrd="1" destOrd="0" presId="urn:microsoft.com/office/officeart/2005/8/layout/target3"/>
    <dgm:cxn modelId="{98F0007D-F3F6-4451-A707-BDF99086AB77}" type="presParOf" srcId="{D3A8E862-74F6-489F-B7B2-1508A7E11AEA}" destId="{6ACF7A4D-A9CA-4497-99B1-9202ED49F591}" srcOrd="2" destOrd="0" presId="urn:microsoft.com/office/officeart/2005/8/layout/target3"/>
    <dgm:cxn modelId="{5ADC0446-3110-411B-8F5B-274FD2116E64}" type="presParOf" srcId="{D3A8E862-74F6-489F-B7B2-1508A7E11AEA}" destId="{376BD485-3625-4C83-92B8-D9E22073CA09}" srcOrd="3" destOrd="0" presId="urn:microsoft.com/office/officeart/2005/8/layout/target3"/>
    <dgm:cxn modelId="{A7DCEFAE-624C-4767-B4E4-DCF9DA787A6C}" type="presParOf" srcId="{D3A8E862-74F6-489F-B7B2-1508A7E11AEA}" destId="{51305BEA-0971-4845-BE7D-84CC493FF563}" srcOrd="4" destOrd="0" presId="urn:microsoft.com/office/officeart/2005/8/layout/target3"/>
    <dgm:cxn modelId="{9995BBB9-1369-4B1C-96EA-6B1E96B52336}" type="presParOf" srcId="{D3A8E862-74F6-489F-B7B2-1508A7E11AEA}" destId="{FA9F05C8-F508-48A1-B514-F3CDA78AB9A4}" srcOrd="5" destOrd="0" presId="urn:microsoft.com/office/officeart/2005/8/layout/target3"/>
    <dgm:cxn modelId="{F00C6F8C-3C3F-49CD-9D4B-EE86121AB73B}" type="presParOf" srcId="{D3A8E862-74F6-489F-B7B2-1508A7E11AEA}" destId="{B5C68A76-2BA2-49B9-86E8-7200D564D48A}" srcOrd="6" destOrd="0" presId="urn:microsoft.com/office/officeart/2005/8/layout/target3"/>
    <dgm:cxn modelId="{D1DACC20-0686-4F17-B516-ED99E3CFD673}" type="presParOf" srcId="{D3A8E862-74F6-489F-B7B2-1508A7E11AEA}" destId="{E1F25475-A5D1-4B1C-AF3D-01B640D37E2B}" srcOrd="7" destOrd="0" presId="urn:microsoft.com/office/officeart/2005/8/layout/target3"/>
    <dgm:cxn modelId="{89757EF4-23DC-4BC8-92B5-8A81283EF3C7}" type="presParOf" srcId="{D3A8E862-74F6-489F-B7B2-1508A7E11AEA}" destId="{CC5571EB-E46E-40B0-8F6A-0636446BADD2}" srcOrd="8" destOrd="0" presId="urn:microsoft.com/office/officeart/2005/8/layout/target3"/>
    <dgm:cxn modelId="{32171666-59C5-4D2B-B74F-0133861061F2}" type="presParOf" srcId="{D3A8E862-74F6-489F-B7B2-1508A7E11AEA}" destId="{06316412-417E-4642-A94A-B1B322AFAD50}" srcOrd="9" destOrd="0" presId="urn:microsoft.com/office/officeart/2005/8/layout/target3"/>
    <dgm:cxn modelId="{0B403567-8A1B-4189-8CC2-2382050DD4CE}" type="presParOf" srcId="{D3A8E862-74F6-489F-B7B2-1508A7E11AEA}" destId="{EFBED215-25D9-4C57-A2F0-378B20926810}" srcOrd="10" destOrd="0" presId="urn:microsoft.com/office/officeart/2005/8/layout/target3"/>
    <dgm:cxn modelId="{341AD8DE-FCA2-4547-BF62-B6C0EB892713}" type="presParOf" srcId="{D3A8E862-74F6-489F-B7B2-1508A7E11AEA}" destId="{90C09060-475A-44DF-A99E-745CFBAFE539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FA08E-859F-4FA3-933C-E81EB908F700}">
      <dsp:nvSpPr>
        <dsp:cNvPr id="0" name=""/>
        <dsp:cNvSpPr/>
      </dsp:nvSpPr>
      <dsp:spPr>
        <a:xfrm>
          <a:off x="0" y="0"/>
          <a:ext cx="4065315" cy="40653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F7A4D-A9CA-4497-99B1-9202ED49F591}">
      <dsp:nvSpPr>
        <dsp:cNvPr id="0" name=""/>
        <dsp:cNvSpPr/>
      </dsp:nvSpPr>
      <dsp:spPr>
        <a:xfrm>
          <a:off x="2032657" y="0"/>
          <a:ext cx="6196942" cy="40653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b="1" kern="1200" smtClean="0"/>
            <a:t>Alkeny</a:t>
          </a:r>
          <a:endParaRPr lang="cs-CZ" sz="5600" kern="1200"/>
        </a:p>
      </dsp:txBody>
      <dsp:txXfrm>
        <a:off x="2032657" y="0"/>
        <a:ext cx="6196942" cy="1219597"/>
      </dsp:txXfrm>
    </dsp:sp>
    <dsp:sp modelId="{51305BEA-0971-4845-BE7D-84CC493FF563}">
      <dsp:nvSpPr>
        <dsp:cNvPr id="0" name=""/>
        <dsp:cNvSpPr/>
      </dsp:nvSpPr>
      <dsp:spPr>
        <a:xfrm>
          <a:off x="711431" y="1219597"/>
          <a:ext cx="2642452" cy="26424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F05C8-F508-48A1-B514-F3CDA78AB9A4}">
      <dsp:nvSpPr>
        <dsp:cNvPr id="0" name=""/>
        <dsp:cNvSpPr/>
      </dsp:nvSpPr>
      <dsp:spPr>
        <a:xfrm>
          <a:off x="2032657" y="1219597"/>
          <a:ext cx="6196942" cy="26424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b="1" kern="1200" dirty="0" err="1" smtClean="0"/>
            <a:t>Alkadieny</a:t>
          </a:r>
          <a:endParaRPr lang="cs-CZ" sz="5600" kern="1200" dirty="0"/>
        </a:p>
      </dsp:txBody>
      <dsp:txXfrm>
        <a:off x="2032657" y="1219597"/>
        <a:ext cx="6196942" cy="1219593"/>
      </dsp:txXfrm>
    </dsp:sp>
    <dsp:sp modelId="{E1F25475-A5D1-4B1C-AF3D-01B640D37E2B}">
      <dsp:nvSpPr>
        <dsp:cNvPr id="0" name=""/>
        <dsp:cNvSpPr/>
      </dsp:nvSpPr>
      <dsp:spPr>
        <a:xfrm>
          <a:off x="1422860" y="2439190"/>
          <a:ext cx="1219593" cy="12195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571EB-E46E-40B0-8F6A-0636446BADD2}">
      <dsp:nvSpPr>
        <dsp:cNvPr id="0" name=""/>
        <dsp:cNvSpPr/>
      </dsp:nvSpPr>
      <dsp:spPr>
        <a:xfrm>
          <a:off x="2032657" y="2439190"/>
          <a:ext cx="6196942" cy="12195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b="1" kern="1200" dirty="0" err="1" smtClean="0"/>
            <a:t>Alkyny</a:t>
          </a:r>
          <a:endParaRPr lang="cs-CZ" sz="5600" kern="1200" dirty="0"/>
        </a:p>
      </dsp:txBody>
      <dsp:txXfrm>
        <a:off x="2032657" y="2439190"/>
        <a:ext cx="6196942" cy="1219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0C95135-89D7-4E29-B48C-C0255D751C9F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5C8BA2C-78EA-495A-B914-A197F580B27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then" TargetMode="External"/><Relationship Id="rId2" Type="http://schemas.openxmlformats.org/officeDocument/2006/relationships/hyperlink" Target="http://cs.wikipedia.org/wiki/Soubor:Ethylene-3D-vdW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lkyny" TargetMode="External"/><Relationship Id="rId4" Type="http://schemas.openxmlformats.org/officeDocument/2006/relationships/hyperlink" Target="http://cs.wikipedia.org/wiki/1,3-butadi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15841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41044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60864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704" y="2276872"/>
            <a:ext cx="5759450" cy="392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4220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7607807"/>
              </p:ext>
            </p:extLst>
          </p:nvPr>
        </p:nvGraphicFramePr>
        <p:xfrm>
          <a:off x="457200" y="2060848"/>
          <a:ext cx="8229600" cy="4065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099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24744"/>
            <a:ext cx="7408333" cy="5328592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Alkeny</a:t>
            </a:r>
            <a:r>
              <a:rPr lang="cs-CZ" dirty="0"/>
              <a:t> jsou nenasycené uhlovodíky, které mají mezi atomy uhlíku v molekule s otevřeným řetězcem jednu dvojnou vazbu C=C. Patří mezi alifatické sloučeniny. Názvy </a:t>
            </a:r>
            <a:r>
              <a:rPr lang="cs-CZ" dirty="0" smtClean="0"/>
              <a:t>alkenů jsou </a:t>
            </a:r>
            <a:r>
              <a:rPr lang="cs-CZ" dirty="0"/>
              <a:t>zakončeny na </a:t>
            </a:r>
            <a:r>
              <a:rPr lang="cs-CZ" dirty="0" smtClean="0"/>
              <a:t>–</a:t>
            </a:r>
            <a:r>
              <a:rPr lang="cs-CZ" b="1" dirty="0" smtClean="0"/>
              <a:t>en</a:t>
            </a:r>
            <a:endParaRPr lang="cs-CZ" b="1" dirty="0"/>
          </a:p>
          <a:p>
            <a:r>
              <a:rPr lang="cs-CZ" dirty="0"/>
              <a:t>Uhlíkový </a:t>
            </a:r>
            <a:r>
              <a:rPr lang="cs-CZ" dirty="0" smtClean="0"/>
              <a:t>skelet </a:t>
            </a:r>
            <a:r>
              <a:rPr lang="cs-CZ" dirty="0"/>
              <a:t>alkenů může být lineární, bez rozvětvení či se může libovolně větvit, navíc musí obsahovat minimálně jednu dvojnou vazbu mezi atomy uhlíku</a:t>
            </a:r>
          </a:p>
          <a:p>
            <a:r>
              <a:rPr lang="cs-CZ" dirty="0"/>
              <a:t>Alkeny se se svými fyzikálními vlastnostmi podobají alkanům. Jejich skupenství </a:t>
            </a:r>
            <a:r>
              <a:rPr lang="cs-CZ" dirty="0" smtClean="0"/>
              <a:t>závisí </a:t>
            </a:r>
            <a:r>
              <a:rPr lang="cs-CZ" dirty="0"/>
              <a:t>na molární hmotnosti, jinak též řečeno na počtu atomů uhlíku v řetězci. Tři nejjednodušší alkeny - </a:t>
            </a:r>
            <a:r>
              <a:rPr lang="cs-CZ" dirty="0" err="1"/>
              <a:t>ethen</a:t>
            </a:r>
            <a:r>
              <a:rPr lang="cs-CZ" dirty="0"/>
              <a:t>, propen a buten - jsou plyny, alkeny s 5 až 16 uhlíky kapaliny a vyšší pevné voskovité látky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7039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520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ETHEN: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starší </a:t>
            </a:r>
            <a:r>
              <a:rPr lang="cs-CZ" dirty="0"/>
              <a:t>názvy: </a:t>
            </a:r>
            <a:r>
              <a:rPr lang="cs-CZ" dirty="0" err="1"/>
              <a:t>ethylen</a:t>
            </a:r>
            <a:r>
              <a:rPr lang="cs-CZ" dirty="0"/>
              <a:t>, </a:t>
            </a:r>
            <a:r>
              <a:rPr lang="cs-CZ" dirty="0" smtClean="0"/>
              <a:t>etylén -  </a:t>
            </a:r>
            <a:r>
              <a:rPr lang="cs-CZ" dirty="0"/>
              <a:t>je nejjednodušším zástupcem uhlovodíků ze skupiny alkenů. Je to bezbarvý hořlavý plyn nasládlé vůně s teplotou tání -169,1 °C. Se vzduchem tvoří výbušnou směs. Bývá obsažen v zemním a koksárenském plynu, dále se získává krakováním. Patří mezi základní suroviny v chemickém průmyslu. </a:t>
            </a:r>
            <a:r>
              <a:rPr lang="cs-CZ" dirty="0" smtClean="0"/>
              <a:t>Odštěpením </a:t>
            </a:r>
            <a:r>
              <a:rPr lang="cs-CZ" dirty="0"/>
              <a:t>jednoho atomu vodíku vzniká funkční skupina </a:t>
            </a:r>
            <a:r>
              <a:rPr lang="cs-CZ" dirty="0" err="1"/>
              <a:t>ethenyl</a:t>
            </a:r>
            <a:r>
              <a:rPr lang="cs-CZ" dirty="0"/>
              <a:t> (triviálním názvem vinyl), která se může dále vázat na jiné sloučeniny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96752"/>
            <a:ext cx="71437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1514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268760"/>
            <a:ext cx="7408333" cy="485740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Kalotový model </a:t>
            </a:r>
            <a:r>
              <a:rPr lang="cs-CZ" dirty="0" err="1" smtClean="0"/>
              <a:t>ethenu</a:t>
            </a:r>
            <a:r>
              <a:rPr lang="cs-CZ" dirty="0" smtClean="0"/>
              <a:t>             kuličkový model </a:t>
            </a:r>
            <a:r>
              <a:rPr lang="cs-CZ" dirty="0" err="1" smtClean="0"/>
              <a:t>ethenu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73004"/>
            <a:ext cx="2304256" cy="1872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209550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5064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33814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ALKADIENY:</a:t>
            </a:r>
          </a:p>
          <a:p>
            <a:r>
              <a:rPr lang="cs-CZ" dirty="0" smtClean="0"/>
              <a:t> </a:t>
            </a:r>
            <a:r>
              <a:rPr lang="cs-CZ" dirty="0"/>
              <a:t>nebo dieny jsou alifatické uhlovodíky, které mají 2 dvojné vazby mezi atomy uhlíku v otevřeném </a:t>
            </a:r>
            <a:r>
              <a:rPr lang="cs-CZ" dirty="0" smtClean="0"/>
              <a:t>řetězci</a:t>
            </a:r>
          </a:p>
          <a:p>
            <a:r>
              <a:rPr lang="cs-CZ" b="1" dirty="0"/>
              <a:t>1,3-butadien</a:t>
            </a:r>
            <a:r>
              <a:rPr lang="cs-CZ" dirty="0"/>
              <a:t> (buta-1,3-dien, but-1,3-dien) je uhlovodík se dvěma konjugovanými dvojnými vazbami v molekule. Tato látka se v průmyslu používá jako výchozí surovina pro výrobu polymerů, zejména </a:t>
            </a:r>
            <a:r>
              <a:rPr lang="cs-CZ" dirty="0" smtClean="0"/>
              <a:t>styren-butadienového </a:t>
            </a:r>
            <a:r>
              <a:rPr lang="cs-CZ" dirty="0"/>
              <a:t>kaučuku a </a:t>
            </a:r>
            <a:r>
              <a:rPr lang="cs-CZ" dirty="0" err="1"/>
              <a:t>polybutadienu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81128"/>
            <a:ext cx="252412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772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ALKYNY:</a:t>
            </a:r>
          </a:p>
          <a:p>
            <a:r>
              <a:rPr lang="cs-CZ" dirty="0" smtClean="0"/>
              <a:t>dříve alkiny </a:t>
            </a:r>
            <a:r>
              <a:rPr lang="cs-CZ" dirty="0"/>
              <a:t>jsou uhlovodíky s minimálně jednou trojnou vazbou mezi atomy uhlíku v otevřeném </a:t>
            </a:r>
            <a:r>
              <a:rPr lang="cs-CZ" dirty="0" smtClean="0"/>
              <a:t>řetězci.</a:t>
            </a:r>
          </a:p>
          <a:p>
            <a:r>
              <a:rPr lang="cs-CZ" dirty="0" err="1"/>
              <a:t>Alkyny</a:t>
            </a:r>
            <a:r>
              <a:rPr lang="cs-CZ" dirty="0"/>
              <a:t> mají body tání a varu vyšší než jim (počtem atomů uhlíku) odpovídající alkany a alkeny. První tři členy homologické řady (</a:t>
            </a:r>
            <a:r>
              <a:rPr lang="cs-CZ" dirty="0" err="1"/>
              <a:t>ethyn</a:t>
            </a:r>
            <a:r>
              <a:rPr lang="cs-CZ" dirty="0"/>
              <a:t>, </a:t>
            </a:r>
            <a:r>
              <a:rPr lang="cs-CZ" dirty="0" err="1"/>
              <a:t>propyn</a:t>
            </a:r>
            <a:r>
              <a:rPr lang="cs-CZ" dirty="0"/>
              <a:t>, </a:t>
            </a:r>
            <a:r>
              <a:rPr lang="cs-CZ" dirty="0" err="1"/>
              <a:t>butyn</a:t>
            </a:r>
            <a:r>
              <a:rPr lang="cs-CZ" dirty="0"/>
              <a:t>) jsou za běžných podmínek plyny, </a:t>
            </a:r>
            <a:r>
              <a:rPr lang="cs-CZ" dirty="0" err="1"/>
              <a:t>alkyny</a:t>
            </a:r>
            <a:r>
              <a:rPr lang="cs-CZ" dirty="0"/>
              <a:t> C5-C16 jsou kapaliny a s počtem atomů uhlíku větším jak 16 pevné </a:t>
            </a:r>
            <a:r>
              <a:rPr lang="cs-CZ" dirty="0" smtClean="0"/>
              <a:t>látky.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5936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r>
              <a:rPr lang="cs-CZ" b="1" dirty="0" err="1" smtClean="0"/>
              <a:t>Ethyn</a:t>
            </a:r>
            <a:r>
              <a:rPr lang="cs-CZ" b="1" dirty="0" smtClean="0"/>
              <a:t>:</a:t>
            </a:r>
          </a:p>
          <a:p>
            <a:r>
              <a:rPr lang="cs-CZ" dirty="0"/>
              <a:t>HC≡CH (acetylen) – je bezbarvý plyn, v čistém stavu je bez zápachu, nicméně stopová množství různých </a:t>
            </a:r>
            <a:r>
              <a:rPr lang="cs-CZ" dirty="0" smtClean="0"/>
              <a:t>nečistot </a:t>
            </a:r>
            <a:r>
              <a:rPr lang="cs-CZ" dirty="0"/>
              <a:t>způsobují, že ve směsi zapáchá. Stlačením vybuchuje, proto je v tlakových lahvích (s bílým pruhem) rozpuštěn v acetonu, který je navíc nasáknut do porézní hlinky. Jeho směs s kyslíkem je výbušná, oba plyny se společně využívají při sváření (teplota až 3.000 °C). Acetylen je možné získat reakcí karbidu vápenatého s vodou či tepelným rozkladem </a:t>
            </a:r>
            <a:r>
              <a:rPr lang="cs-CZ" dirty="0" err="1" smtClean="0"/>
              <a:t>methanu</a:t>
            </a:r>
            <a:r>
              <a:rPr lang="cs-CZ" dirty="0" smtClean="0"/>
              <a:t>.</a:t>
            </a:r>
          </a:p>
          <a:p>
            <a:r>
              <a:rPr lang="cs-CZ" dirty="0"/>
              <a:t>Dále je acetylen využíván například  jako výchozí surovina pro výrobu </a:t>
            </a:r>
            <a:r>
              <a:rPr lang="cs-CZ" dirty="0" smtClean="0"/>
              <a:t>PVC.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389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>
            <a:normAutofit/>
          </a:bodyPr>
          <a:lstStyle/>
          <a:p>
            <a:r>
              <a:rPr lang="cs-CZ" b="1" dirty="0"/>
              <a:t>Syntetický </a:t>
            </a:r>
            <a:r>
              <a:rPr lang="cs-CZ" b="1" dirty="0" smtClean="0"/>
              <a:t>kaučuk</a:t>
            </a:r>
            <a:endParaRPr lang="cs-CZ" b="1" dirty="0"/>
          </a:p>
          <a:p>
            <a:r>
              <a:rPr lang="cs-CZ" dirty="0"/>
              <a:t>Vyrábí se polymerací nebo kopolymerací některých nenasycených uhlovodíků, může mít různé složení. Mezi nejběžnější typy patří </a:t>
            </a:r>
            <a:r>
              <a:rPr lang="cs-CZ" b="1" dirty="0" err="1"/>
              <a:t>polybutadienové</a:t>
            </a:r>
            <a:r>
              <a:rPr lang="cs-CZ" b="1" dirty="0"/>
              <a:t> kaučuky</a:t>
            </a:r>
            <a:r>
              <a:rPr lang="cs-CZ" dirty="0"/>
              <a:t>, </a:t>
            </a:r>
            <a:r>
              <a:rPr lang="cs-CZ" dirty="0" smtClean="0"/>
              <a:t> </a:t>
            </a:r>
            <a:r>
              <a:rPr lang="cs-CZ" dirty="0"/>
              <a:t>butadien-styrenové kaučuky, </a:t>
            </a:r>
            <a:r>
              <a:rPr lang="cs-CZ" dirty="0" err="1"/>
              <a:t>ethylen</a:t>
            </a:r>
            <a:r>
              <a:rPr lang="cs-CZ" dirty="0"/>
              <a:t>-propylenové kaučuky a </a:t>
            </a:r>
            <a:r>
              <a:rPr lang="cs-CZ" dirty="0" err="1"/>
              <a:t>isoprenové</a:t>
            </a:r>
            <a:r>
              <a:rPr lang="cs-CZ" dirty="0"/>
              <a:t> kaučuky (jejich monomerem je isopren, tedy jsou chemickou obdobou přírodního kaučuku). Mezi syntetické kaučuky patří i silikonové kaučuky, což jsou zesíťované </a:t>
            </a:r>
            <a:r>
              <a:rPr lang="cs-CZ" dirty="0" err="1"/>
              <a:t>polysiloxany</a:t>
            </a:r>
            <a:r>
              <a:rPr lang="cs-CZ" dirty="0"/>
              <a:t>, ale také polychloropren a další halogenované kaučuky. Z kaučuků na bázi uhlovodíků se pryž vyrábí přídavkem plniv, antioxidantů, vulkanizačních činidel a následnou vulkanizací.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7039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323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24744"/>
            <a:ext cx="7408333" cy="5001419"/>
          </a:xfrm>
        </p:spPr>
        <p:txBody>
          <a:bodyPr>
            <a:normAutofit/>
          </a:bodyPr>
          <a:lstStyle/>
          <a:p>
            <a:r>
              <a:rPr lang="cs-CZ" sz="2000" dirty="0"/>
              <a:t>NEZNÁMÝ. Wikipedie [online]. [cit. 9</a:t>
            </a:r>
            <a:r>
              <a:rPr lang="cs-CZ" sz="2000" dirty="0" smtClean="0"/>
              <a:t>.11.2013</a:t>
            </a:r>
            <a:r>
              <a:rPr lang="cs-CZ" sz="2000" dirty="0"/>
              <a:t>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cs.wikipedia.org/wiki/Soubor:Ethylene-3D-vdW.png</a:t>
            </a:r>
            <a:endParaRPr lang="cs-CZ" sz="2000" dirty="0" smtClean="0"/>
          </a:p>
          <a:p>
            <a:r>
              <a:rPr lang="cs-CZ" sz="2000" dirty="0"/>
              <a:t> TORSTEN HENNING. Wikipedie [online]. [cit. 9</a:t>
            </a:r>
            <a:r>
              <a:rPr lang="cs-CZ" sz="2000" dirty="0" smtClean="0"/>
              <a:t>.11.2013</a:t>
            </a:r>
            <a:r>
              <a:rPr lang="cs-CZ" sz="2000" dirty="0"/>
              <a:t>]. Dostupný na WWW: http://cs.wikipedia.org/wiki/Soubor:GHS-pictogram-flamme.svg </a:t>
            </a:r>
            <a:endParaRPr lang="cs-CZ" sz="2000" dirty="0" smtClean="0"/>
          </a:p>
          <a:p>
            <a:r>
              <a:rPr lang="cs-CZ" sz="2000" dirty="0"/>
              <a:t>USER:ABPONG. Wikipedie [online]. [cit. 9</a:t>
            </a:r>
            <a:r>
              <a:rPr lang="cs-CZ" sz="2000" dirty="0" smtClean="0"/>
              <a:t>.11.2013</a:t>
            </a:r>
            <a:r>
              <a:rPr lang="cs-CZ" sz="2000" dirty="0"/>
              <a:t>]. Dostupný na WWW: http://cs.wikipedia.org/wiki/Soubor:Butadi%C3%A8ne.PNG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/>
              <a:t>JIŘÍ JANOUŠEK. </a:t>
            </a:r>
            <a:r>
              <a:rPr lang="cs-CZ" sz="2000" i="1" dirty="0"/>
              <a:t>Wikipedie</a:t>
            </a:r>
            <a:r>
              <a:rPr lang="cs-CZ" sz="2000" dirty="0"/>
              <a:t> [online]. [cit. 11.11.2013]. Dostupný na WWW: http://cs.wikipedia.org/wiki/Soubor:Ethylene_3D.png 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cs.wikipedia.org/wiki/Ethen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cs.wikipedia.org/wiki/1,3-butadien</a:t>
            </a:r>
            <a:endParaRPr lang="cs-CZ" sz="2000" dirty="0" smtClean="0"/>
          </a:p>
          <a:p>
            <a:r>
              <a:rPr lang="cs-CZ" sz="2000">
                <a:hlinkClick r:id="rId5"/>
              </a:rPr>
              <a:t>http</a:t>
            </a:r>
            <a:r>
              <a:rPr lang="cs-CZ" sz="2000">
                <a:hlinkClick r:id="rId5"/>
              </a:rPr>
              <a:t>://</a:t>
            </a:r>
            <a:r>
              <a:rPr lang="cs-CZ" sz="2000" smtClean="0">
                <a:hlinkClick r:id="rId5"/>
              </a:rPr>
              <a:t>cs.wikipedia.org/wiki/Alkyny</a:t>
            </a:r>
            <a:endParaRPr lang="cs-CZ" sz="200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430718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51</TotalTime>
  <Words>597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Wernerová</cp:lastModifiedBy>
  <cp:revision>6</cp:revision>
  <dcterms:created xsi:type="dcterms:W3CDTF">2013-11-09T17:07:14Z</dcterms:created>
  <dcterms:modified xsi:type="dcterms:W3CDTF">2013-11-11T15:07:59Z</dcterms:modified>
</cp:coreProperties>
</file>