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ADC845-2275-4A55-903C-9C4AACC46DF9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71E8BBED-7D3E-4767-A6AB-43EA58B528BE}">
      <dgm:prSet/>
      <dgm:spPr/>
      <dgm:t>
        <a:bodyPr/>
        <a:lstStyle/>
        <a:p>
          <a:pPr rtl="0"/>
          <a:endParaRPr lang="cs-CZ"/>
        </a:p>
      </dgm:t>
    </dgm:pt>
    <dgm:pt modelId="{16B7CE3B-080F-428D-A06A-9140C450A575}" type="parTrans" cxnId="{C214F484-36A8-46FC-BA95-96DA48EFCFC1}">
      <dgm:prSet/>
      <dgm:spPr/>
      <dgm:t>
        <a:bodyPr/>
        <a:lstStyle/>
        <a:p>
          <a:endParaRPr lang="cs-CZ"/>
        </a:p>
      </dgm:t>
    </dgm:pt>
    <dgm:pt modelId="{98537878-5F8E-49FD-8C7A-81AC9507ED35}" type="sibTrans" cxnId="{C214F484-36A8-46FC-BA95-96DA48EFCFC1}">
      <dgm:prSet/>
      <dgm:spPr/>
      <dgm:t>
        <a:bodyPr/>
        <a:lstStyle/>
        <a:p>
          <a:endParaRPr lang="cs-CZ"/>
        </a:p>
      </dgm:t>
    </dgm:pt>
    <dgm:pt modelId="{94D25A6C-B3D0-4931-96E0-DCFB8CF8EDB9}">
      <dgm:prSet/>
      <dgm:spPr/>
      <dgm:t>
        <a:bodyPr/>
        <a:lstStyle/>
        <a:p>
          <a:pPr rtl="0"/>
          <a:r>
            <a:rPr lang="cs-CZ" b="1" smtClean="0"/>
            <a:t>Alkoholy</a:t>
          </a:r>
          <a:endParaRPr lang="cs-CZ"/>
        </a:p>
      </dgm:t>
    </dgm:pt>
    <dgm:pt modelId="{8C7C5FFB-15C4-4E49-A3E3-C26387670133}" type="parTrans" cxnId="{DA4C2705-5CA4-4A18-B259-D2129F02A847}">
      <dgm:prSet/>
      <dgm:spPr/>
      <dgm:t>
        <a:bodyPr/>
        <a:lstStyle/>
        <a:p>
          <a:endParaRPr lang="cs-CZ"/>
        </a:p>
      </dgm:t>
    </dgm:pt>
    <dgm:pt modelId="{DB6C561D-6453-4032-BFC7-CC3C0D7B0C54}" type="sibTrans" cxnId="{DA4C2705-5CA4-4A18-B259-D2129F02A847}">
      <dgm:prSet/>
      <dgm:spPr/>
      <dgm:t>
        <a:bodyPr/>
        <a:lstStyle/>
        <a:p>
          <a:endParaRPr lang="cs-CZ"/>
        </a:p>
      </dgm:t>
    </dgm:pt>
    <dgm:pt modelId="{2CBB5A46-F675-4CDB-B57B-E1F68DEF80C2}">
      <dgm:prSet/>
      <dgm:spPr/>
      <dgm:t>
        <a:bodyPr/>
        <a:lstStyle/>
        <a:p>
          <a:pPr rtl="0"/>
          <a:r>
            <a:rPr lang="cs-CZ" b="1" smtClean="0"/>
            <a:t>Fenoly</a:t>
          </a:r>
          <a:endParaRPr lang="cs-CZ"/>
        </a:p>
      </dgm:t>
    </dgm:pt>
    <dgm:pt modelId="{5715674E-542A-4664-87AE-A5705AF395F4}" type="parTrans" cxnId="{F8D58B2E-0691-426E-8546-15F762124B1F}">
      <dgm:prSet/>
      <dgm:spPr/>
      <dgm:t>
        <a:bodyPr/>
        <a:lstStyle/>
        <a:p>
          <a:endParaRPr lang="cs-CZ"/>
        </a:p>
      </dgm:t>
    </dgm:pt>
    <dgm:pt modelId="{E4A55B20-EE93-4B7A-A039-E428D4C8F27C}" type="sibTrans" cxnId="{F8D58B2E-0691-426E-8546-15F762124B1F}">
      <dgm:prSet/>
      <dgm:spPr/>
      <dgm:t>
        <a:bodyPr/>
        <a:lstStyle/>
        <a:p>
          <a:endParaRPr lang="cs-CZ"/>
        </a:p>
      </dgm:t>
    </dgm:pt>
    <dgm:pt modelId="{270F2838-2D16-442B-BABA-66F7C95C1ADE}" type="pres">
      <dgm:prSet presAssocID="{11ADC845-2275-4A55-903C-9C4AACC46DF9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6F6E70D-7AFC-4E17-8D6E-D593FFB350A0}" type="pres">
      <dgm:prSet presAssocID="{71E8BBED-7D3E-4767-A6AB-43EA58B528BE}" presName="circle1" presStyleLbl="node1" presStyleIdx="0" presStyleCnt="3"/>
      <dgm:spPr/>
    </dgm:pt>
    <dgm:pt modelId="{35A39F67-0718-40F8-8103-B53894F0C1AD}" type="pres">
      <dgm:prSet presAssocID="{71E8BBED-7D3E-4767-A6AB-43EA58B528BE}" presName="space" presStyleCnt="0"/>
      <dgm:spPr/>
    </dgm:pt>
    <dgm:pt modelId="{B6CB7F9F-3C32-496A-B800-7058A5C324C3}" type="pres">
      <dgm:prSet presAssocID="{71E8BBED-7D3E-4767-A6AB-43EA58B528BE}" presName="rect1" presStyleLbl="alignAcc1" presStyleIdx="0" presStyleCnt="3"/>
      <dgm:spPr/>
      <dgm:t>
        <a:bodyPr/>
        <a:lstStyle/>
        <a:p>
          <a:endParaRPr lang="cs-CZ"/>
        </a:p>
      </dgm:t>
    </dgm:pt>
    <dgm:pt modelId="{5CC40D70-1956-44DA-8D52-90C4048833BA}" type="pres">
      <dgm:prSet presAssocID="{94D25A6C-B3D0-4931-96E0-DCFB8CF8EDB9}" presName="vertSpace2" presStyleLbl="node1" presStyleIdx="0" presStyleCnt="3"/>
      <dgm:spPr/>
    </dgm:pt>
    <dgm:pt modelId="{CE8BF012-EC7A-42EA-AB0B-56E34DE9E5FB}" type="pres">
      <dgm:prSet presAssocID="{94D25A6C-B3D0-4931-96E0-DCFB8CF8EDB9}" presName="circle2" presStyleLbl="node1" presStyleIdx="1" presStyleCnt="3"/>
      <dgm:spPr/>
    </dgm:pt>
    <dgm:pt modelId="{8A4DF1D4-516E-4F52-914E-4C67252DAEC6}" type="pres">
      <dgm:prSet presAssocID="{94D25A6C-B3D0-4931-96E0-DCFB8CF8EDB9}" presName="rect2" presStyleLbl="alignAcc1" presStyleIdx="1" presStyleCnt="3"/>
      <dgm:spPr/>
      <dgm:t>
        <a:bodyPr/>
        <a:lstStyle/>
        <a:p>
          <a:endParaRPr lang="cs-CZ"/>
        </a:p>
      </dgm:t>
    </dgm:pt>
    <dgm:pt modelId="{9A288BA9-7229-41FB-80EB-C37369AEA189}" type="pres">
      <dgm:prSet presAssocID="{2CBB5A46-F675-4CDB-B57B-E1F68DEF80C2}" presName="vertSpace3" presStyleLbl="node1" presStyleIdx="1" presStyleCnt="3"/>
      <dgm:spPr/>
    </dgm:pt>
    <dgm:pt modelId="{77051BA1-F725-4975-A7C3-EE1DAB74450A}" type="pres">
      <dgm:prSet presAssocID="{2CBB5A46-F675-4CDB-B57B-E1F68DEF80C2}" presName="circle3" presStyleLbl="node1" presStyleIdx="2" presStyleCnt="3"/>
      <dgm:spPr/>
    </dgm:pt>
    <dgm:pt modelId="{32015E16-9F79-467B-86B3-4E45530BAB4A}" type="pres">
      <dgm:prSet presAssocID="{2CBB5A46-F675-4CDB-B57B-E1F68DEF80C2}" presName="rect3" presStyleLbl="alignAcc1" presStyleIdx="2" presStyleCnt="3"/>
      <dgm:spPr/>
      <dgm:t>
        <a:bodyPr/>
        <a:lstStyle/>
        <a:p>
          <a:endParaRPr lang="cs-CZ"/>
        </a:p>
      </dgm:t>
    </dgm:pt>
    <dgm:pt modelId="{DFE7B2DF-CCE3-4510-8775-2043E8D02B11}" type="pres">
      <dgm:prSet presAssocID="{71E8BBED-7D3E-4767-A6AB-43EA58B528B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0ADE50-4480-48E5-9276-0694316311B4}" type="pres">
      <dgm:prSet presAssocID="{94D25A6C-B3D0-4931-96E0-DCFB8CF8EDB9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BFBC41-6B74-4B4D-9BEF-374704565D0D}" type="pres">
      <dgm:prSet presAssocID="{2CBB5A46-F675-4CDB-B57B-E1F68DEF80C2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14F484-36A8-46FC-BA95-96DA48EFCFC1}" srcId="{11ADC845-2275-4A55-903C-9C4AACC46DF9}" destId="{71E8BBED-7D3E-4767-A6AB-43EA58B528BE}" srcOrd="0" destOrd="0" parTransId="{16B7CE3B-080F-428D-A06A-9140C450A575}" sibTransId="{98537878-5F8E-49FD-8C7A-81AC9507ED35}"/>
    <dgm:cxn modelId="{DE3F89D3-D90C-4E25-BBAC-949FB4F2E3B3}" type="presOf" srcId="{2CBB5A46-F675-4CDB-B57B-E1F68DEF80C2}" destId="{32015E16-9F79-467B-86B3-4E45530BAB4A}" srcOrd="0" destOrd="0" presId="urn:microsoft.com/office/officeart/2005/8/layout/target3"/>
    <dgm:cxn modelId="{4E2ED8C5-C06C-4044-A314-8665447E2D64}" type="presOf" srcId="{11ADC845-2275-4A55-903C-9C4AACC46DF9}" destId="{270F2838-2D16-442B-BABA-66F7C95C1ADE}" srcOrd="0" destOrd="0" presId="urn:microsoft.com/office/officeart/2005/8/layout/target3"/>
    <dgm:cxn modelId="{23FA7BC1-147D-4AB1-B218-87AA35E2CDAA}" type="presOf" srcId="{2CBB5A46-F675-4CDB-B57B-E1F68DEF80C2}" destId="{F5BFBC41-6B74-4B4D-9BEF-374704565D0D}" srcOrd="1" destOrd="0" presId="urn:microsoft.com/office/officeart/2005/8/layout/target3"/>
    <dgm:cxn modelId="{D01F2450-1948-4D99-90B2-E144754ACE03}" type="presOf" srcId="{71E8BBED-7D3E-4767-A6AB-43EA58B528BE}" destId="{DFE7B2DF-CCE3-4510-8775-2043E8D02B11}" srcOrd="1" destOrd="0" presId="urn:microsoft.com/office/officeart/2005/8/layout/target3"/>
    <dgm:cxn modelId="{F8D58B2E-0691-426E-8546-15F762124B1F}" srcId="{11ADC845-2275-4A55-903C-9C4AACC46DF9}" destId="{2CBB5A46-F675-4CDB-B57B-E1F68DEF80C2}" srcOrd="2" destOrd="0" parTransId="{5715674E-542A-4664-87AE-A5705AF395F4}" sibTransId="{E4A55B20-EE93-4B7A-A039-E428D4C8F27C}"/>
    <dgm:cxn modelId="{A9132B4C-242F-405A-97BA-E4D90E6B231D}" type="presOf" srcId="{94D25A6C-B3D0-4931-96E0-DCFB8CF8EDB9}" destId="{D50ADE50-4480-48E5-9276-0694316311B4}" srcOrd="1" destOrd="0" presId="urn:microsoft.com/office/officeart/2005/8/layout/target3"/>
    <dgm:cxn modelId="{258393CF-F335-48B5-A8B4-DC4209D8315E}" type="presOf" srcId="{71E8BBED-7D3E-4767-A6AB-43EA58B528BE}" destId="{B6CB7F9F-3C32-496A-B800-7058A5C324C3}" srcOrd="0" destOrd="0" presId="urn:microsoft.com/office/officeart/2005/8/layout/target3"/>
    <dgm:cxn modelId="{A45246A5-72BD-4FD1-AB8A-8F93F6133165}" type="presOf" srcId="{94D25A6C-B3D0-4931-96E0-DCFB8CF8EDB9}" destId="{8A4DF1D4-516E-4F52-914E-4C67252DAEC6}" srcOrd="0" destOrd="0" presId="urn:microsoft.com/office/officeart/2005/8/layout/target3"/>
    <dgm:cxn modelId="{DA4C2705-5CA4-4A18-B259-D2129F02A847}" srcId="{11ADC845-2275-4A55-903C-9C4AACC46DF9}" destId="{94D25A6C-B3D0-4931-96E0-DCFB8CF8EDB9}" srcOrd="1" destOrd="0" parTransId="{8C7C5FFB-15C4-4E49-A3E3-C26387670133}" sibTransId="{DB6C561D-6453-4032-BFC7-CC3C0D7B0C54}"/>
    <dgm:cxn modelId="{9D6D326E-9AE6-4E86-ACF9-8446AE1FDE95}" type="presParOf" srcId="{270F2838-2D16-442B-BABA-66F7C95C1ADE}" destId="{C6F6E70D-7AFC-4E17-8D6E-D593FFB350A0}" srcOrd="0" destOrd="0" presId="urn:microsoft.com/office/officeart/2005/8/layout/target3"/>
    <dgm:cxn modelId="{991E6B44-B32C-4841-899A-7FE507DF267A}" type="presParOf" srcId="{270F2838-2D16-442B-BABA-66F7C95C1ADE}" destId="{35A39F67-0718-40F8-8103-B53894F0C1AD}" srcOrd="1" destOrd="0" presId="urn:microsoft.com/office/officeart/2005/8/layout/target3"/>
    <dgm:cxn modelId="{F37C093F-F4A1-49AD-8014-656D2D1A1C69}" type="presParOf" srcId="{270F2838-2D16-442B-BABA-66F7C95C1ADE}" destId="{B6CB7F9F-3C32-496A-B800-7058A5C324C3}" srcOrd="2" destOrd="0" presId="urn:microsoft.com/office/officeart/2005/8/layout/target3"/>
    <dgm:cxn modelId="{927C8D0D-77EA-408E-BF11-8F6C502F083E}" type="presParOf" srcId="{270F2838-2D16-442B-BABA-66F7C95C1ADE}" destId="{5CC40D70-1956-44DA-8D52-90C4048833BA}" srcOrd="3" destOrd="0" presId="urn:microsoft.com/office/officeart/2005/8/layout/target3"/>
    <dgm:cxn modelId="{7096D714-30C3-43A9-803D-9A4F2B00D44B}" type="presParOf" srcId="{270F2838-2D16-442B-BABA-66F7C95C1ADE}" destId="{CE8BF012-EC7A-42EA-AB0B-56E34DE9E5FB}" srcOrd="4" destOrd="0" presId="urn:microsoft.com/office/officeart/2005/8/layout/target3"/>
    <dgm:cxn modelId="{5921F5FA-65BD-4AF1-9201-10883D8DE453}" type="presParOf" srcId="{270F2838-2D16-442B-BABA-66F7C95C1ADE}" destId="{8A4DF1D4-516E-4F52-914E-4C67252DAEC6}" srcOrd="5" destOrd="0" presId="urn:microsoft.com/office/officeart/2005/8/layout/target3"/>
    <dgm:cxn modelId="{83202BB7-9804-4301-846B-99984AAA175F}" type="presParOf" srcId="{270F2838-2D16-442B-BABA-66F7C95C1ADE}" destId="{9A288BA9-7229-41FB-80EB-C37369AEA189}" srcOrd="6" destOrd="0" presId="urn:microsoft.com/office/officeart/2005/8/layout/target3"/>
    <dgm:cxn modelId="{65455A4C-CF51-4AFE-A797-5F5904C44C83}" type="presParOf" srcId="{270F2838-2D16-442B-BABA-66F7C95C1ADE}" destId="{77051BA1-F725-4975-A7C3-EE1DAB74450A}" srcOrd="7" destOrd="0" presId="urn:microsoft.com/office/officeart/2005/8/layout/target3"/>
    <dgm:cxn modelId="{838397F0-014F-4970-AFC8-93537BC49722}" type="presParOf" srcId="{270F2838-2D16-442B-BABA-66F7C95C1ADE}" destId="{32015E16-9F79-467B-86B3-4E45530BAB4A}" srcOrd="8" destOrd="0" presId="urn:microsoft.com/office/officeart/2005/8/layout/target3"/>
    <dgm:cxn modelId="{C2DEC761-3EF1-461B-86CE-1DB59E028E1B}" type="presParOf" srcId="{270F2838-2D16-442B-BABA-66F7C95C1ADE}" destId="{DFE7B2DF-CCE3-4510-8775-2043E8D02B11}" srcOrd="9" destOrd="0" presId="urn:microsoft.com/office/officeart/2005/8/layout/target3"/>
    <dgm:cxn modelId="{3A0E78D1-836E-4D9F-9138-68F05234BD1B}" type="presParOf" srcId="{270F2838-2D16-442B-BABA-66F7C95C1ADE}" destId="{D50ADE50-4480-48E5-9276-0694316311B4}" srcOrd="10" destOrd="0" presId="urn:microsoft.com/office/officeart/2005/8/layout/target3"/>
    <dgm:cxn modelId="{4272D6AC-278D-4245-8A96-D054BDB319E3}" type="presParOf" srcId="{270F2838-2D16-442B-BABA-66F7C95C1ADE}" destId="{F5BFBC41-6B74-4B4D-9BEF-374704565D0D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6F6E70D-7AFC-4E17-8D6E-D593FFB350A0}">
      <dsp:nvSpPr>
        <dsp:cNvPr id="0" name=""/>
        <dsp:cNvSpPr/>
      </dsp:nvSpPr>
      <dsp:spPr>
        <a:xfrm>
          <a:off x="0" y="350217"/>
          <a:ext cx="4444999" cy="444499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CB7F9F-3C32-496A-B800-7058A5C324C3}">
      <dsp:nvSpPr>
        <dsp:cNvPr id="0" name=""/>
        <dsp:cNvSpPr/>
      </dsp:nvSpPr>
      <dsp:spPr>
        <a:xfrm>
          <a:off x="2222499" y="350217"/>
          <a:ext cx="5185833" cy="44449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lvl="0" algn="ctr" defTabSz="2711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100" kern="1200"/>
        </a:p>
      </dsp:txBody>
      <dsp:txXfrm>
        <a:off x="2222499" y="350217"/>
        <a:ext cx="5185833" cy="1333502"/>
      </dsp:txXfrm>
    </dsp:sp>
    <dsp:sp modelId="{CE8BF012-EC7A-42EA-AB0B-56E34DE9E5FB}">
      <dsp:nvSpPr>
        <dsp:cNvPr id="0" name=""/>
        <dsp:cNvSpPr/>
      </dsp:nvSpPr>
      <dsp:spPr>
        <a:xfrm>
          <a:off x="777876" y="1683720"/>
          <a:ext cx="2889246" cy="28892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DF1D4-516E-4F52-914E-4C67252DAEC6}">
      <dsp:nvSpPr>
        <dsp:cNvPr id="0" name=""/>
        <dsp:cNvSpPr/>
      </dsp:nvSpPr>
      <dsp:spPr>
        <a:xfrm>
          <a:off x="2222499" y="1683720"/>
          <a:ext cx="5185833" cy="28892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lvl="0" algn="ctr" defTabSz="2711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b="1" kern="1200" smtClean="0"/>
            <a:t>Alkoholy</a:t>
          </a:r>
          <a:endParaRPr lang="cs-CZ" sz="6100" kern="1200"/>
        </a:p>
      </dsp:txBody>
      <dsp:txXfrm>
        <a:off x="2222499" y="1683720"/>
        <a:ext cx="5185833" cy="1333498"/>
      </dsp:txXfrm>
    </dsp:sp>
    <dsp:sp modelId="{77051BA1-F725-4975-A7C3-EE1DAB74450A}">
      <dsp:nvSpPr>
        <dsp:cNvPr id="0" name=""/>
        <dsp:cNvSpPr/>
      </dsp:nvSpPr>
      <dsp:spPr>
        <a:xfrm>
          <a:off x="1555750" y="3017218"/>
          <a:ext cx="1333498" cy="13334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15E16-9F79-467B-86B3-4E45530BAB4A}">
      <dsp:nvSpPr>
        <dsp:cNvPr id="0" name=""/>
        <dsp:cNvSpPr/>
      </dsp:nvSpPr>
      <dsp:spPr>
        <a:xfrm>
          <a:off x="2222499" y="3017218"/>
          <a:ext cx="5185833" cy="13334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lvl="0" algn="ctr" defTabSz="2711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100" b="1" kern="1200" smtClean="0"/>
            <a:t>Fenoly</a:t>
          </a:r>
          <a:endParaRPr lang="cs-CZ" sz="6100" kern="1200"/>
        </a:p>
      </dsp:txBody>
      <dsp:txXfrm>
        <a:off x="2222499" y="3017218"/>
        <a:ext cx="5185833" cy="13334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C6734-E1EE-4B30-B842-2ECECD17C0CB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56A1D-2926-4698-9455-69E98D9D1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C6734-E1EE-4B30-B842-2ECECD17C0CB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56A1D-2926-4698-9455-69E98D9D1E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C6734-E1EE-4B30-B842-2ECECD17C0CB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56A1D-2926-4698-9455-69E98D9D1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C6734-E1EE-4B30-B842-2ECECD17C0CB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56A1D-2926-4698-9455-69E98D9D1E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C6734-E1EE-4B30-B842-2ECECD17C0CB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56A1D-2926-4698-9455-69E98D9D1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C6734-E1EE-4B30-B842-2ECECD17C0CB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56A1D-2926-4698-9455-69E98D9D1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C6734-E1EE-4B30-B842-2ECECD17C0CB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56A1D-2926-4698-9455-69E98D9D1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C6734-E1EE-4B30-B842-2ECECD17C0CB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56A1D-2926-4698-9455-69E98D9D1E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C6734-E1EE-4B30-B842-2ECECD17C0CB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56A1D-2926-4698-9455-69E98D9D1E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C6734-E1EE-4B30-B842-2ECECD17C0CB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56A1D-2926-4698-9455-69E98D9D1E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C6734-E1EE-4B30-B842-2ECECD17C0CB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56A1D-2926-4698-9455-69E98D9D1EE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94C6734-E1EE-4B30-B842-2ECECD17C0CB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9756A1D-2926-4698-9455-69E98D9D1E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lkoholy" TargetMode="External"/><Relationship Id="rId3" Type="http://schemas.openxmlformats.org/officeDocument/2006/relationships/hyperlink" Target="http://cs.wikipedia.org/wiki/Soubor:Ethanol-3D-vdW.png" TargetMode="External"/><Relationship Id="rId7" Type="http://schemas.openxmlformats.org/officeDocument/2006/relationships/hyperlink" Target="http://cs.wikipedia.org/wiki/Soubor:Ethylene-glycol-3D-vdW.png" TargetMode="External"/><Relationship Id="rId2" Type="http://schemas.openxmlformats.org/officeDocument/2006/relationships/hyperlink" Target="http://cs.wikipedia.org/wiki/Soubor:Methanol-3D-vdW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Ethanol" TargetMode="External"/><Relationship Id="rId5" Type="http://schemas.openxmlformats.org/officeDocument/2006/relationships/hyperlink" Target="http://cs.wikipedia.org/wiki/Fenol" TargetMode="External"/><Relationship Id="rId4" Type="http://schemas.openxmlformats.org/officeDocument/2006/relationships/hyperlink" Target="http://cs.wikipedia.org/wiki/Soubor:Phenol_chemical_structur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772400" cy="158417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420888"/>
            <a:ext cx="6400800" cy="381642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92696"/>
            <a:ext cx="60864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565438"/>
            <a:ext cx="5775325" cy="318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79548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49531466"/>
              </p:ext>
            </p:extLst>
          </p:nvPr>
        </p:nvGraphicFramePr>
        <p:xfrm>
          <a:off x="872067" y="980728"/>
          <a:ext cx="7408333" cy="51454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263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9066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80728"/>
            <a:ext cx="7408333" cy="5145435"/>
          </a:xfrm>
        </p:spPr>
        <p:txBody>
          <a:bodyPr/>
          <a:lstStyle/>
          <a:p>
            <a:r>
              <a:rPr lang="cs-CZ" b="1" dirty="0" smtClean="0"/>
              <a:t>Alkoholy</a:t>
            </a:r>
          </a:p>
          <a:p>
            <a:r>
              <a:rPr lang="cs-CZ" dirty="0" smtClean="0"/>
              <a:t> jsou </a:t>
            </a:r>
            <a:r>
              <a:rPr lang="cs-CZ" dirty="0"/>
              <a:t>hydroxylové deriváty uhlovodíků. Tyto organické sloučeniny </a:t>
            </a:r>
            <a:r>
              <a:rPr lang="cs-CZ" dirty="0" smtClean="0"/>
              <a:t>obsahují jednu nebo více skupin </a:t>
            </a:r>
            <a:r>
              <a:rPr lang="cs-CZ" dirty="0"/>
              <a:t>OH a mají velký význam. Nejznámější ze skupiny alkoholů je </a:t>
            </a:r>
            <a:r>
              <a:rPr lang="cs-CZ" b="1" dirty="0" err="1"/>
              <a:t>ethano</a:t>
            </a:r>
            <a:r>
              <a:rPr lang="cs-CZ" dirty="0" err="1"/>
              <a:t>l</a:t>
            </a:r>
            <a:r>
              <a:rPr lang="cs-CZ" dirty="0"/>
              <a:t>, který je znám pro své hojné využití v průmyslu paliv (biopaliva), potravinářství (alkoholické nápoje), kosmetice a především v mnoha reakcích v organické </a:t>
            </a:r>
            <a:r>
              <a:rPr lang="cs-CZ" dirty="0" smtClean="0"/>
              <a:t>syntéze.</a:t>
            </a:r>
          </a:p>
          <a:p>
            <a:r>
              <a:rPr lang="cs-CZ" b="1" dirty="0" smtClean="0"/>
              <a:t>Fenoly</a:t>
            </a:r>
          </a:p>
          <a:p>
            <a:r>
              <a:rPr lang="cs-CZ" dirty="0" smtClean="0"/>
              <a:t>Jsou </a:t>
            </a:r>
            <a:r>
              <a:rPr lang="cs-CZ" dirty="0" err="1" smtClean="0"/>
              <a:t>hydroxyderiváty</a:t>
            </a:r>
            <a:r>
              <a:rPr lang="cs-CZ" dirty="0" smtClean="0"/>
              <a:t>, které mají hydroxylovou skupinu napojenu k aromatickému jádru. Nejznámější je fenol.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2823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98426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80728"/>
            <a:ext cx="7408333" cy="5145435"/>
          </a:xfrm>
        </p:spPr>
        <p:txBody>
          <a:bodyPr>
            <a:normAutofit fontScale="70000" lnSpcReduction="20000"/>
          </a:bodyPr>
          <a:lstStyle/>
          <a:p>
            <a:r>
              <a:rPr lang="cs-CZ" sz="3400" dirty="0"/>
              <a:t>Název alkoholu tvoříme buď složením názvu základního uhlovodíku s příponou –</a:t>
            </a:r>
            <a:r>
              <a:rPr lang="cs-CZ" sz="3400" dirty="0" err="1"/>
              <a:t>ol</a:t>
            </a:r>
            <a:r>
              <a:rPr lang="cs-CZ" sz="3400" dirty="0"/>
              <a:t>, anebo názvu uhlovodíkového zbytku s příponou –alkohol.</a:t>
            </a:r>
          </a:p>
          <a:p>
            <a:r>
              <a:rPr lang="cs-CZ" sz="3400" dirty="0"/>
              <a:t> </a:t>
            </a:r>
          </a:p>
          <a:p>
            <a:r>
              <a:rPr lang="cs-CZ" sz="3400" b="1" dirty="0" err="1"/>
              <a:t>Methylalkohol</a:t>
            </a:r>
            <a:r>
              <a:rPr lang="cs-CZ" sz="3400" b="1" dirty="0"/>
              <a:t> (</a:t>
            </a:r>
            <a:r>
              <a:rPr lang="cs-CZ" sz="3400" b="1" dirty="0" err="1"/>
              <a:t>methanol</a:t>
            </a:r>
            <a:r>
              <a:rPr lang="cs-CZ" sz="3400" dirty="0"/>
              <a:t>)</a:t>
            </a:r>
          </a:p>
          <a:p>
            <a:r>
              <a:rPr lang="cs-CZ" sz="3400" dirty="0"/>
              <a:t> </a:t>
            </a:r>
          </a:p>
          <a:p>
            <a:r>
              <a:rPr lang="cs-CZ" sz="3400" dirty="0"/>
              <a:t>CH3OH</a:t>
            </a:r>
          </a:p>
          <a:p>
            <a:pPr marL="0" indent="0">
              <a:buNone/>
            </a:pPr>
            <a:endParaRPr lang="cs-CZ" sz="3400" dirty="0"/>
          </a:p>
          <a:p>
            <a:endParaRPr lang="cs-CZ" sz="3400" dirty="0"/>
          </a:p>
          <a:p>
            <a:r>
              <a:rPr lang="cs-CZ" sz="3400" dirty="0"/>
              <a:t> </a:t>
            </a:r>
            <a:r>
              <a:rPr lang="cs-CZ" sz="3400" b="1" dirty="0" err="1"/>
              <a:t>Ethylalkohol</a:t>
            </a:r>
            <a:r>
              <a:rPr lang="cs-CZ" sz="3400" b="1" dirty="0"/>
              <a:t> (</a:t>
            </a:r>
            <a:r>
              <a:rPr lang="cs-CZ" sz="3400" b="1" dirty="0" err="1"/>
              <a:t>ethanol</a:t>
            </a:r>
            <a:r>
              <a:rPr lang="cs-CZ" sz="3400" b="1" dirty="0"/>
              <a:t>)</a:t>
            </a:r>
          </a:p>
          <a:p>
            <a:r>
              <a:rPr lang="cs-CZ" sz="3400" dirty="0"/>
              <a:t> </a:t>
            </a:r>
          </a:p>
          <a:p>
            <a:endParaRPr lang="cs-CZ" sz="3400" dirty="0"/>
          </a:p>
          <a:p>
            <a:r>
              <a:rPr lang="cs-CZ" sz="3400" dirty="0"/>
              <a:t> CH3CH2OH</a:t>
            </a:r>
          </a:p>
          <a:p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35436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5250" y="2890838"/>
            <a:ext cx="13335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653136"/>
            <a:ext cx="14287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14627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052736"/>
            <a:ext cx="7408333" cy="5073427"/>
          </a:xfrm>
        </p:spPr>
        <p:txBody>
          <a:bodyPr/>
          <a:lstStyle/>
          <a:p>
            <a:r>
              <a:rPr lang="cs-CZ" b="1" dirty="0" err="1" smtClean="0"/>
              <a:t>Methanol</a:t>
            </a:r>
            <a:r>
              <a:rPr lang="cs-CZ" b="1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Jde o bezbarvou, alkoholicky páchnoucí kapalinu, neomezeně mísitelnou s vodou. Je těkavý, hořlavý a silně jedovatý, což je problém při záměně s </a:t>
            </a:r>
            <a:r>
              <a:rPr lang="cs-CZ" dirty="0" err="1"/>
              <a:t>ethanolem</a:t>
            </a:r>
            <a:r>
              <a:rPr lang="cs-CZ" dirty="0"/>
              <a:t>. </a:t>
            </a:r>
            <a:r>
              <a:rPr lang="cs-CZ" dirty="0" err="1"/>
              <a:t>Methanol</a:t>
            </a:r>
            <a:r>
              <a:rPr lang="cs-CZ" dirty="0"/>
              <a:t> vzniká i při alkoholovém kvašení, avšak nikoliv v množství ohrožujícím život (povolené množství je 12 </a:t>
            </a:r>
            <a:r>
              <a:rPr lang="cs-CZ" dirty="0" smtClean="0"/>
              <a:t>gramů </a:t>
            </a:r>
            <a:r>
              <a:rPr lang="cs-CZ" dirty="0"/>
              <a:t>na litr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 err="1"/>
              <a:t>Methanol</a:t>
            </a:r>
            <a:r>
              <a:rPr lang="cs-CZ" dirty="0"/>
              <a:t> se prokazuje laboratorně plynovou chromatografií, podle chuti, vůně ani vzhledu ho rozpoznat nelze. Orientačně ho bezpečně nelze odlišit ani podle barvy plamene</a:t>
            </a:r>
            <a:r>
              <a:rPr lang="cs-CZ" dirty="0" smtClean="0"/>
              <a:t>. </a:t>
            </a:r>
            <a:r>
              <a:rPr lang="cs-CZ" dirty="0"/>
              <a:t>Líh v běžném alkoholu (tj. </a:t>
            </a:r>
            <a:r>
              <a:rPr lang="cs-CZ" dirty="0" err="1"/>
              <a:t>ethanol</a:t>
            </a:r>
            <a:r>
              <a:rPr lang="cs-CZ" dirty="0"/>
              <a:t>) má po zapálení rovněž jako </a:t>
            </a:r>
            <a:r>
              <a:rPr lang="cs-CZ" dirty="0" err="1"/>
              <a:t>methanol</a:t>
            </a:r>
            <a:r>
              <a:rPr lang="cs-CZ" dirty="0"/>
              <a:t> modrou barvu </a:t>
            </a:r>
            <a:r>
              <a:rPr lang="cs-CZ" dirty="0" smtClean="0"/>
              <a:t>plamene.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263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108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836712"/>
            <a:ext cx="7408333" cy="5616624"/>
          </a:xfrm>
        </p:spPr>
        <p:txBody>
          <a:bodyPr>
            <a:noAutofit/>
          </a:bodyPr>
          <a:lstStyle/>
          <a:p>
            <a:r>
              <a:rPr lang="cs-CZ" b="1" dirty="0" err="1" smtClean="0"/>
              <a:t>Ethanol</a:t>
            </a:r>
            <a:r>
              <a:rPr lang="cs-CZ" b="1" dirty="0" smtClean="0"/>
              <a:t>:</a:t>
            </a:r>
          </a:p>
          <a:p>
            <a:r>
              <a:rPr lang="cs-CZ" dirty="0"/>
              <a:t>nebo </a:t>
            </a:r>
            <a:r>
              <a:rPr lang="cs-CZ" dirty="0" err="1"/>
              <a:t>ethylalkohol</a:t>
            </a:r>
            <a:r>
              <a:rPr lang="cs-CZ" dirty="0"/>
              <a:t> (hovorově </a:t>
            </a:r>
            <a:r>
              <a:rPr lang="cs-CZ" dirty="0" smtClean="0"/>
              <a:t>líh</a:t>
            </a:r>
            <a:r>
              <a:rPr lang="cs-CZ" dirty="0"/>
              <a:t>)</a:t>
            </a:r>
            <a:r>
              <a:rPr lang="cs-CZ" dirty="0" smtClean="0"/>
              <a:t> </a:t>
            </a:r>
            <a:r>
              <a:rPr lang="cs-CZ" dirty="0"/>
              <a:t>je druhý nejnižší alkohol. Jde o bezbarvou kapalinu ostré, ale ve zředění příjemné alkoholické vůně, která je základní součástí alkoholických nápojů. </a:t>
            </a:r>
            <a:endParaRPr lang="cs-CZ" b="1" dirty="0" smtClean="0"/>
          </a:p>
          <a:p>
            <a:r>
              <a:rPr lang="cs-CZ" dirty="0"/>
              <a:t>Největší část produkce </a:t>
            </a:r>
            <a:r>
              <a:rPr lang="cs-CZ" dirty="0" err="1"/>
              <a:t>ethanolu</a:t>
            </a:r>
            <a:r>
              <a:rPr lang="cs-CZ" dirty="0"/>
              <a:t> se připravuje z jednoduchých </a:t>
            </a:r>
            <a:r>
              <a:rPr lang="cs-CZ" dirty="0" smtClean="0"/>
              <a:t>sacharidů </a:t>
            </a:r>
            <a:r>
              <a:rPr lang="cs-CZ" dirty="0"/>
              <a:t>alkoholovým kvašením působením různých druhů </a:t>
            </a:r>
            <a:r>
              <a:rPr lang="cs-CZ" dirty="0" smtClean="0"/>
              <a:t>kvasinek</a:t>
            </a:r>
            <a:r>
              <a:rPr lang="cs-CZ" dirty="0"/>
              <a:t>.</a:t>
            </a:r>
            <a:r>
              <a:rPr lang="cs-CZ" dirty="0" smtClean="0"/>
              <a:t> </a:t>
            </a:r>
            <a:r>
              <a:rPr lang="cs-CZ" dirty="0"/>
              <a:t>Používá se k tomu jak cukerného roztoku (o maximální koncentraci 20 %), tak přímo přírodních surovin sacharidy obsahující, jako jsou např. brambory nebo cukrová třtina. Kvasný proces probíhá podle sumární rovnice</a:t>
            </a:r>
          </a:p>
          <a:p>
            <a:r>
              <a:rPr lang="cs-CZ" dirty="0"/>
              <a:t> C6H12O6 → 2 C2H5OH + 2 CO2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263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4819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836712"/>
            <a:ext cx="7408333" cy="5688632"/>
          </a:xfrm>
        </p:spPr>
        <p:txBody>
          <a:bodyPr>
            <a:normAutofit/>
          </a:bodyPr>
          <a:lstStyle/>
          <a:p>
            <a:r>
              <a:rPr lang="cs-CZ" b="1" dirty="0" smtClean="0"/>
              <a:t>Další příklady alkoholů</a:t>
            </a:r>
            <a:r>
              <a:rPr lang="cs-CZ" dirty="0" smtClean="0"/>
              <a:t>:</a:t>
            </a:r>
          </a:p>
          <a:p>
            <a:r>
              <a:rPr lang="cs-CZ" b="1" dirty="0"/>
              <a:t>Glycero</a:t>
            </a:r>
            <a:r>
              <a:rPr lang="cs-CZ" dirty="0"/>
              <a:t>l, neboli </a:t>
            </a:r>
            <a:r>
              <a:rPr lang="cs-CZ" dirty="0" smtClean="0"/>
              <a:t>glycerin</a:t>
            </a:r>
            <a:r>
              <a:rPr lang="cs-CZ" dirty="0"/>
              <a:t>, systematickým názvem propan-1,2,3-triol, je hygroskopická bezbarvá viskózní kapalina bez zápachu, sladké chuti. Je důležitou biogenní organickou sloučeninou, neboť je ve formě svých esterů součástí </a:t>
            </a:r>
            <a:r>
              <a:rPr lang="cs-CZ" dirty="0" smtClean="0"/>
              <a:t>tuků.</a:t>
            </a:r>
          </a:p>
          <a:p>
            <a:r>
              <a:rPr lang="cs-CZ" b="1" dirty="0" err="1"/>
              <a:t>Ethylenglykol</a:t>
            </a:r>
            <a:r>
              <a:rPr lang="cs-CZ" dirty="0"/>
              <a:t> </a:t>
            </a:r>
            <a:r>
              <a:rPr lang="cs-CZ" dirty="0" smtClean="0"/>
              <a:t>, </a:t>
            </a:r>
            <a:r>
              <a:rPr lang="cs-CZ" dirty="0"/>
              <a:t>systematický název ethan-1,2-diol </a:t>
            </a:r>
            <a:r>
              <a:rPr lang="cs-CZ" dirty="0" smtClean="0"/>
              <a:t>je </a:t>
            </a:r>
            <a:r>
              <a:rPr lang="cs-CZ" dirty="0"/>
              <a:t>alkohol se dvěma -OH skupinami (diol), chemická sloučenina široce používaná v nemrznoucích chladicích kapalinách pro automobily. V čisté formě jde o viskózní jedovatou kapalinu sladké chuti, bez barvy a </a:t>
            </a:r>
            <a:r>
              <a:rPr lang="cs-CZ" dirty="0" smtClean="0"/>
              <a:t>zápachu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2823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229200"/>
            <a:ext cx="1800200" cy="1152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74782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124744"/>
            <a:ext cx="7408333" cy="5112568"/>
          </a:xfrm>
        </p:spPr>
        <p:txBody>
          <a:bodyPr/>
          <a:lstStyle/>
          <a:p>
            <a:r>
              <a:rPr lang="cs-CZ" b="1" dirty="0" smtClean="0"/>
              <a:t>Fenol:</a:t>
            </a:r>
          </a:p>
          <a:p>
            <a:r>
              <a:rPr lang="cs-CZ" dirty="0" smtClean="0"/>
              <a:t>Fenol </a:t>
            </a:r>
            <a:r>
              <a:rPr lang="cs-CZ" dirty="0"/>
              <a:t>je jedovatá bezbarvá krystalická pevná látka sladkého dehtového </a:t>
            </a:r>
            <a:r>
              <a:rPr lang="cs-CZ" dirty="0" smtClean="0"/>
              <a:t>zápachu, ve vodě omezeně rozpustná. </a:t>
            </a:r>
            <a:r>
              <a:rPr lang="cs-CZ" dirty="0"/>
              <a:t>Chemický vzorec fenolu je C6H5OH a jeho molekula obsahuje hydroxylovou funkční skupinu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(-</a:t>
            </a:r>
            <a:r>
              <a:rPr lang="cs-CZ" dirty="0"/>
              <a:t>OH) vázanou na benzenové jádro, jde tedy o aromatickou </a:t>
            </a:r>
            <a:r>
              <a:rPr lang="cs-CZ" dirty="0" smtClean="0"/>
              <a:t>sloučeninu.</a:t>
            </a:r>
          </a:p>
          <a:p>
            <a:r>
              <a:rPr lang="cs-CZ" dirty="0"/>
              <a:t>Fenoly jsou v přírodě běžné, zejména v říši rostlin. V některých případech jsou přítomny v listech rostlin jako ochrana před okusováním </a:t>
            </a:r>
            <a:r>
              <a:rPr lang="cs-CZ" dirty="0" smtClean="0"/>
              <a:t>býložravci</a:t>
            </a:r>
            <a:r>
              <a:rPr lang="cs-CZ" dirty="0"/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013176"/>
            <a:ext cx="1944216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65638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052736"/>
            <a:ext cx="7408333" cy="5073427"/>
          </a:xfrm>
        </p:spPr>
        <p:txBody>
          <a:bodyPr/>
          <a:lstStyle/>
          <a:p>
            <a:r>
              <a:rPr lang="cs-CZ" dirty="0" smtClean="0"/>
              <a:t>Použité zdroje: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cs.wikipedia.org/wiki/Soubor:Methanol-3D-vdW.png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cs.wikipedia.org/wiki/Soubor:Ethanol-3D-vdW.png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cs.wikipedia.org/wiki/Soubor:Phenol_chemical_structure.png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cs.wikipedia.org/wiki/Fenol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cs.wikipedia.org/wiki/Ethanol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cs.wikipedia.org/wiki/Soubor:Ethylene-glycol-3D-vdW.png</a:t>
            </a:r>
            <a:endParaRPr lang="cs-CZ" dirty="0" smtClean="0"/>
          </a:p>
          <a:p>
            <a:r>
              <a:rPr lang="cs-CZ">
                <a:hlinkClick r:id="rId8"/>
              </a:rPr>
              <a:t>http://</a:t>
            </a:r>
            <a:r>
              <a:rPr lang="cs-CZ" smtClean="0">
                <a:hlinkClick r:id="rId8"/>
              </a:rPr>
              <a:t>cs.wikipedia.org/wiki/Alkoholy</a:t>
            </a:r>
            <a:endParaRPr lang="cs-CZ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1419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65</TotalTime>
  <Words>479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kateka</dc:creator>
  <cp:lastModifiedBy>Dum</cp:lastModifiedBy>
  <cp:revision>8</cp:revision>
  <dcterms:created xsi:type="dcterms:W3CDTF">2013-12-15T12:40:24Z</dcterms:created>
  <dcterms:modified xsi:type="dcterms:W3CDTF">2014-05-02T10:37:45Z</dcterms:modified>
</cp:coreProperties>
</file>