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4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4A5C0A-C2D3-4ED0-B0EC-AC5AD062A4B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cs-CZ"/>
        </a:p>
      </dgm:t>
    </dgm:pt>
    <dgm:pt modelId="{4B4BD474-EED8-4360-8976-51D914B0C58E}">
      <dgm:prSet/>
      <dgm:spPr/>
      <dgm:t>
        <a:bodyPr/>
        <a:lstStyle/>
        <a:p>
          <a:pPr rtl="0"/>
          <a:r>
            <a:rPr lang="cs-CZ" b="1" smtClean="0"/>
            <a:t>ČTVRTOHORY</a:t>
          </a:r>
          <a:endParaRPr lang="cs-CZ"/>
        </a:p>
      </dgm:t>
    </dgm:pt>
    <dgm:pt modelId="{7998F0C8-4A19-43A5-8A7F-A45E8466282A}" type="parTrans" cxnId="{1E64302C-4C24-4424-8B40-A4E790B55EDF}">
      <dgm:prSet/>
      <dgm:spPr/>
      <dgm:t>
        <a:bodyPr/>
        <a:lstStyle/>
        <a:p>
          <a:endParaRPr lang="cs-CZ"/>
        </a:p>
      </dgm:t>
    </dgm:pt>
    <dgm:pt modelId="{9C651949-DC99-41FB-9F6A-1E780C60766E}" type="sibTrans" cxnId="{1E64302C-4C24-4424-8B40-A4E790B55EDF}">
      <dgm:prSet/>
      <dgm:spPr/>
      <dgm:t>
        <a:bodyPr/>
        <a:lstStyle/>
        <a:p>
          <a:endParaRPr lang="cs-CZ"/>
        </a:p>
      </dgm:t>
    </dgm:pt>
    <dgm:pt modelId="{7C79304F-0589-44C4-84BD-8469F603A496}" type="pres">
      <dgm:prSet presAssocID="{AA4A5C0A-C2D3-4ED0-B0EC-AC5AD062A4BC}" presName="linear" presStyleCnt="0">
        <dgm:presLayoutVars>
          <dgm:animLvl val="lvl"/>
          <dgm:resizeHandles val="exact"/>
        </dgm:presLayoutVars>
      </dgm:prSet>
      <dgm:spPr/>
      <dgm:t>
        <a:bodyPr/>
        <a:lstStyle/>
        <a:p>
          <a:endParaRPr lang="cs-CZ"/>
        </a:p>
      </dgm:t>
    </dgm:pt>
    <dgm:pt modelId="{41791C42-24FA-4C83-B4EA-FC677FD3E736}" type="pres">
      <dgm:prSet presAssocID="{4B4BD474-EED8-4360-8976-51D914B0C58E}" presName="parentText" presStyleLbl="node1" presStyleIdx="0" presStyleCnt="1">
        <dgm:presLayoutVars>
          <dgm:chMax val="0"/>
          <dgm:bulletEnabled val="1"/>
        </dgm:presLayoutVars>
      </dgm:prSet>
      <dgm:spPr/>
      <dgm:t>
        <a:bodyPr/>
        <a:lstStyle/>
        <a:p>
          <a:endParaRPr lang="cs-CZ"/>
        </a:p>
      </dgm:t>
    </dgm:pt>
  </dgm:ptLst>
  <dgm:cxnLst>
    <dgm:cxn modelId="{A739AC90-4E82-4A95-BEEB-CB8029FA552A}" type="presOf" srcId="{4B4BD474-EED8-4360-8976-51D914B0C58E}" destId="{41791C42-24FA-4C83-B4EA-FC677FD3E736}" srcOrd="0" destOrd="0" presId="urn:microsoft.com/office/officeart/2005/8/layout/vList2"/>
    <dgm:cxn modelId="{80E82B07-59AE-4B14-92FC-5D43D8C30186}" type="presOf" srcId="{AA4A5C0A-C2D3-4ED0-B0EC-AC5AD062A4BC}" destId="{7C79304F-0589-44C4-84BD-8469F603A496}" srcOrd="0" destOrd="0" presId="urn:microsoft.com/office/officeart/2005/8/layout/vList2"/>
    <dgm:cxn modelId="{1E64302C-4C24-4424-8B40-A4E790B55EDF}" srcId="{AA4A5C0A-C2D3-4ED0-B0EC-AC5AD062A4BC}" destId="{4B4BD474-EED8-4360-8976-51D914B0C58E}" srcOrd="0" destOrd="0" parTransId="{7998F0C8-4A19-43A5-8A7F-A45E8466282A}" sibTransId="{9C651949-DC99-41FB-9F6A-1E780C60766E}"/>
    <dgm:cxn modelId="{9CBBEB60-D601-4988-BF64-306EAE0B6CBB}" type="presParOf" srcId="{7C79304F-0589-44C4-84BD-8469F603A496}" destId="{41791C42-24FA-4C83-B4EA-FC677FD3E736}" srcOrd="0" destOrd="0" presId="urn:microsoft.com/office/officeart/2005/8/layout/vList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41791C42-24FA-4C83-B4EA-FC677FD3E736}">
      <dsp:nvSpPr>
        <dsp:cNvPr id="0" name=""/>
        <dsp:cNvSpPr/>
      </dsp:nvSpPr>
      <dsp:spPr>
        <a:xfrm>
          <a:off x="0" y="1361157"/>
          <a:ext cx="7408333" cy="155902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lvl="0" algn="l" defTabSz="2889250" rtl="0">
            <a:lnSpc>
              <a:spcPct val="90000"/>
            </a:lnSpc>
            <a:spcBef>
              <a:spcPct val="0"/>
            </a:spcBef>
            <a:spcAft>
              <a:spcPct val="35000"/>
            </a:spcAft>
          </a:pPr>
          <a:r>
            <a:rPr lang="cs-CZ" sz="6500" b="1" kern="1200" smtClean="0"/>
            <a:t>ČTVRTOHORY</a:t>
          </a:r>
          <a:endParaRPr lang="cs-CZ" sz="6500" kern="1200"/>
        </a:p>
      </dsp:txBody>
      <dsp:txXfrm>
        <a:off x="0" y="1361157"/>
        <a:ext cx="7408333" cy="15590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cs-CZ" smtClean="0"/>
              <a:t>Kliknutím lze upravit styl.</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B524CFD5-9762-4B3A-B2DE-833AD8CC6357}"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5260F10-E5DF-4DBA-B4D9-1E2F72E41678}"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524CFD5-9762-4B3A-B2DE-833AD8CC6357}"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5260F10-E5DF-4DBA-B4D9-1E2F72E41678}" type="slidenum">
              <a:rPr lang="cs-CZ" smtClean="0"/>
              <a:pPr/>
              <a:t>‹#›</a:t>
            </a:fld>
            <a:endParaRPr lang="cs-CZ"/>
          </a:p>
        </p:txBody>
      </p:sp>
      <p:sp>
        <p:nvSpPr>
          <p:cNvPr id="7" name="Title 6"/>
          <p:cNvSpPr>
            <a:spLocks noGrp="1"/>
          </p:cNvSpPr>
          <p:nvPr>
            <p:ph type="title"/>
          </p:nvPr>
        </p:nvSpPr>
        <p:spPr/>
        <p:txBody>
          <a:bodyPr/>
          <a:lstStyle/>
          <a:p>
            <a:r>
              <a:rPr lang="cs-CZ" smtClean="0"/>
              <a:t>Kliknutím lze upravit styl.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cs-CZ" smtClean="0"/>
              <a:t>Kliknutím lze upravit styl.</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524CFD5-9762-4B3A-B2DE-833AD8CC6357}"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5260F10-E5DF-4DBA-B4D9-1E2F72E41678}"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B524CFD5-9762-4B3A-B2DE-833AD8CC6357}" type="datetimeFigureOut">
              <a:rPr lang="cs-CZ" smtClean="0"/>
              <a:pPr/>
              <a:t>2.5.2014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5260F10-E5DF-4DBA-B4D9-1E2F72E41678}" type="slidenum">
              <a:rPr lang="cs-CZ" smtClean="0"/>
              <a:pPr/>
              <a:t>‹#›</a:t>
            </a:fld>
            <a:endParaRPr lang="cs-CZ"/>
          </a:p>
        </p:txBody>
      </p:sp>
      <p:sp>
        <p:nvSpPr>
          <p:cNvPr id="9" name="Content Placeholder 8"/>
          <p:cNvSpPr>
            <a:spLocks noGrp="1"/>
          </p:cNvSpPr>
          <p:nvPr>
            <p:ph sz="quarter" idx="13"/>
          </p:nvPr>
        </p:nvSpPr>
        <p:spPr>
          <a:xfrm>
            <a:off x="676655"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B524CFD5-9762-4B3A-B2DE-833AD8CC6357}" type="datetimeFigureOut">
              <a:rPr lang="cs-CZ" smtClean="0"/>
              <a:pPr/>
              <a:t>2.5.2014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A5260F10-E5DF-4DBA-B4D9-1E2F72E41678}"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B524CFD5-9762-4B3A-B2DE-833AD8CC6357}" type="datetimeFigureOut">
              <a:rPr lang="cs-CZ" smtClean="0"/>
              <a:pPr/>
              <a:t>2.5.2014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A5260F10-E5DF-4DBA-B4D9-1E2F72E41678}"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B524CFD5-9762-4B3A-B2DE-833AD8CC6357}" type="datetimeFigureOut">
              <a:rPr lang="cs-CZ" smtClean="0"/>
              <a:pPr/>
              <a:t>2.5.2014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A5260F10-E5DF-4DBA-B4D9-1E2F72E41678}"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B524CFD5-9762-4B3A-B2DE-833AD8CC6357}" type="datetimeFigureOut">
              <a:rPr lang="cs-CZ" smtClean="0"/>
              <a:pPr/>
              <a:t>2.5.2014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5260F10-E5DF-4DBA-B4D9-1E2F72E41678}" type="slidenum">
              <a:rPr lang="cs-CZ" smtClean="0"/>
              <a:pPr/>
              <a:t>‹#›</a:t>
            </a:fld>
            <a:endParaRPr lang="cs-CZ"/>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cs-CZ" smtClean="0"/>
              <a:t>Kliknutím lze upravit styl.</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cs-CZ" smtClean="0"/>
              <a:t>Kliknutím lze upravit styl.</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524CFD5-9762-4B3A-B2DE-833AD8CC6357}" type="datetimeFigureOut">
              <a:rPr lang="cs-CZ" smtClean="0"/>
              <a:pPr/>
              <a:t>2.5.2014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5260F10-E5DF-4DBA-B4D9-1E2F72E41678}" type="slidenum">
              <a:rPr lang="cs-CZ" smtClean="0"/>
              <a:pPr/>
              <a:t>‹#›</a:t>
            </a:fld>
            <a:endParaRPr lang="cs-CZ"/>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524CFD5-9762-4B3A-B2DE-833AD8CC6357}"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5260F10-E5DF-4DBA-B4D9-1E2F72E41678}"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B524CFD5-9762-4B3A-B2DE-833AD8CC6357}" type="datetimeFigureOut">
              <a:rPr lang="cs-CZ" smtClean="0"/>
              <a:pPr/>
              <a:t>2.5.2014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5260F10-E5DF-4DBA-B4D9-1E2F72E41678}" type="slidenum">
              <a:rPr lang="cs-CZ" smtClean="0"/>
              <a:pPr/>
              <a:t>‹#›</a:t>
            </a:fld>
            <a:endParaRPr lang="cs-CZ"/>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B524CFD5-9762-4B3A-B2DE-833AD8CC6357}" type="datetimeFigureOut">
              <a:rPr lang="cs-CZ" smtClean="0"/>
              <a:pPr/>
              <a:t>2.5.2014</a:t>
            </a:fld>
            <a:endParaRPr lang="cs-CZ"/>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cs-CZ"/>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A5260F10-E5DF-4DBA-B4D9-1E2F72E41678}" type="slidenum">
              <a:rPr lang="cs-CZ" smtClean="0"/>
              <a:pPr/>
              <a:t>‹#›</a:t>
            </a:fld>
            <a:endParaRPr lang="cs-CZ"/>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commons.wikimedia.org/wiki/File:Mal'ta_(mamut).gif" TargetMode="External"/><Relationship Id="rId3" Type="http://schemas.openxmlformats.org/officeDocument/2006/relationships/hyperlink" Target="http://commons.wikimedia.org/wiki/File:Homo_habilis.JPG" TargetMode="External"/><Relationship Id="rId7" Type="http://schemas.openxmlformats.org/officeDocument/2006/relationships/hyperlink" Target="http://commons.wikimedia.org/wiki/File:European_cave_lion_(Panthera_leo_spelaea)_-_Mauricio_Ant%C3%B3n.jpg" TargetMode="External"/><Relationship Id="rId2" Type="http://schemas.openxmlformats.org/officeDocument/2006/relationships/hyperlink" Target="http://commons.wikimedia.org/wiki/File:HOMO_SAPIENS.JPG" TargetMode="External"/><Relationship Id="rId1" Type="http://schemas.openxmlformats.org/officeDocument/2006/relationships/slideLayout" Target="../slideLayouts/slideLayout2.xml"/><Relationship Id="rId6" Type="http://schemas.openxmlformats.org/officeDocument/2006/relationships/hyperlink" Target="http://commons.wikimedia.org/wiki/File:Homo_erectus.JPG" TargetMode="External"/><Relationship Id="rId5" Type="http://schemas.openxmlformats.org/officeDocument/2006/relationships/hyperlink" Target="http://commons.wikimedia.org/wiki/File:Blakey_Pleistmoll.jpg" TargetMode="External"/><Relationship Id="rId10" Type="http://schemas.openxmlformats.org/officeDocument/2006/relationships/hyperlink" Target="http://commons.wikimedia.org/wiki/File:Homo_sapiens_neanderthalensis.jpg" TargetMode="External"/><Relationship Id="rId4" Type="http://schemas.openxmlformats.org/officeDocument/2006/relationships/hyperlink" Target="http://commons.wikimedia.org/wiki/File:Lovci_mamutu_mammoth.jpg" TargetMode="External"/><Relationship Id="rId9" Type="http://schemas.openxmlformats.org/officeDocument/2006/relationships/hyperlink" Target="http://commons.wikimedia.org/wiki/File:Neandertal_vs_Sapien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620688"/>
            <a:ext cx="7772400" cy="1512168"/>
          </a:xfrm>
        </p:spPr>
        <p:txBody>
          <a:bodyPr/>
          <a:lstStyle/>
          <a:p>
            <a:endParaRPr lang="cs-CZ" dirty="0"/>
          </a:p>
        </p:txBody>
      </p:sp>
      <p:sp>
        <p:nvSpPr>
          <p:cNvPr id="3" name="Podnadpis 2"/>
          <p:cNvSpPr>
            <a:spLocks noGrp="1"/>
          </p:cNvSpPr>
          <p:nvPr>
            <p:ph type="subTitle" idx="1"/>
          </p:nvPr>
        </p:nvSpPr>
        <p:spPr>
          <a:xfrm>
            <a:off x="1371600" y="2276872"/>
            <a:ext cx="6400800" cy="3960440"/>
          </a:xfrm>
        </p:spPr>
        <p:txBody>
          <a:bodyPr/>
          <a:lstStyle/>
          <a:p>
            <a:endParaRPr lang="cs-CZ"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544968" y="620688"/>
            <a:ext cx="6086475" cy="14954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11860" y="2564904"/>
            <a:ext cx="5759450" cy="32210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834250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Zástupný symbol pro obsah 3"/>
          <p:cNvGraphicFramePr>
            <a:graphicFrameLocks noGrp="1"/>
          </p:cNvGraphicFramePr>
          <p:nvPr>
            <p:ph idx="1"/>
            <p:extLst>
              <p:ext uri="{D42A27DB-BD31-4B8C-83A1-F6EECF244321}">
                <p14:modId xmlns:p14="http://schemas.microsoft.com/office/powerpoint/2010/main" xmlns="" val="1595729743"/>
              </p:ext>
            </p:extLst>
          </p:nvPr>
        </p:nvGraphicFramePr>
        <p:xfrm>
          <a:off x="872067" y="1844824"/>
          <a:ext cx="7408333" cy="4281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Nadpis 1"/>
          <p:cNvSpPr>
            <a:spLocks noGrp="1"/>
          </p:cNvSpPr>
          <p:nvPr>
            <p:ph type="title"/>
          </p:nvPr>
        </p:nvSpPr>
        <p:spPr/>
        <p:txBody>
          <a:bodyPr/>
          <a:lstStyle/>
          <a:p>
            <a:endParaRPr lang="cs-CZ"/>
          </a:p>
        </p:txBody>
      </p:sp>
    </p:spTree>
    <p:extLst>
      <p:ext uri="{BB962C8B-B14F-4D97-AF65-F5344CB8AC3E}">
        <p14:creationId xmlns:p14="http://schemas.microsoft.com/office/powerpoint/2010/main" xmlns="" val="1560137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268760"/>
            <a:ext cx="7408333" cy="4857403"/>
          </a:xfrm>
        </p:spPr>
        <p:txBody>
          <a:bodyPr/>
          <a:lstStyle/>
          <a:p>
            <a:r>
              <a:rPr lang="cs-CZ" b="1" dirty="0" smtClean="0">
                <a:latin typeface="Times New Roman" panose="02020603050405020304" pitchFamily="18" charset="0"/>
                <a:cs typeface="Times New Roman" panose="02020603050405020304" pitchFamily="18" charset="0"/>
              </a:rPr>
              <a:t>Čtvrtohory - </a:t>
            </a:r>
            <a:r>
              <a:rPr lang="cs-CZ" b="1" dirty="0">
                <a:latin typeface="Times New Roman" panose="02020603050405020304" pitchFamily="18" charset="0"/>
                <a:cs typeface="Times New Roman" panose="02020603050405020304" pitchFamily="18" charset="0"/>
              </a:rPr>
              <a:t>označení pro geologické období, které zahrnuje zhruba posledních 2,6 milionů let. Dělí se na starší čtvrtohory (pleistocén) a mladší čtvrtohory (holocén). Starší čtvrtohory zahrnují z historického hlediska starší dobu kamennou (paleolit). Mladší čtvrtohory zahrnují pouze posledních 10 000 let. Z historického hlediska jde o starší dobu kamennou (paleolit), střední dobu kamennou (mezolit), mladší dobu kamennou (neolit) a veškerá období od doby bronzové až po dnešek.</a:t>
            </a:r>
          </a:p>
        </p:txBody>
      </p:sp>
      <p:sp>
        <p:nvSpPr>
          <p:cNvPr id="3" name="Nadpis 2"/>
          <p:cNvSpPr>
            <a:spLocks noGrp="1"/>
          </p:cNvSpPr>
          <p:nvPr>
            <p:ph type="title"/>
          </p:nvPr>
        </p:nvSpPr>
        <p:spPr>
          <a:xfrm>
            <a:off x="457200" y="338328"/>
            <a:ext cx="8229600" cy="426376"/>
          </a:xfrm>
        </p:spPr>
        <p:txBody>
          <a:bodyPr>
            <a:normAutofit fontScale="90000"/>
          </a:bodyPr>
          <a:lstStyle/>
          <a:p>
            <a:endParaRPr lang="cs-CZ" dirty="0"/>
          </a:p>
        </p:txBody>
      </p:sp>
    </p:spTree>
    <p:extLst>
      <p:ext uri="{BB962C8B-B14F-4D97-AF65-F5344CB8AC3E}">
        <p14:creationId xmlns:p14="http://schemas.microsoft.com/office/powerpoint/2010/main" xmlns="" val="3683570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99592" y="1556792"/>
            <a:ext cx="7408333" cy="4314792"/>
          </a:xfrm>
        </p:spPr>
        <p:txBody>
          <a:bodyPr/>
          <a:lstStyle/>
          <a:p>
            <a:endParaRPr lang="cs-CZ" dirty="0"/>
          </a:p>
        </p:txBody>
      </p:sp>
      <p:sp>
        <p:nvSpPr>
          <p:cNvPr id="3" name="Nadpis 2"/>
          <p:cNvSpPr>
            <a:spLocks noGrp="1"/>
          </p:cNvSpPr>
          <p:nvPr>
            <p:ph type="title"/>
          </p:nvPr>
        </p:nvSpPr>
        <p:spPr>
          <a:xfrm>
            <a:off x="457200" y="338328"/>
            <a:ext cx="8229600" cy="858424"/>
          </a:xfrm>
        </p:spPr>
        <p:txBody>
          <a:bodyPr>
            <a:normAutofit/>
          </a:bodyPr>
          <a:lstStyle/>
          <a:p>
            <a:r>
              <a:rPr lang="cs-CZ" sz="2400" b="1" dirty="0" smtClean="0">
                <a:solidFill>
                  <a:schemeClr val="tx2"/>
                </a:solidFill>
                <a:latin typeface="Times New Roman" panose="02020603050405020304" pitchFamily="18" charset="0"/>
                <a:cs typeface="Times New Roman" panose="02020603050405020304" pitchFamily="18" charset="0"/>
              </a:rPr>
              <a:t>Rozložení kontinentů v pleistocénu, je vidět i rozsáhlé zalednění.</a:t>
            </a:r>
            <a:endParaRPr lang="cs-CZ" sz="2400" b="1" dirty="0">
              <a:solidFill>
                <a:schemeClr val="tx2"/>
              </a:solidFill>
              <a:latin typeface="Times New Roman" panose="02020603050405020304" pitchFamily="18" charset="0"/>
              <a:cs typeface="Times New Roman" panose="02020603050405020304" pitchFamily="18" charset="0"/>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91680" y="2204864"/>
            <a:ext cx="6048672" cy="331236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4059368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196752"/>
            <a:ext cx="7408333" cy="4929411"/>
          </a:xfrm>
        </p:spPr>
        <p:txBody>
          <a:bodyPr/>
          <a:lstStyle/>
          <a:p>
            <a:pPr>
              <a:buFont typeface="Arial" panose="020B0604020202020204" pitchFamily="34" charset="0"/>
              <a:buChar char="•"/>
            </a:pPr>
            <a:endParaRPr lang="cs-CZ" b="1"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cs-CZ" b="1" dirty="0" smtClean="0">
                <a:latin typeface="Times New Roman" panose="02020603050405020304" pitchFamily="18" charset="0"/>
                <a:cs typeface="Times New Roman" panose="02020603050405020304" pitchFamily="18" charset="0"/>
              </a:rPr>
              <a:t>Kontinenty jsou v dnešní podobě</a:t>
            </a:r>
          </a:p>
          <a:p>
            <a:pPr>
              <a:buFont typeface="Wingdings" panose="05000000000000000000" pitchFamily="2" charset="2"/>
              <a:buChar char="§"/>
            </a:pPr>
            <a:r>
              <a:rPr lang="cs-CZ" b="1" dirty="0" smtClean="0">
                <a:latin typeface="Times New Roman" panose="02020603050405020304" pitchFamily="18" charset="0"/>
                <a:cs typeface="Times New Roman" panose="02020603050405020304" pitchFamily="18" charset="0"/>
              </a:rPr>
              <a:t>Pokračuje alpinské vrásnění</a:t>
            </a:r>
          </a:p>
          <a:p>
            <a:pPr>
              <a:buFont typeface="Wingdings" panose="05000000000000000000" pitchFamily="2" charset="2"/>
              <a:buChar char="§"/>
            </a:pPr>
            <a:r>
              <a:rPr lang="cs-CZ" b="1" dirty="0" smtClean="0">
                <a:latin typeface="Times New Roman" panose="02020603050405020304" pitchFamily="18" charset="0"/>
                <a:cs typeface="Times New Roman" panose="02020603050405020304" pitchFamily="18" charset="0"/>
              </a:rPr>
              <a:t>Hladina oceánů kolísá, vynořují se rozsáhlé souše, dochází k velké migraci živočichů</a:t>
            </a:r>
          </a:p>
          <a:p>
            <a:pPr>
              <a:buFont typeface="Wingdings" panose="05000000000000000000" pitchFamily="2" charset="2"/>
              <a:buChar char="§"/>
            </a:pPr>
            <a:r>
              <a:rPr lang="cs-CZ" b="1" dirty="0" smtClean="0">
                <a:latin typeface="Times New Roman" panose="02020603050405020304" pitchFamily="18" charset="0"/>
                <a:cs typeface="Times New Roman" panose="02020603050405020304" pitchFamily="18" charset="0"/>
              </a:rPr>
              <a:t>Střídá se doba ledová s meziledovou ( glaciály a interglaciály )</a:t>
            </a:r>
          </a:p>
          <a:p>
            <a:pPr>
              <a:buFont typeface="Wingdings" panose="05000000000000000000" pitchFamily="2" charset="2"/>
              <a:buChar char="§"/>
            </a:pPr>
            <a:r>
              <a:rPr lang="cs-CZ" b="1" dirty="0" smtClean="0">
                <a:latin typeface="Times New Roman" panose="02020603050405020304" pitchFamily="18" charset="0"/>
                <a:cs typeface="Times New Roman" panose="02020603050405020304" pitchFamily="18" charset="0"/>
              </a:rPr>
              <a:t>Střídání teplot způsobuje erozi hornin</a:t>
            </a:r>
          </a:p>
          <a:p>
            <a:pPr>
              <a:buFont typeface="Wingdings" panose="05000000000000000000" pitchFamily="2" charset="2"/>
              <a:buChar char="§"/>
            </a:pPr>
            <a:endParaRPr lang="cs-CZ" b="1" dirty="0">
              <a:latin typeface="Times New Roman" panose="02020603050405020304" pitchFamily="18" charset="0"/>
              <a:cs typeface="Times New Roman" panose="02020603050405020304" pitchFamily="18" charset="0"/>
            </a:endParaRPr>
          </a:p>
        </p:txBody>
      </p:sp>
      <p:sp>
        <p:nvSpPr>
          <p:cNvPr id="3" name="Nadpis 2"/>
          <p:cNvSpPr>
            <a:spLocks noGrp="1"/>
          </p:cNvSpPr>
          <p:nvPr>
            <p:ph type="title"/>
          </p:nvPr>
        </p:nvSpPr>
        <p:spPr>
          <a:xfrm>
            <a:off x="457200" y="338328"/>
            <a:ext cx="8229600" cy="714408"/>
          </a:xfrm>
        </p:spPr>
        <p:txBody>
          <a:bodyPr>
            <a:normAutofit/>
          </a:bodyPr>
          <a:lstStyle/>
          <a:p>
            <a:r>
              <a:rPr lang="cs-CZ" sz="3200" b="1" dirty="0" smtClean="0">
                <a:solidFill>
                  <a:schemeClr val="tx2"/>
                </a:solidFill>
                <a:latin typeface="Times New Roman" panose="02020603050405020304" pitchFamily="18" charset="0"/>
                <a:cs typeface="Times New Roman" panose="02020603050405020304" pitchFamily="18" charset="0"/>
              </a:rPr>
              <a:t>Geologické a klimatické podmínky:</a:t>
            </a:r>
            <a:endParaRPr lang="cs-CZ" sz="3200" b="1"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695759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556792"/>
            <a:ext cx="7408333" cy="4896544"/>
          </a:xfrm>
        </p:spPr>
        <p:txBody>
          <a:bodyPr/>
          <a:lstStyle/>
          <a:p>
            <a:r>
              <a:rPr lang="cs-CZ" b="1" dirty="0">
                <a:latin typeface="Times New Roman" panose="02020603050405020304" pitchFamily="18" charset="0"/>
                <a:cs typeface="Times New Roman" panose="02020603050405020304" pitchFamily="18" charset="0"/>
              </a:rPr>
              <a:t>Z živočichů prodělávají nejdynamičtější vývoj savci. V oblasti střední Evropy žili např. mamuti, srstnatí nosorožci, koně, </a:t>
            </a:r>
            <a:r>
              <a:rPr lang="cs-CZ" b="1" dirty="0" smtClean="0">
                <a:latin typeface="Times New Roman" panose="02020603050405020304" pitchFamily="18" charset="0"/>
                <a:cs typeface="Times New Roman" panose="02020603050405020304" pitchFamily="18" charset="0"/>
              </a:rPr>
              <a:t>jelenovití, </a:t>
            </a:r>
            <a:r>
              <a:rPr lang="cs-CZ" b="1" dirty="0">
                <a:latin typeface="Times New Roman" panose="02020603050405020304" pitchFamily="18" charset="0"/>
                <a:cs typeface="Times New Roman" panose="02020603050405020304" pitchFamily="18" charset="0"/>
              </a:rPr>
              <a:t>šavlozubé kočkovité </a:t>
            </a:r>
            <a:r>
              <a:rPr lang="cs-CZ" b="1" dirty="0" smtClean="0">
                <a:latin typeface="Times New Roman" panose="02020603050405020304" pitchFamily="18" charset="0"/>
                <a:cs typeface="Times New Roman" panose="02020603050405020304" pitchFamily="18" charset="0"/>
              </a:rPr>
              <a:t>šelmy, </a:t>
            </a:r>
            <a:r>
              <a:rPr lang="cs-CZ" b="1" dirty="0">
                <a:latin typeface="Times New Roman" panose="02020603050405020304" pitchFamily="18" charset="0"/>
                <a:cs typeface="Times New Roman" panose="02020603050405020304" pitchFamily="18" charset="0"/>
              </a:rPr>
              <a:t>jeskynní lvi, jeskynní medvědi apod. Pokračuje vývoj člověka a dalších primátů. Vývoj savců a ptáků v průběhu pleistocénu dosahoval mimořádné dynamiky</a:t>
            </a:r>
            <a:r>
              <a:rPr lang="cs-CZ" b="1" dirty="0" smtClean="0">
                <a:latin typeface="Times New Roman" panose="02020603050405020304" pitchFamily="18" charset="0"/>
                <a:cs typeface="Times New Roman" panose="02020603050405020304" pitchFamily="18" charset="0"/>
              </a:rPr>
              <a:t>. </a:t>
            </a:r>
            <a:r>
              <a:rPr lang="cs-CZ" b="1" dirty="0">
                <a:latin typeface="Times New Roman" panose="02020603050405020304" pitchFamily="18" charset="0"/>
                <a:cs typeface="Times New Roman" panose="02020603050405020304" pitchFamily="18" charset="0"/>
              </a:rPr>
              <a:t>Do pleistocénu spadá i větší část vývojové line směřující k dnešnímu člověku.</a:t>
            </a:r>
          </a:p>
        </p:txBody>
      </p:sp>
      <p:sp>
        <p:nvSpPr>
          <p:cNvPr id="3" name="Nadpis 2"/>
          <p:cNvSpPr>
            <a:spLocks noGrp="1"/>
          </p:cNvSpPr>
          <p:nvPr>
            <p:ph type="title"/>
          </p:nvPr>
        </p:nvSpPr>
        <p:spPr>
          <a:xfrm>
            <a:off x="457200" y="338328"/>
            <a:ext cx="8229600" cy="1074448"/>
          </a:xfrm>
        </p:spPr>
        <p:txBody>
          <a:bodyPr>
            <a:normAutofit/>
          </a:bodyPr>
          <a:lstStyle/>
          <a:p>
            <a:r>
              <a:rPr lang="cs-CZ" sz="3200" b="1" dirty="0" smtClean="0">
                <a:solidFill>
                  <a:schemeClr val="tx2"/>
                </a:solidFill>
                <a:latin typeface="Times New Roman" panose="02020603050405020304" pitchFamily="18" charset="0"/>
                <a:cs typeface="Times New Roman" panose="02020603050405020304" pitchFamily="18" charset="0"/>
              </a:rPr>
              <a:t>Organismy ve čtvrtohorách</a:t>
            </a:r>
            <a:endParaRPr lang="cs-CZ" sz="3200" b="1" dirty="0">
              <a:solidFill>
                <a:schemeClr val="tx2"/>
              </a:solidFill>
              <a:latin typeface="Times New Roman" panose="02020603050405020304" pitchFamily="18" charset="0"/>
              <a:cs typeface="Times New Roman" panose="02020603050405020304" pitchFamily="18" charset="0"/>
            </a:endParaRP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572000" y="4653136"/>
            <a:ext cx="2527548" cy="158417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335064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268760"/>
            <a:ext cx="7408333" cy="4857403"/>
          </a:xfrm>
        </p:spPr>
        <p:txBody>
          <a:bodyPr/>
          <a:lstStyle/>
          <a:p>
            <a:endParaRPr lang="cs-CZ" dirty="0"/>
          </a:p>
        </p:txBody>
      </p:sp>
      <p:sp>
        <p:nvSpPr>
          <p:cNvPr id="3" name="Nadpis 2"/>
          <p:cNvSpPr>
            <a:spLocks noGrp="1"/>
          </p:cNvSpPr>
          <p:nvPr>
            <p:ph type="title"/>
          </p:nvPr>
        </p:nvSpPr>
        <p:spPr>
          <a:xfrm>
            <a:off x="457200" y="338328"/>
            <a:ext cx="8229600" cy="642400"/>
          </a:xfrm>
        </p:spPr>
        <p:txBody>
          <a:bodyPr>
            <a:normAutofit fontScale="90000"/>
          </a:bodyPr>
          <a:lstStyle/>
          <a:p>
            <a:endParaRPr lang="cs-CZ"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71600" y="1916832"/>
            <a:ext cx="2961506" cy="223224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572000" y="1628800"/>
            <a:ext cx="3096344" cy="165618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067944" y="4080136"/>
            <a:ext cx="3384376" cy="201315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4124103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268760"/>
            <a:ext cx="7408333" cy="4857403"/>
          </a:xfrm>
        </p:spPr>
        <p:txBody>
          <a:bodyPr/>
          <a:lstStyle/>
          <a:p>
            <a:r>
              <a:rPr lang="cs-CZ" dirty="0">
                <a:latin typeface="Times New Roman" panose="02020603050405020304" pitchFamily="18" charset="0"/>
                <a:cs typeface="Times New Roman" panose="02020603050405020304" pitchFamily="18" charset="0"/>
              </a:rPr>
              <a:t>Vývoj člověka (antropogeneze), tedy proces, který vedl ke vzniku druhu Homo </a:t>
            </a:r>
            <a:r>
              <a:rPr lang="cs-CZ" dirty="0" smtClean="0">
                <a:latin typeface="Times New Roman" panose="02020603050405020304" pitchFamily="18" charset="0"/>
                <a:cs typeface="Times New Roman" panose="02020603050405020304" pitchFamily="18" charset="0"/>
              </a:rPr>
              <a:t>sapiens, se odehrál </a:t>
            </a:r>
            <a:r>
              <a:rPr lang="cs-CZ" dirty="0">
                <a:latin typeface="Times New Roman" panose="02020603050405020304" pitchFamily="18" charset="0"/>
                <a:cs typeface="Times New Roman" panose="02020603050405020304" pitchFamily="18" charset="0"/>
              </a:rPr>
              <a:t>během dlouhého období kenozoika. Na jeho studiu se v současnosti podílí velké množství vědních oborů - vedle paleoantropologie je to například </a:t>
            </a:r>
            <a:r>
              <a:rPr lang="cs-CZ" dirty="0" err="1">
                <a:latin typeface="Times New Roman" panose="02020603050405020304" pitchFamily="18" charset="0"/>
                <a:cs typeface="Times New Roman" panose="02020603050405020304" pitchFamily="18" charset="0"/>
              </a:rPr>
              <a:t>primatologie</a:t>
            </a:r>
            <a:r>
              <a:rPr lang="cs-CZ" dirty="0">
                <a:latin typeface="Times New Roman" panose="02020603050405020304" pitchFamily="18" charset="0"/>
                <a:cs typeface="Times New Roman" panose="02020603050405020304" pitchFamily="18" charset="0"/>
              </a:rPr>
              <a:t>, </a:t>
            </a:r>
            <a:r>
              <a:rPr lang="cs-CZ" dirty="0" smtClean="0">
                <a:latin typeface="Times New Roman" panose="02020603050405020304" pitchFamily="18" charset="0"/>
                <a:cs typeface="Times New Roman" panose="02020603050405020304" pitchFamily="18" charset="0"/>
              </a:rPr>
              <a:t>geologie, </a:t>
            </a:r>
            <a:r>
              <a:rPr lang="cs-CZ" dirty="0">
                <a:latin typeface="Times New Roman" panose="02020603050405020304" pitchFamily="18" charset="0"/>
                <a:cs typeface="Times New Roman" panose="02020603050405020304" pitchFamily="18" charset="0"/>
              </a:rPr>
              <a:t>klimatologie nebo embryologie. V poznání mladších fází antropogeneze pomáhá také archeologie; velký posun v novější době umožnil rozvoj genetiky</a:t>
            </a:r>
            <a:r>
              <a:rPr lang="cs-CZ" dirty="0" smtClean="0">
                <a:latin typeface="Times New Roman" panose="02020603050405020304" pitchFamily="18" charset="0"/>
                <a:cs typeface="Times New Roman" panose="02020603050405020304" pitchFamily="18" charset="0"/>
              </a:rPr>
              <a:t>.</a:t>
            </a:r>
          </a:p>
          <a:p>
            <a:r>
              <a:rPr lang="cs-CZ" dirty="0" smtClean="0">
                <a:latin typeface="Times New Roman" panose="02020603050405020304" pitchFamily="18" charset="0"/>
                <a:cs typeface="Times New Roman" panose="02020603050405020304" pitchFamily="18" charset="0"/>
              </a:rPr>
              <a:t>Název Homo </a:t>
            </a:r>
            <a:r>
              <a:rPr lang="cs-CZ" dirty="0">
                <a:latin typeface="Times New Roman" panose="02020603050405020304" pitchFamily="18" charset="0"/>
                <a:cs typeface="Times New Roman" panose="02020603050405020304" pitchFamily="18" charset="0"/>
              </a:rPr>
              <a:t>sapiens </a:t>
            </a:r>
            <a:r>
              <a:rPr lang="cs-CZ" dirty="0" err="1">
                <a:latin typeface="Times New Roman" panose="02020603050405020304" pitchFamily="18" charset="0"/>
                <a:cs typeface="Times New Roman" panose="02020603050405020304" pitchFamily="18" charset="0"/>
              </a:rPr>
              <a:t>sapiens</a:t>
            </a:r>
            <a:r>
              <a:rPr lang="cs-CZ" dirty="0">
                <a:latin typeface="Times New Roman" panose="02020603050405020304" pitchFamily="18" charset="0"/>
                <a:cs typeface="Times New Roman" panose="02020603050405020304" pitchFamily="18" charset="0"/>
              </a:rPr>
              <a:t>, který se dříve užíval k odlišení od Homo sapiens </a:t>
            </a:r>
            <a:r>
              <a:rPr lang="cs-CZ" dirty="0" err="1">
                <a:latin typeface="Times New Roman" panose="02020603050405020304" pitchFamily="18" charset="0"/>
                <a:cs typeface="Times New Roman" panose="02020603050405020304" pitchFamily="18" charset="0"/>
              </a:rPr>
              <a:t>neanderthalensis</a:t>
            </a:r>
            <a:r>
              <a:rPr lang="cs-CZ" dirty="0">
                <a:latin typeface="Times New Roman" panose="02020603050405020304" pitchFamily="18" charset="0"/>
                <a:cs typeface="Times New Roman" panose="02020603050405020304" pitchFamily="18" charset="0"/>
              </a:rPr>
              <a:t>, se nyní používá pro poslední vývojovou fázi člověka po kromaňoncovi, která započala před 10 000 </a:t>
            </a:r>
            <a:r>
              <a:rPr lang="cs-CZ" dirty="0" smtClean="0">
                <a:latin typeface="Times New Roman" panose="02020603050405020304" pitchFamily="18" charset="0"/>
                <a:cs typeface="Times New Roman" panose="02020603050405020304" pitchFamily="18" charset="0"/>
              </a:rPr>
              <a:t>lety.</a:t>
            </a:r>
            <a:endParaRPr lang="cs-CZ" dirty="0">
              <a:latin typeface="Times New Roman" panose="02020603050405020304" pitchFamily="18" charset="0"/>
              <a:cs typeface="Times New Roman" panose="02020603050405020304" pitchFamily="18" charset="0"/>
            </a:endParaRPr>
          </a:p>
        </p:txBody>
      </p:sp>
      <p:sp>
        <p:nvSpPr>
          <p:cNvPr id="3" name="Nadpis 2"/>
          <p:cNvSpPr>
            <a:spLocks noGrp="1"/>
          </p:cNvSpPr>
          <p:nvPr>
            <p:ph type="title"/>
          </p:nvPr>
        </p:nvSpPr>
        <p:spPr>
          <a:xfrm>
            <a:off x="457200" y="338328"/>
            <a:ext cx="8229600" cy="642400"/>
          </a:xfrm>
        </p:spPr>
        <p:txBody>
          <a:bodyPr>
            <a:normAutofit/>
          </a:bodyPr>
          <a:lstStyle/>
          <a:p>
            <a:r>
              <a:rPr lang="cs-CZ" sz="3200" b="1" dirty="0" smtClean="0">
                <a:solidFill>
                  <a:schemeClr val="tx2"/>
                </a:solidFill>
                <a:latin typeface="Times New Roman" panose="02020603050405020304" pitchFamily="18" charset="0"/>
                <a:cs typeface="Times New Roman" panose="02020603050405020304" pitchFamily="18" charset="0"/>
              </a:rPr>
              <a:t>Vývoj člověka</a:t>
            </a:r>
            <a:endParaRPr lang="cs-CZ" sz="3200" b="1"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3063267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772816"/>
            <a:ext cx="7408333" cy="4353347"/>
          </a:xfrm>
        </p:spPr>
        <p:txBody>
          <a:bodyPr/>
          <a:lstStyle/>
          <a:p>
            <a:endParaRPr lang="cs-CZ" dirty="0"/>
          </a:p>
        </p:txBody>
      </p:sp>
      <p:sp>
        <p:nvSpPr>
          <p:cNvPr id="3" name="Nadpis 2"/>
          <p:cNvSpPr>
            <a:spLocks noGrp="1"/>
          </p:cNvSpPr>
          <p:nvPr>
            <p:ph type="title"/>
          </p:nvPr>
        </p:nvSpPr>
        <p:spPr/>
        <p:txBody>
          <a:bodyPr>
            <a:normAutofit/>
          </a:bodyPr>
          <a:lstStyle/>
          <a:p>
            <a:r>
              <a:rPr lang="cs-CZ" sz="3200" b="1" dirty="0" smtClean="0">
                <a:solidFill>
                  <a:schemeClr val="tx2"/>
                </a:solidFill>
                <a:latin typeface="Times New Roman" panose="02020603050405020304" pitchFamily="18" charset="0"/>
                <a:cs typeface="Times New Roman" panose="02020603050405020304" pitchFamily="18" charset="0"/>
              </a:rPr>
              <a:t>Člověk zručný a člověk vzpřímený ( homo </a:t>
            </a:r>
            <a:r>
              <a:rPr lang="cs-CZ" sz="3200" b="1" dirty="0" err="1" smtClean="0">
                <a:solidFill>
                  <a:schemeClr val="tx2"/>
                </a:solidFill>
                <a:latin typeface="Times New Roman" panose="02020603050405020304" pitchFamily="18" charset="0"/>
                <a:cs typeface="Times New Roman" panose="02020603050405020304" pitchFamily="18" charset="0"/>
              </a:rPr>
              <a:t>habilis</a:t>
            </a:r>
            <a:r>
              <a:rPr lang="cs-CZ" sz="3200" b="1" dirty="0" smtClean="0">
                <a:solidFill>
                  <a:schemeClr val="tx2"/>
                </a:solidFill>
                <a:latin typeface="Times New Roman" panose="02020603050405020304" pitchFamily="18" charset="0"/>
                <a:cs typeface="Times New Roman" panose="02020603050405020304" pitchFamily="18" charset="0"/>
              </a:rPr>
              <a:t>, homo </a:t>
            </a:r>
            <a:r>
              <a:rPr lang="cs-CZ" sz="3200" b="1" dirty="0" err="1" smtClean="0">
                <a:solidFill>
                  <a:schemeClr val="tx2"/>
                </a:solidFill>
                <a:latin typeface="Times New Roman" panose="02020603050405020304" pitchFamily="18" charset="0"/>
                <a:cs typeface="Times New Roman" panose="02020603050405020304" pitchFamily="18" charset="0"/>
              </a:rPr>
              <a:t>erectus</a:t>
            </a:r>
            <a:r>
              <a:rPr lang="cs-CZ" sz="3200" b="1" dirty="0" smtClean="0">
                <a:solidFill>
                  <a:schemeClr val="tx2"/>
                </a:solidFill>
                <a:latin typeface="Times New Roman" panose="02020603050405020304" pitchFamily="18" charset="0"/>
                <a:cs typeface="Times New Roman" panose="02020603050405020304" pitchFamily="18" charset="0"/>
              </a:rPr>
              <a:t> )</a:t>
            </a:r>
            <a:endParaRPr lang="cs-CZ" sz="3200" b="1" dirty="0">
              <a:solidFill>
                <a:schemeClr val="tx2"/>
              </a:solidFill>
              <a:latin typeface="Times New Roman" panose="02020603050405020304" pitchFamily="18" charset="0"/>
              <a:cs typeface="Times New Roman" panose="02020603050405020304" pitchFamily="18" charset="0"/>
            </a:endParaRP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75656" y="2132856"/>
            <a:ext cx="2457450" cy="32766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076056" y="2149309"/>
            <a:ext cx="2457450" cy="32766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036364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700808"/>
            <a:ext cx="7408333" cy="4425355"/>
          </a:xfrm>
        </p:spPr>
        <p:txBody>
          <a:bodyPr/>
          <a:lstStyle/>
          <a:p>
            <a:r>
              <a:rPr lang="cs-CZ" dirty="0" smtClean="0"/>
              <a:t>                                                      </a:t>
            </a:r>
            <a:r>
              <a:rPr lang="cs-CZ" b="1" dirty="0" smtClean="0">
                <a:latin typeface="Times New Roman" panose="02020603050405020304" pitchFamily="18" charset="0"/>
                <a:cs typeface="Times New Roman" panose="02020603050405020304" pitchFamily="18" charset="0"/>
              </a:rPr>
              <a:t>lebka neandrtálce</a:t>
            </a:r>
            <a:endParaRPr lang="cs-CZ" dirty="0"/>
          </a:p>
        </p:txBody>
      </p:sp>
      <p:sp>
        <p:nvSpPr>
          <p:cNvPr id="3" name="Nadpis 2"/>
          <p:cNvSpPr>
            <a:spLocks noGrp="1"/>
          </p:cNvSpPr>
          <p:nvPr>
            <p:ph type="title"/>
          </p:nvPr>
        </p:nvSpPr>
        <p:spPr>
          <a:xfrm>
            <a:off x="457200" y="338328"/>
            <a:ext cx="8229600" cy="1002440"/>
          </a:xfrm>
        </p:spPr>
        <p:txBody>
          <a:bodyPr>
            <a:normAutofit fontScale="90000"/>
          </a:bodyPr>
          <a:lstStyle/>
          <a:p>
            <a:r>
              <a:rPr lang="cs-CZ" sz="3200" b="1" dirty="0" smtClean="0">
                <a:solidFill>
                  <a:schemeClr val="tx2"/>
                </a:solidFill>
                <a:latin typeface="Times New Roman" panose="02020603050405020304" pitchFamily="18" charset="0"/>
                <a:cs typeface="Times New Roman" panose="02020603050405020304" pitchFamily="18" charset="0"/>
              </a:rPr>
              <a:t>Srovnání lebky současného člověka a neandrtálce</a:t>
            </a:r>
            <a:endParaRPr lang="cs-CZ" sz="3200" b="1" dirty="0">
              <a:solidFill>
                <a:schemeClr val="tx2"/>
              </a:solidFill>
              <a:latin typeface="Times New Roman" panose="02020603050405020304" pitchFamily="18" charset="0"/>
              <a:cs typeface="Times New Roman" panose="02020603050405020304" pitchFamily="18" charset="0"/>
            </a:endParaRP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03648" y="1916832"/>
            <a:ext cx="2599556" cy="388843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32040" y="2852936"/>
            <a:ext cx="2664296" cy="3168352"/>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216752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980728"/>
            <a:ext cx="7408333" cy="5145435"/>
          </a:xfrm>
        </p:spPr>
        <p:txBody>
          <a:bodyPr>
            <a:normAutofit lnSpcReduction="10000"/>
          </a:bodyPr>
          <a:lstStyle/>
          <a:p>
            <a:r>
              <a:rPr lang="cs-CZ" dirty="0" smtClean="0"/>
              <a:t>Kromaňonec </a:t>
            </a:r>
            <a:r>
              <a:rPr lang="cs-CZ" dirty="0"/>
              <a:t>je vědecky nepřesné označení pro </a:t>
            </a:r>
            <a:r>
              <a:rPr lang="cs-CZ" dirty="0" err="1"/>
              <a:t>mladopaleolitického</a:t>
            </a:r>
            <a:r>
              <a:rPr lang="cs-CZ" dirty="0"/>
              <a:t> Homo sapiens. </a:t>
            </a:r>
            <a:r>
              <a:rPr lang="cs-CZ" dirty="0" smtClean="0"/>
              <a:t>V </a:t>
            </a:r>
            <a:r>
              <a:rPr lang="cs-CZ" dirty="0"/>
              <a:t>druhé polovině 20. století (kdy i neandertálce považovali za poddruh Homo sapiens) někteří badatelé kromaňonce „vědecky“ označovali jako člověk předvěký, čili latinsky Homo sapiens (sapiens) </a:t>
            </a:r>
            <a:r>
              <a:rPr lang="cs-CZ" dirty="0" err="1"/>
              <a:t>fossilis</a:t>
            </a:r>
            <a:r>
              <a:rPr lang="cs-CZ" dirty="0"/>
              <a:t>, </a:t>
            </a:r>
            <a:endParaRPr lang="cs-CZ" dirty="0" smtClean="0"/>
          </a:p>
          <a:p>
            <a:r>
              <a:rPr lang="cs-CZ" dirty="0"/>
              <a:t>Tito lidé sbírali plody, kořínky a lovili divokou zvěř. Žili v prostých jeskyních a přístřešcích. Přibližně před 10 000 lety se mentálně vyvinuli natolik, že se způsobem myšlení a bohatšími výrazovými prostředky začali podobat modernímu člověku. Vytvářeli již první umělecká díla včetně jeskynních </a:t>
            </a:r>
            <a:r>
              <a:rPr lang="cs-CZ" dirty="0" smtClean="0"/>
              <a:t>maleb. </a:t>
            </a:r>
            <a:r>
              <a:rPr lang="cs-CZ" dirty="0"/>
              <a:t>Zhotovovali šperky, figurky, oděvy, přístřešky, nástroje a lovecké zbraně</a:t>
            </a:r>
          </a:p>
        </p:txBody>
      </p:sp>
      <p:sp>
        <p:nvSpPr>
          <p:cNvPr id="3" name="Nadpis 2"/>
          <p:cNvSpPr>
            <a:spLocks noGrp="1"/>
          </p:cNvSpPr>
          <p:nvPr>
            <p:ph type="title"/>
          </p:nvPr>
        </p:nvSpPr>
        <p:spPr>
          <a:xfrm>
            <a:off x="457200" y="338328"/>
            <a:ext cx="8229600" cy="570392"/>
          </a:xfrm>
        </p:spPr>
        <p:txBody>
          <a:bodyPr>
            <a:normAutofit fontScale="90000"/>
          </a:bodyPr>
          <a:lstStyle/>
          <a:p>
            <a:endParaRPr lang="cs-CZ" dirty="0"/>
          </a:p>
        </p:txBody>
      </p:sp>
    </p:spTree>
    <p:extLst>
      <p:ext uri="{BB962C8B-B14F-4D97-AF65-F5344CB8AC3E}">
        <p14:creationId xmlns:p14="http://schemas.microsoft.com/office/powerpoint/2010/main" xmlns="" val="4187762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1268760"/>
            <a:ext cx="7408333" cy="5328592"/>
          </a:xfrm>
        </p:spPr>
        <p:txBody>
          <a:bodyPr/>
          <a:lstStyle/>
          <a:p>
            <a:r>
              <a:rPr lang="cs-CZ" b="1" dirty="0">
                <a:latin typeface="Times New Roman" panose="02020603050405020304" pitchFamily="18" charset="0"/>
                <a:cs typeface="Times New Roman" panose="02020603050405020304" pitchFamily="18" charset="0"/>
              </a:rPr>
              <a:t>Člověk moudrý (Homo sapiens sapiens), též člověk rozumný, běžně označován jako člověk (všichni lidé dohromady pak lidstvo), což je ale také označení celého rodu Homo, je jediným žijícím druhem rodu Homo. Je pro něj charakteristické vertikální držení těla, rozumová inteligence a schopnost mluvit. Člověk je rovněž bytost, která si uvědomuje sama </a:t>
            </a:r>
            <a:r>
              <a:rPr lang="cs-CZ" b="1" dirty="0" smtClean="0">
                <a:latin typeface="Times New Roman" panose="02020603050405020304" pitchFamily="18" charset="0"/>
                <a:cs typeface="Times New Roman" panose="02020603050405020304" pitchFamily="18" charset="0"/>
              </a:rPr>
              <a:t>sebe</a:t>
            </a:r>
            <a:r>
              <a:rPr lang="cs-CZ" b="1" dirty="0">
                <a:latin typeface="Times New Roman" panose="02020603050405020304" pitchFamily="18" charset="0"/>
                <a:cs typeface="Times New Roman" panose="02020603050405020304" pitchFamily="18" charset="0"/>
              </a:rPr>
              <a:t>.</a:t>
            </a:r>
          </a:p>
        </p:txBody>
      </p:sp>
      <p:sp>
        <p:nvSpPr>
          <p:cNvPr id="3" name="Nadpis 2"/>
          <p:cNvSpPr>
            <a:spLocks noGrp="1"/>
          </p:cNvSpPr>
          <p:nvPr>
            <p:ph type="title"/>
          </p:nvPr>
        </p:nvSpPr>
        <p:spPr>
          <a:xfrm>
            <a:off x="457200" y="338328"/>
            <a:ext cx="8229600" cy="642400"/>
          </a:xfrm>
        </p:spPr>
        <p:txBody>
          <a:bodyPr>
            <a:normAutofit fontScale="90000"/>
          </a:bodyPr>
          <a:lstStyle/>
          <a:p>
            <a:endParaRPr lang="cs-CZ"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483768" y="4328652"/>
            <a:ext cx="3263663" cy="212468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037530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a:xfrm>
            <a:off x="872067" y="836712"/>
            <a:ext cx="7408333" cy="5688632"/>
          </a:xfrm>
        </p:spPr>
        <p:txBody>
          <a:bodyPr>
            <a:normAutofit/>
          </a:bodyPr>
          <a:lstStyle/>
          <a:p>
            <a:r>
              <a:rPr lang="cs-CZ" b="1" dirty="0" smtClean="0">
                <a:latin typeface="Times New Roman" panose="02020603050405020304" pitchFamily="18" charset="0"/>
                <a:cs typeface="Times New Roman" panose="02020603050405020304" pitchFamily="18" charset="0"/>
              </a:rPr>
              <a:t>Použité odkazy:</a:t>
            </a:r>
          </a:p>
          <a:p>
            <a:r>
              <a:rPr lang="cs-CZ" sz="2000" dirty="0">
                <a:latin typeface="Times New Roman" panose="02020603050405020304" pitchFamily="18" charset="0"/>
                <a:cs typeface="Times New Roman" panose="02020603050405020304" pitchFamily="18" charset="0"/>
                <a:hlinkClick r:id="rId2"/>
              </a:rPr>
              <a:t>http://</a:t>
            </a:r>
            <a:r>
              <a:rPr lang="cs-CZ" sz="2000" dirty="0" smtClean="0">
                <a:latin typeface="Times New Roman" panose="02020603050405020304" pitchFamily="18" charset="0"/>
                <a:cs typeface="Times New Roman" panose="02020603050405020304" pitchFamily="18" charset="0"/>
                <a:hlinkClick r:id="rId2"/>
              </a:rPr>
              <a:t>commons.wikimedia.org/wiki/File:HOMO_SAPIENS.JPG</a:t>
            </a:r>
            <a:endParaRPr lang="cs-CZ" sz="2000" dirty="0" smtClean="0">
              <a:latin typeface="Times New Roman" panose="02020603050405020304" pitchFamily="18" charset="0"/>
              <a:cs typeface="Times New Roman" panose="02020603050405020304" pitchFamily="18" charset="0"/>
            </a:endParaRPr>
          </a:p>
          <a:p>
            <a:r>
              <a:rPr lang="cs-CZ" sz="2000" dirty="0">
                <a:latin typeface="Times New Roman" panose="02020603050405020304" pitchFamily="18" charset="0"/>
                <a:cs typeface="Times New Roman" panose="02020603050405020304" pitchFamily="18" charset="0"/>
                <a:hlinkClick r:id="rId3"/>
              </a:rPr>
              <a:t>http://</a:t>
            </a:r>
            <a:r>
              <a:rPr lang="cs-CZ" sz="2000" dirty="0" smtClean="0">
                <a:latin typeface="Times New Roman" panose="02020603050405020304" pitchFamily="18" charset="0"/>
                <a:cs typeface="Times New Roman" panose="02020603050405020304" pitchFamily="18" charset="0"/>
                <a:hlinkClick r:id="rId3"/>
              </a:rPr>
              <a:t>commons.wikimedia.org/wiki/File:Homo_habilis.JPG</a:t>
            </a:r>
            <a:endParaRPr lang="cs-CZ" sz="2000" dirty="0" smtClean="0">
              <a:latin typeface="Times New Roman" panose="02020603050405020304" pitchFamily="18" charset="0"/>
              <a:cs typeface="Times New Roman" panose="02020603050405020304" pitchFamily="18" charset="0"/>
            </a:endParaRPr>
          </a:p>
          <a:p>
            <a:r>
              <a:rPr lang="cs-CZ" sz="2000" dirty="0">
                <a:latin typeface="Times New Roman" panose="02020603050405020304" pitchFamily="18" charset="0"/>
                <a:cs typeface="Times New Roman" panose="02020603050405020304" pitchFamily="18" charset="0"/>
                <a:hlinkClick r:id="rId4"/>
              </a:rPr>
              <a:t>http://</a:t>
            </a:r>
            <a:r>
              <a:rPr lang="cs-CZ" sz="2000" dirty="0" smtClean="0">
                <a:latin typeface="Times New Roman" panose="02020603050405020304" pitchFamily="18" charset="0"/>
                <a:cs typeface="Times New Roman" panose="02020603050405020304" pitchFamily="18" charset="0"/>
                <a:hlinkClick r:id="rId4"/>
              </a:rPr>
              <a:t>commons.wikimedia.org/wiki/File:Lovci_mamutu_mammoth.jpg</a:t>
            </a:r>
            <a:endParaRPr lang="cs-CZ" sz="2000" dirty="0" smtClean="0">
              <a:latin typeface="Times New Roman" panose="02020603050405020304" pitchFamily="18" charset="0"/>
              <a:cs typeface="Times New Roman" panose="02020603050405020304" pitchFamily="18" charset="0"/>
            </a:endParaRPr>
          </a:p>
          <a:p>
            <a:r>
              <a:rPr lang="cs-CZ" sz="2000" dirty="0">
                <a:latin typeface="Times New Roman" panose="02020603050405020304" pitchFamily="18" charset="0"/>
                <a:cs typeface="Times New Roman" panose="02020603050405020304" pitchFamily="18" charset="0"/>
                <a:hlinkClick r:id="rId5"/>
              </a:rPr>
              <a:t>http://</a:t>
            </a:r>
            <a:r>
              <a:rPr lang="cs-CZ" sz="2000" dirty="0" smtClean="0">
                <a:latin typeface="Times New Roman" panose="02020603050405020304" pitchFamily="18" charset="0"/>
                <a:cs typeface="Times New Roman" panose="02020603050405020304" pitchFamily="18" charset="0"/>
                <a:hlinkClick r:id="rId5"/>
              </a:rPr>
              <a:t>commons.wikimedia.org/wiki/File:Blakey_Pleistmoll.jpg</a:t>
            </a:r>
            <a:endParaRPr lang="cs-CZ" sz="2000" dirty="0" smtClean="0">
              <a:latin typeface="Times New Roman" panose="02020603050405020304" pitchFamily="18" charset="0"/>
              <a:cs typeface="Times New Roman" panose="02020603050405020304" pitchFamily="18" charset="0"/>
            </a:endParaRPr>
          </a:p>
          <a:p>
            <a:r>
              <a:rPr lang="cs-CZ" sz="2000" dirty="0">
                <a:latin typeface="Times New Roman" panose="02020603050405020304" pitchFamily="18" charset="0"/>
                <a:cs typeface="Times New Roman" panose="02020603050405020304" pitchFamily="18" charset="0"/>
                <a:hlinkClick r:id="rId6"/>
              </a:rPr>
              <a:t>http://</a:t>
            </a:r>
            <a:r>
              <a:rPr lang="cs-CZ" sz="2000" dirty="0" smtClean="0">
                <a:latin typeface="Times New Roman" panose="02020603050405020304" pitchFamily="18" charset="0"/>
                <a:cs typeface="Times New Roman" panose="02020603050405020304" pitchFamily="18" charset="0"/>
                <a:hlinkClick r:id="rId6"/>
              </a:rPr>
              <a:t>commons.wikimedia.org/wiki/File:Homo_erectus.JPG</a:t>
            </a:r>
            <a:endParaRPr lang="cs-CZ" sz="2000" dirty="0" smtClean="0">
              <a:latin typeface="Times New Roman" panose="02020603050405020304" pitchFamily="18" charset="0"/>
              <a:cs typeface="Times New Roman" panose="02020603050405020304" pitchFamily="18" charset="0"/>
            </a:endParaRPr>
          </a:p>
          <a:p>
            <a:r>
              <a:rPr lang="cs-CZ" sz="2000" dirty="0">
                <a:latin typeface="Times New Roman" panose="02020603050405020304" pitchFamily="18" charset="0"/>
                <a:cs typeface="Times New Roman" panose="02020603050405020304" pitchFamily="18" charset="0"/>
                <a:hlinkClick r:id="rId7"/>
              </a:rPr>
              <a:t>http://commons.wikimedia.org/wiki/File:European_cave_lion_(Panthera_leo_spelaea)_-_</a:t>
            </a:r>
            <a:r>
              <a:rPr lang="cs-CZ" sz="2000" dirty="0" smtClean="0">
                <a:latin typeface="Times New Roman" panose="02020603050405020304" pitchFamily="18" charset="0"/>
                <a:cs typeface="Times New Roman" panose="02020603050405020304" pitchFamily="18" charset="0"/>
                <a:hlinkClick r:id="rId7"/>
              </a:rPr>
              <a:t>Mauricio_Ant%C3%B3n.jpg</a:t>
            </a:r>
            <a:endParaRPr lang="cs-CZ" sz="2000" dirty="0" smtClean="0">
              <a:latin typeface="Times New Roman" panose="02020603050405020304" pitchFamily="18" charset="0"/>
              <a:cs typeface="Times New Roman" panose="02020603050405020304" pitchFamily="18" charset="0"/>
            </a:endParaRPr>
          </a:p>
          <a:p>
            <a:r>
              <a:rPr lang="cs-CZ" sz="2000" dirty="0">
                <a:latin typeface="Times New Roman" panose="02020603050405020304" pitchFamily="18" charset="0"/>
                <a:cs typeface="Times New Roman" panose="02020603050405020304" pitchFamily="18" charset="0"/>
                <a:hlinkClick r:id="rId8"/>
              </a:rPr>
              <a:t>http://commons.wikimedia.org/wiki/File:Mal%27ta_(mamut).</a:t>
            </a:r>
            <a:r>
              <a:rPr lang="cs-CZ" sz="2000" dirty="0" smtClean="0">
                <a:latin typeface="Times New Roman" panose="02020603050405020304" pitchFamily="18" charset="0"/>
                <a:cs typeface="Times New Roman" panose="02020603050405020304" pitchFamily="18" charset="0"/>
                <a:hlinkClick r:id="rId8"/>
              </a:rPr>
              <a:t>gif</a:t>
            </a:r>
            <a:endParaRPr lang="cs-CZ" sz="2000" dirty="0" smtClean="0">
              <a:latin typeface="Times New Roman" panose="02020603050405020304" pitchFamily="18" charset="0"/>
              <a:cs typeface="Times New Roman" panose="02020603050405020304" pitchFamily="18" charset="0"/>
            </a:endParaRPr>
          </a:p>
          <a:p>
            <a:r>
              <a:rPr lang="cs-CZ" sz="2000" dirty="0">
                <a:latin typeface="Times New Roman" panose="02020603050405020304" pitchFamily="18" charset="0"/>
                <a:cs typeface="Times New Roman" panose="02020603050405020304" pitchFamily="18" charset="0"/>
                <a:hlinkClick r:id="rId9"/>
              </a:rPr>
              <a:t>http://</a:t>
            </a:r>
            <a:r>
              <a:rPr lang="cs-CZ" sz="2000" dirty="0" smtClean="0">
                <a:latin typeface="Times New Roman" panose="02020603050405020304" pitchFamily="18" charset="0"/>
                <a:cs typeface="Times New Roman" panose="02020603050405020304" pitchFamily="18" charset="0"/>
                <a:hlinkClick r:id="rId9"/>
              </a:rPr>
              <a:t>commons.wikimedia.org/wiki/File:Neandertal_vs_Sapiens.jpg</a:t>
            </a:r>
            <a:endParaRPr lang="cs-CZ" sz="2000" dirty="0" smtClean="0">
              <a:latin typeface="Times New Roman" panose="02020603050405020304" pitchFamily="18" charset="0"/>
              <a:cs typeface="Times New Roman" panose="02020603050405020304" pitchFamily="18" charset="0"/>
            </a:endParaRPr>
          </a:p>
          <a:p>
            <a:r>
              <a:rPr lang="cs-CZ" sz="2000" dirty="0">
                <a:latin typeface="Times New Roman" panose="02020603050405020304" pitchFamily="18" charset="0"/>
                <a:cs typeface="Times New Roman" panose="02020603050405020304" pitchFamily="18" charset="0"/>
                <a:hlinkClick r:id="rId10"/>
              </a:rPr>
              <a:t>http://</a:t>
            </a:r>
            <a:r>
              <a:rPr lang="cs-CZ" sz="2000" dirty="0" smtClean="0">
                <a:latin typeface="Times New Roman" panose="02020603050405020304" pitchFamily="18" charset="0"/>
                <a:cs typeface="Times New Roman" panose="02020603050405020304" pitchFamily="18" charset="0"/>
                <a:hlinkClick r:id="rId10"/>
              </a:rPr>
              <a:t>commons.wikimedia.org/wiki/File:Homo_sapiens_neanderthalensis.jpg</a:t>
            </a:r>
            <a:endParaRPr lang="cs-CZ" sz="2000" dirty="0" smtClean="0">
              <a:latin typeface="Times New Roman" panose="02020603050405020304" pitchFamily="18" charset="0"/>
              <a:cs typeface="Times New Roman" panose="02020603050405020304" pitchFamily="18" charset="0"/>
            </a:endParaRPr>
          </a:p>
          <a:p>
            <a:endParaRPr lang="cs-CZ" sz="2000" dirty="0" smtClean="0">
              <a:latin typeface="Times New Roman" panose="02020603050405020304" pitchFamily="18" charset="0"/>
              <a:cs typeface="Times New Roman" panose="02020603050405020304" pitchFamily="18" charset="0"/>
            </a:endParaRPr>
          </a:p>
          <a:p>
            <a:endParaRPr lang="cs-CZ" dirty="0" smtClean="0">
              <a:latin typeface="Times New Roman" panose="02020603050405020304" pitchFamily="18" charset="0"/>
              <a:cs typeface="Times New Roman" panose="02020603050405020304" pitchFamily="18" charset="0"/>
            </a:endParaRPr>
          </a:p>
          <a:p>
            <a:endParaRPr lang="cs-CZ" dirty="0" smtClean="0">
              <a:latin typeface="Times New Roman" panose="02020603050405020304" pitchFamily="18" charset="0"/>
              <a:cs typeface="Times New Roman" panose="02020603050405020304" pitchFamily="18" charset="0"/>
            </a:endParaRPr>
          </a:p>
          <a:p>
            <a:endParaRPr lang="cs-CZ" dirty="0" smtClean="0">
              <a:latin typeface="Times New Roman" panose="02020603050405020304" pitchFamily="18" charset="0"/>
              <a:cs typeface="Times New Roman" panose="02020603050405020304" pitchFamily="18" charset="0"/>
            </a:endParaRPr>
          </a:p>
          <a:p>
            <a:endParaRPr lang="cs-CZ" dirty="0">
              <a:latin typeface="Times New Roman" panose="02020603050405020304" pitchFamily="18" charset="0"/>
              <a:cs typeface="Times New Roman" panose="02020603050405020304" pitchFamily="18" charset="0"/>
            </a:endParaRPr>
          </a:p>
        </p:txBody>
      </p:sp>
      <p:sp>
        <p:nvSpPr>
          <p:cNvPr id="3" name="Nadpis 2"/>
          <p:cNvSpPr>
            <a:spLocks noGrp="1"/>
          </p:cNvSpPr>
          <p:nvPr>
            <p:ph type="title"/>
          </p:nvPr>
        </p:nvSpPr>
        <p:spPr>
          <a:xfrm>
            <a:off x="457200" y="338328"/>
            <a:ext cx="8229600" cy="354368"/>
          </a:xfrm>
        </p:spPr>
        <p:txBody>
          <a:bodyPr>
            <a:normAutofit fontScale="90000"/>
          </a:bodyPr>
          <a:lstStyle/>
          <a:p>
            <a:endParaRPr lang="cs-CZ" dirty="0"/>
          </a:p>
        </p:txBody>
      </p:sp>
    </p:spTree>
    <p:extLst>
      <p:ext uri="{BB962C8B-B14F-4D97-AF65-F5344CB8AC3E}">
        <p14:creationId xmlns:p14="http://schemas.microsoft.com/office/powerpoint/2010/main" xmlns="" val="28231385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lnění">
  <a:themeElements>
    <a:clrScheme name="Vlnění">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Vlnění">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Vlnění">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83</TotalTime>
  <Words>539</Words>
  <Application>Microsoft Office PowerPoint</Application>
  <PresentationFormat>Předvádění na obrazovce (4:3)</PresentationFormat>
  <Paragraphs>34</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Vlnění</vt:lpstr>
      <vt:lpstr>Snímek 1</vt:lpstr>
      <vt:lpstr>Snímek 2</vt:lpstr>
      <vt:lpstr>Snímek 3</vt:lpstr>
      <vt:lpstr>Rozložení kontinentů v pleistocénu, je vidět i rozsáhlé zalednění.</vt:lpstr>
      <vt:lpstr>Geologické a klimatické podmínky:</vt:lpstr>
      <vt:lpstr>Organismy ve čtvrtohorách</vt:lpstr>
      <vt:lpstr>Snímek 7</vt:lpstr>
      <vt:lpstr>Vývoj člověka</vt:lpstr>
      <vt:lpstr>Člověk zručný a člověk vzpřímený ( homo habilis, homo erectus )</vt:lpstr>
      <vt:lpstr>Srovnání lebky současného člověka a neandrtálce</vt:lpstr>
      <vt:lpstr>Snímek 11</vt:lpstr>
      <vt:lpstr>Snímek 12</vt:lpstr>
      <vt:lpstr>Snímek 13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kateka</dc:creator>
  <cp:lastModifiedBy>Dum</cp:lastModifiedBy>
  <cp:revision>8</cp:revision>
  <dcterms:created xsi:type="dcterms:W3CDTF">2014-02-02T13:54:05Z</dcterms:created>
  <dcterms:modified xsi:type="dcterms:W3CDTF">2014-05-02T10:30:22Z</dcterms:modified>
</cp:coreProperties>
</file>