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36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405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2879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053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6025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153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03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062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2770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992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545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B03BF-191C-49DE-9B5A-E29094DB0A9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0620D3-3C6D-4DA4-AFD0-D2628A637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09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hsova_stupnice_tvrdosti" TargetMode="External"/><Relationship Id="rId2" Type="http://schemas.openxmlformats.org/officeDocument/2006/relationships/hyperlink" Target="http://cs.wikipedia.org/wiki/Miner%C3%A1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eb.natur.cuni.cz/ugmnz/mineral/vlastnosti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/>
          </a:bodyPr>
          <a:lstStyle/>
          <a:p>
            <a:r>
              <a:rPr lang="cs-CZ" sz="1600" b="1" dirty="0"/>
              <a:t>Název školy:  </a:t>
            </a:r>
            <a:r>
              <a:rPr lang="cs-CZ" sz="1600" dirty="0"/>
              <a:t>Základní škola a Mateřská škola Kladno, Norská 2633</a:t>
            </a:r>
          </a:p>
          <a:p>
            <a:r>
              <a:rPr lang="cs-CZ" sz="1600" b="1" dirty="0"/>
              <a:t>Autor</a:t>
            </a:r>
            <a:r>
              <a:rPr lang="cs-CZ" sz="1600" dirty="0"/>
              <a:t>: Mgr. Kateřina Wernerová    </a:t>
            </a:r>
          </a:p>
          <a:p>
            <a:r>
              <a:rPr lang="cs-CZ" sz="1600" b="1" dirty="0"/>
              <a:t>Název materiálu:  VY_52_INOVACE_ </a:t>
            </a:r>
            <a:r>
              <a:rPr lang="cs-CZ" sz="1600" b="1" dirty="0" smtClean="0"/>
              <a:t>Pr.9.We.31_Fyzikalni_vlastnosti_nerostu</a:t>
            </a:r>
            <a:endParaRPr lang="cs-CZ" sz="1600" b="1" dirty="0"/>
          </a:p>
          <a:p>
            <a:r>
              <a:rPr lang="cs-CZ" sz="1600" b="1" dirty="0"/>
              <a:t>Datum:  </a:t>
            </a:r>
            <a:r>
              <a:rPr lang="cs-CZ" sz="1600" dirty="0" smtClean="0"/>
              <a:t>19. </a:t>
            </a:r>
            <a:r>
              <a:rPr lang="cs-CZ" sz="1600" dirty="0"/>
              <a:t>8. 2013</a:t>
            </a:r>
          </a:p>
          <a:p>
            <a:r>
              <a:rPr lang="cs-CZ" sz="1600" b="1" dirty="0"/>
              <a:t>Ročník</a:t>
            </a:r>
            <a:r>
              <a:rPr lang="cs-CZ" sz="1600" dirty="0"/>
              <a:t>: </a:t>
            </a:r>
            <a:r>
              <a:rPr lang="cs-CZ" sz="1600" dirty="0" smtClean="0"/>
              <a:t>devátý</a:t>
            </a:r>
            <a:endParaRPr lang="cs-CZ" sz="1600" dirty="0"/>
          </a:p>
          <a:p>
            <a:r>
              <a:rPr lang="cs-CZ" sz="1600" b="1" dirty="0"/>
              <a:t>Vzdělávací oblast: </a:t>
            </a:r>
            <a:r>
              <a:rPr lang="cs-CZ" sz="1600" dirty="0"/>
              <a:t>Člověk a příroda</a:t>
            </a:r>
          </a:p>
          <a:p>
            <a:r>
              <a:rPr lang="cs-CZ" sz="1600" b="1" dirty="0"/>
              <a:t>Vzdělávací obor: </a:t>
            </a:r>
            <a:r>
              <a:rPr lang="cs-CZ" sz="1600" dirty="0"/>
              <a:t>Přírodopis</a:t>
            </a:r>
          </a:p>
          <a:p>
            <a:r>
              <a:rPr lang="cs-CZ" sz="1600" b="1" dirty="0"/>
              <a:t>Název: </a:t>
            </a:r>
            <a:r>
              <a:rPr lang="cs-CZ" sz="1600" dirty="0"/>
              <a:t>Fyzikální vlastnosti nerostů</a:t>
            </a:r>
          </a:p>
          <a:p>
            <a:r>
              <a:rPr lang="cs-CZ" sz="1600" b="1" dirty="0"/>
              <a:t>Číslo operačního programu</a:t>
            </a:r>
            <a:r>
              <a:rPr lang="cs-CZ" sz="1600" dirty="0"/>
              <a:t>: CZ.1.07/1.4.00/21.3489</a:t>
            </a:r>
          </a:p>
          <a:p>
            <a:r>
              <a:rPr lang="cs-CZ" sz="1600" b="1" dirty="0"/>
              <a:t>Název projektu: </a:t>
            </a:r>
            <a:r>
              <a:rPr lang="cs-CZ" sz="1600" dirty="0"/>
              <a:t>UČÍME SE S </a:t>
            </a:r>
            <a:r>
              <a:rPr lang="cs-CZ" sz="1600" dirty="0" smtClean="0"/>
              <a:t>RADOSTÍ</a:t>
            </a:r>
          </a:p>
          <a:p>
            <a:endParaRPr lang="cs-CZ" sz="1600" dirty="0"/>
          </a:p>
          <a:p>
            <a:r>
              <a:rPr lang="cs-CZ" sz="1600" b="1" dirty="0" smtClean="0"/>
              <a:t>Anotace</a:t>
            </a:r>
            <a:r>
              <a:rPr lang="cs-CZ" sz="1600" dirty="0" smtClean="0"/>
              <a:t>: Prezentace je vhodná k seznámení s novým učivem –  fyzikálními vlastnostmi nerostů. </a:t>
            </a:r>
            <a:r>
              <a:rPr lang="cs-CZ" sz="1600" dirty="0"/>
              <a:t> </a:t>
            </a:r>
            <a:r>
              <a:rPr lang="cs-CZ" sz="1600" dirty="0" smtClean="0"/>
              <a:t>Materiál lze využít také k závěrečnému shrnutí </a:t>
            </a:r>
            <a:r>
              <a:rPr lang="cs-CZ" sz="1600" dirty="0" smtClean="0"/>
              <a:t>učiva.</a:t>
            </a:r>
            <a:endParaRPr lang="cs-CZ" sz="1600" dirty="0"/>
          </a:p>
          <a:p>
            <a:endParaRPr lang="cs-CZ" sz="1600" dirty="0"/>
          </a:p>
          <a:p>
            <a:endParaRPr lang="cs-CZ" sz="11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1"/>
            <a:ext cx="6086475" cy="10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509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rgbClr val="FF0066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Fyzikální vlastnosti nerostů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2735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Obecná charakteristika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Fyzikální vlastnosti minerálů jsou přímým důsledkem jejich chemického složení a krystalové struktury. Část fyzikálních vlastností můžeme určit pouhým okem nebo velmi jednoduchými metodami a zkouškami. Takové vlastnosti jsou velmi důležité při poznávání </a:t>
            </a:r>
            <a:r>
              <a:rPr lang="cs-CZ" dirty="0" smtClean="0"/>
              <a:t>minerálů. </a:t>
            </a:r>
            <a:r>
              <a:rPr lang="cs-CZ" dirty="0"/>
              <a:t>Některé fyzikální vlastnosti minerálů lze stanovit pomocí složitějších zkoušek nebo je zapotřebí speciálních přístrojů. Takové vlastnosti se určují ve specializovaných laboratořích.</a:t>
            </a:r>
          </a:p>
          <a:p>
            <a:r>
              <a:rPr lang="cs-CZ" dirty="0" smtClean="0"/>
              <a:t>Minerály </a:t>
            </a:r>
            <a:r>
              <a:rPr lang="cs-CZ" dirty="0"/>
              <a:t>se v přírodě vyskytují ve formě jednotlivých krystalů nebo krystalových agregátů. S krystaly minerálů se setkáváme mnohem </a:t>
            </a:r>
            <a:r>
              <a:rPr lang="cs-CZ" dirty="0" smtClean="0"/>
              <a:t>vzácněji.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385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Mechanické vlastnosti nerostů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1) Tvrdost nerostů:</a:t>
            </a:r>
          </a:p>
          <a:p>
            <a:r>
              <a:rPr lang="cs-CZ" sz="2000" dirty="0" err="1"/>
              <a:t>Mohsova</a:t>
            </a:r>
            <a:r>
              <a:rPr lang="cs-CZ" sz="2000" dirty="0"/>
              <a:t> stupnice tvrdosti vyjadřuje schopnost jednoho materiálu rýpat do druhého. Byla vytvořena německým mineralogem Friedrichem </a:t>
            </a:r>
            <a:r>
              <a:rPr lang="cs-CZ" sz="2000" dirty="0" err="1"/>
              <a:t>Mohsem</a:t>
            </a:r>
            <a:r>
              <a:rPr lang="cs-CZ" sz="2000" dirty="0"/>
              <a:t> a slouží pro určení tvrdosti </a:t>
            </a:r>
            <a:r>
              <a:rPr lang="cs-CZ" sz="2000" dirty="0" smtClean="0"/>
              <a:t>látek. Tato stupnice má 10 stupňů tvrdosti.</a:t>
            </a:r>
          </a:p>
          <a:p>
            <a:r>
              <a:rPr lang="cs-CZ" sz="2000" dirty="0" smtClean="0"/>
              <a:t>1. mastek                                                       2. sůl kamenná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3.kalcit                                                          4. fluorit         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84984"/>
            <a:ext cx="9525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84984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869160"/>
            <a:ext cx="952500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18112"/>
            <a:ext cx="952500" cy="103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32247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5. apatit                                                           6. živec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7</a:t>
            </a:r>
            <a:r>
              <a:rPr lang="cs-CZ" sz="2000" dirty="0" smtClean="0"/>
              <a:t>. křemen                                                       8. topaz        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9. korund                                                       10. diamant    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0808"/>
            <a:ext cx="1080120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10965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9132" y="3284984"/>
            <a:ext cx="1020739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1096516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9132" y="4755851"/>
            <a:ext cx="1020740" cy="905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008112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54810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b="1" dirty="0" smtClean="0">
                <a:solidFill>
                  <a:srgbClr val="FF0066"/>
                </a:solidFill>
              </a:rPr>
              <a:t>2) Štěpnost:</a:t>
            </a:r>
          </a:p>
          <a:p>
            <a:r>
              <a:rPr lang="cs-CZ" sz="2000" dirty="0"/>
              <a:t>Štěpnost je vektorová fyzikální vlastnost látek (převážně minerálů). Je definována jako krystalograficky orientované minimum soudržnosti krystalů. Za předpokladu, že v krystalu existují různé soudržnosti dochází vlivem mechanické zátěže k štěpnosti podle štěpných ploch. Podle jiné definice je štěpnost, jakým se nerost láme podél přesně vymezených ploch nejmenší </a:t>
            </a:r>
            <a:r>
              <a:rPr lang="cs-CZ" sz="2000" dirty="0" smtClean="0"/>
              <a:t>odolnosti</a:t>
            </a:r>
            <a:r>
              <a:rPr lang="cs-CZ" sz="2000" dirty="0"/>
              <a:t>.</a:t>
            </a:r>
          </a:p>
          <a:p>
            <a:r>
              <a:rPr lang="cs-CZ" sz="2000" b="1" dirty="0" smtClean="0"/>
              <a:t>Minerály mohou mít různé stupně štěpnosti:</a:t>
            </a:r>
          </a:p>
          <a:p>
            <a:r>
              <a:rPr lang="cs-CZ" sz="2000" dirty="0"/>
              <a:t>velmi dokonalá </a:t>
            </a:r>
          </a:p>
          <a:p>
            <a:r>
              <a:rPr lang="cs-CZ" sz="2000" dirty="0"/>
              <a:t>dokonalá </a:t>
            </a:r>
          </a:p>
          <a:p>
            <a:r>
              <a:rPr lang="cs-CZ" sz="2000" dirty="0"/>
              <a:t>dobrá </a:t>
            </a:r>
          </a:p>
          <a:p>
            <a:r>
              <a:rPr lang="cs-CZ" sz="2000" dirty="0"/>
              <a:t>nedokonalá</a:t>
            </a:r>
          </a:p>
          <a:p>
            <a:r>
              <a:rPr lang="cs-CZ" sz="2000" dirty="0"/>
              <a:t>velmi nedokonalá</a:t>
            </a:r>
          </a:p>
          <a:p>
            <a:r>
              <a:rPr lang="cs-CZ" sz="2000" dirty="0"/>
              <a:t>c</a:t>
            </a:r>
            <a:r>
              <a:rPr lang="cs-CZ" sz="2000" dirty="0" smtClean="0"/>
              <a:t>hybějící – neštěpné minerály ( křemen )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27193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3) Lom:</a:t>
            </a:r>
            <a:endParaRPr lang="cs-CZ" sz="2400" dirty="0" smtClean="0">
              <a:solidFill>
                <a:srgbClr val="FF0066"/>
              </a:solidFill>
            </a:endParaRPr>
          </a:p>
          <a:p>
            <a:r>
              <a:rPr lang="cs-CZ" sz="2000" dirty="0"/>
              <a:t>V některých krystalech je pevnost vazeb ve všech směrech přibližně </a:t>
            </a:r>
            <a:r>
              <a:rPr lang="cs-CZ" sz="2000" dirty="0" smtClean="0"/>
              <a:t>stejná. </a:t>
            </a:r>
            <a:r>
              <a:rPr lang="cs-CZ" sz="2000" dirty="0"/>
              <a:t>Působíme-li na takové krystaly dostatečně velkou silou tak, abychom překročili mez plastické deformace, vzniknou lomné plochy, které nesledují žádný krystalografický směr. Podle vzhledu lomné plochy můžeme rozlišit např. následující typy:</a:t>
            </a:r>
          </a:p>
          <a:p>
            <a:r>
              <a:rPr lang="cs-CZ" sz="2000" b="1" dirty="0"/>
              <a:t> lom lasturnatý – hladký, zahnutý lom ve tvaru lastury </a:t>
            </a:r>
          </a:p>
          <a:p>
            <a:r>
              <a:rPr lang="cs-CZ" sz="2000" b="1" dirty="0"/>
              <a:t>lom vláknitý </a:t>
            </a:r>
          </a:p>
          <a:p>
            <a:r>
              <a:rPr lang="cs-CZ" sz="2000" b="1" dirty="0"/>
              <a:t>lom hákovitý – rozeklaný lom s ostrými hranami</a:t>
            </a:r>
          </a:p>
          <a:p>
            <a:r>
              <a:rPr lang="cs-CZ" sz="2000" b="1" dirty="0"/>
              <a:t>lom nerovný nebo nepravidelný – tvořen je drsnými a nepravidelnými </a:t>
            </a:r>
            <a:r>
              <a:rPr lang="cs-CZ" sz="2000" b="1" dirty="0" smtClean="0"/>
              <a:t>plochami</a:t>
            </a:r>
            <a:endParaRPr lang="cs-CZ" sz="2000" b="1" dirty="0"/>
          </a:p>
          <a:p>
            <a:pPr marL="0" indent="0">
              <a:buNone/>
            </a:pP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701065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Optické vlastnosti nerostů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1) Barva nerostů:</a:t>
            </a:r>
          </a:p>
          <a:p>
            <a:r>
              <a:rPr lang="cs-CZ" sz="2000" dirty="0"/>
              <a:t>Rozlišujeme nerosty barevné, bezbarvé a zbarvené. U barevných nerostů je barva velmi stálá. </a:t>
            </a:r>
            <a:r>
              <a:rPr lang="cs-CZ" sz="2000" dirty="0" smtClean="0"/>
              <a:t>Stejnou </a:t>
            </a:r>
            <a:r>
              <a:rPr lang="cs-CZ" sz="2000" dirty="0"/>
              <a:t>barvu jako minerál mívá obvykle i jeho vryp. (Výjimku tvoří např. mosazně žlutý chalkopyrit, který má tmavě šedý vryp). Jako bezbarvé nerosty označujeme ty, které jsou čiré a mají bílý vryp. Zbarvené nerosty jsou zbarveny díky různým příměsím, ale jejich vryp zůstává bílý, šedý nebo jen slabě zabarvený. </a:t>
            </a:r>
            <a:endParaRPr lang="cs-CZ" sz="2000" dirty="0" smtClean="0"/>
          </a:p>
          <a:p>
            <a:r>
              <a:rPr lang="cs-CZ" sz="2000" b="1" dirty="0"/>
              <a:t>b</a:t>
            </a:r>
            <a:r>
              <a:rPr lang="cs-CZ" sz="2000" b="1" dirty="0" smtClean="0"/>
              <a:t>arevný:		   zbarvený:		   bezbarvý:</a:t>
            </a:r>
            <a:endParaRPr lang="cs-CZ" sz="2000" b="1" dirty="0"/>
          </a:p>
          <a:p>
            <a:r>
              <a:rPr lang="cs-CZ" sz="2000" dirty="0" smtClean="0"/>
              <a:t>                                                                                         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7" y="4437113"/>
            <a:ext cx="1800199" cy="1368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17443"/>
            <a:ext cx="1656184" cy="1387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17442"/>
            <a:ext cx="1857480" cy="1387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78297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2) Propustnost nerostů pro světlo:</a:t>
            </a:r>
          </a:p>
          <a:p>
            <a:r>
              <a:rPr lang="cs-CZ" sz="2000" b="1" dirty="0"/>
              <a:t>průhledné</a:t>
            </a:r>
            <a:r>
              <a:rPr lang="cs-CZ" sz="2000" dirty="0"/>
              <a:t> - v optickém prostředí nedochází k rozptylu </a:t>
            </a:r>
            <a:r>
              <a:rPr lang="cs-CZ" sz="2000" dirty="0" smtClean="0"/>
              <a:t>vlnění</a:t>
            </a:r>
          </a:p>
          <a:p>
            <a:r>
              <a:rPr lang="cs-CZ" sz="2000" dirty="0" smtClean="0"/>
              <a:t>- světlá slída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/>
              <a:t> průsvitné </a:t>
            </a:r>
            <a:r>
              <a:rPr lang="cs-CZ" sz="2000" dirty="0"/>
              <a:t>- vlnění prostředím částečně prochází a částečně se v něm rozptyluje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- fluorit                 </a:t>
            </a:r>
          </a:p>
          <a:p>
            <a:endParaRPr lang="cs-CZ" sz="2000" dirty="0"/>
          </a:p>
          <a:p>
            <a:r>
              <a:rPr lang="cs-CZ" sz="2000" b="1" dirty="0"/>
              <a:t> neprůhledné </a:t>
            </a:r>
            <a:r>
              <a:rPr lang="cs-CZ" sz="2000" dirty="0"/>
              <a:t>- vlnění je v prostředí pohlcováno nebo se odráží od povrchu </a:t>
            </a:r>
            <a:r>
              <a:rPr lang="cs-CZ" sz="2000" dirty="0" smtClean="0"/>
              <a:t>  prostředí zpět</a:t>
            </a:r>
            <a:endParaRPr lang="cs-CZ" sz="2000" dirty="0"/>
          </a:p>
          <a:p>
            <a:r>
              <a:rPr lang="cs-CZ" sz="2000" dirty="0" smtClean="0"/>
              <a:t>- galenit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8163" y="5013176"/>
            <a:ext cx="1769901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1977" y="3933056"/>
            <a:ext cx="1477411" cy="86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7367" y="2564904"/>
            <a:ext cx="1782720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4048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3) Lesk:</a:t>
            </a:r>
          </a:p>
          <a:p>
            <a:r>
              <a:rPr lang="cs-CZ" sz="2000" dirty="0"/>
              <a:t>Lesk vzniká odrazem světla od krystalových nebo štěpných ploch. </a:t>
            </a:r>
            <a:r>
              <a:rPr lang="cs-CZ" sz="2000" dirty="0" smtClean="0"/>
              <a:t>U minerálů rozlišujeme </a:t>
            </a:r>
            <a:r>
              <a:rPr lang="cs-CZ" sz="2000" dirty="0"/>
              <a:t>například: </a:t>
            </a:r>
          </a:p>
          <a:p>
            <a:endParaRPr lang="cs-CZ" sz="2000" dirty="0"/>
          </a:p>
          <a:p>
            <a:r>
              <a:rPr lang="cs-CZ" sz="2000" b="1" dirty="0"/>
              <a:t>diamantový lesk </a:t>
            </a:r>
            <a:r>
              <a:rPr lang="cs-CZ" sz="2000" dirty="0"/>
              <a:t>- diamant, sfalerit </a:t>
            </a:r>
          </a:p>
          <a:p>
            <a:r>
              <a:rPr lang="cs-CZ" sz="2000" b="1" dirty="0"/>
              <a:t>kovový lesk </a:t>
            </a:r>
            <a:r>
              <a:rPr lang="cs-CZ" sz="2000" dirty="0"/>
              <a:t>- pyrit, galenit </a:t>
            </a:r>
          </a:p>
          <a:p>
            <a:r>
              <a:rPr lang="cs-CZ" sz="2000" b="1" dirty="0"/>
              <a:t>perleťový lesk </a:t>
            </a:r>
            <a:r>
              <a:rPr lang="cs-CZ" sz="2000" dirty="0"/>
              <a:t>- slídy, sádrovec </a:t>
            </a:r>
          </a:p>
          <a:p>
            <a:r>
              <a:rPr lang="cs-CZ" sz="2000" b="1" dirty="0"/>
              <a:t>skelný lesk </a:t>
            </a:r>
            <a:r>
              <a:rPr lang="cs-CZ" sz="2000" dirty="0"/>
              <a:t>- křemen </a:t>
            </a:r>
          </a:p>
          <a:p>
            <a:r>
              <a:rPr lang="cs-CZ" sz="2000" b="1" dirty="0"/>
              <a:t>matný lesk </a:t>
            </a:r>
            <a:r>
              <a:rPr lang="cs-CZ" sz="2000" dirty="0"/>
              <a:t>- kaolinit </a:t>
            </a:r>
          </a:p>
          <a:p>
            <a:r>
              <a:rPr lang="cs-CZ" sz="2000" b="1" dirty="0"/>
              <a:t>mastný lesk </a:t>
            </a:r>
            <a:r>
              <a:rPr lang="cs-CZ" sz="2000" dirty="0"/>
              <a:t>- mastek </a:t>
            </a:r>
          </a:p>
        </p:txBody>
      </p:sp>
    </p:spTree>
    <p:extLst>
      <p:ext uri="{BB962C8B-B14F-4D97-AF65-F5344CB8AC3E}">
        <p14:creationId xmlns:p14="http://schemas.microsoft.com/office/powerpoint/2010/main" xmlns="" val="1699528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Elektrické a magnetické vlastnosti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Dobrými vodiči elektrického proudu jsou kovy (měď, stříbro,</a:t>
            </a:r>
            <a:r>
              <a:rPr lang="cs-CZ" sz="2000" dirty="0">
                <a:solidFill>
                  <a:srgbClr val="FF0066"/>
                </a:solidFill>
              </a:rPr>
              <a:t> zlato</a:t>
            </a:r>
            <a:r>
              <a:rPr lang="cs-CZ" sz="2000" dirty="0"/>
              <a:t>) a </a:t>
            </a:r>
            <a:r>
              <a:rPr lang="cs-CZ" sz="2000" dirty="0">
                <a:solidFill>
                  <a:srgbClr val="FF0066"/>
                </a:solidFill>
              </a:rPr>
              <a:t>grafit. </a:t>
            </a:r>
          </a:p>
          <a:p>
            <a:r>
              <a:rPr lang="cs-CZ" sz="2000" dirty="0"/>
              <a:t>Nevodivé jsou například jílové minerály a karbonáty. </a:t>
            </a:r>
          </a:p>
          <a:p>
            <a:r>
              <a:rPr lang="cs-CZ" sz="2000" dirty="0"/>
              <a:t>Nejhojnějším a nejznámějším ferromagnetickým minerálem je </a:t>
            </a:r>
            <a:r>
              <a:rPr lang="cs-CZ" sz="2000" dirty="0">
                <a:solidFill>
                  <a:srgbClr val="FF0066"/>
                </a:solidFill>
              </a:rPr>
              <a:t>magnetit.</a:t>
            </a:r>
            <a:r>
              <a:rPr lang="cs-CZ" sz="2000" dirty="0"/>
              <a:t> 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99308"/>
            <a:ext cx="2362200" cy="2133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70659"/>
            <a:ext cx="209550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84984"/>
            <a:ext cx="2362200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2627784" y="1916832"/>
            <a:ext cx="4565476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910522" y="1916832"/>
            <a:ext cx="3261878" cy="20162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7092280" y="2600908"/>
            <a:ext cx="720080" cy="16201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81896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Použité odkazy: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cs.wikipedia.org/wiki/Miner%C3%A1l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cs.wikipedia.org/wiki/Mohsova_stupnice_tvrdosti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web.natur.cuni.cz/ugmnz/mineral/vlastnosti.html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19.8. 2013</a:t>
            </a:r>
            <a:r>
              <a:rPr lang="cs-CZ" sz="1400" dirty="0"/>
              <a:t>]. Dostupný na WWW: http://cs.wikipedia.org/wiki/Soubor:GraphiteUSGOV.jpg </a:t>
            </a:r>
            <a:endParaRPr lang="cs-CZ" sz="1400" dirty="0" smtClean="0"/>
          </a:p>
          <a:p>
            <a:r>
              <a:rPr lang="cs-CZ" sz="1400" dirty="0"/>
              <a:t>NEZNÁMÝ. Wikipedie [online]. [cit. 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http://cs.wikipedia.org/wiki/Soubor:Or_Venezuela.jpg </a:t>
            </a:r>
            <a:endParaRPr lang="cs-CZ" sz="1400" dirty="0" smtClean="0"/>
          </a:p>
          <a:p>
            <a:r>
              <a:rPr lang="cs-CZ" sz="1400" dirty="0"/>
              <a:t>NEZNÁMÝ.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http://cs.wikipedia.org/wiki/Soubor:Magnetite.jpg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http://cs.wikipedia.org/wiki/Soubor:MuscoviteLayerUSGOV.jpg </a:t>
            </a:r>
            <a:endParaRPr lang="cs-CZ" sz="1400" dirty="0" smtClean="0"/>
          </a:p>
          <a:p>
            <a:r>
              <a:rPr lang="cs-CZ" sz="1400" dirty="0"/>
              <a:t>NEZNÁMÝ. Wikipedie [online]. [cit. 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http://cs.wikipedia.org/wiki/Soubor:GalenaFromKansas.jpg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http://cs.wikipedia.org/wiki/Soubor:Selpologne.jpg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http://cs.wikipedia.org/wiki/Soubor:FluoriteValzergueFillonjaune.jpg </a:t>
            </a:r>
            <a:endParaRPr lang="cs-CZ" sz="1400" dirty="0" smtClean="0"/>
          </a:p>
          <a:p>
            <a:r>
              <a:rPr lang="cs-CZ" sz="1400" dirty="0"/>
              <a:t>NEZNÁMÝ. Wikipedie [online]. [cit. 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http://cs.wikipedia.org/wiki/Soubor:Talc_block.jpg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18179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http://cs.wikipedia.org/wiki/Soubor:Calcit_2.jpg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http://cs.wikipedia.org/wiki/Soubor:Apatite_Canada.jpg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http://cs.wikipedia.org/wiki/Soubor:Mineraly.sk_-_ortoklas.jpg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19. 8.2013</a:t>
            </a:r>
            <a:r>
              <a:rPr lang="cs-CZ" sz="1400" dirty="0"/>
              <a:t>]. Dostupný na WWW: http://cs.wikipedia.org/wiki/Soubor:Quartz_oisan.jpg </a:t>
            </a:r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19. 8. 2013</a:t>
            </a:r>
            <a:r>
              <a:rPr lang="cs-CZ" sz="1400" dirty="0"/>
              <a:t>]. Dostupný na WWW: http://cs.wikipedia.org/wiki/Soubor:Topaze_Br%C3%A9sil.jpg </a:t>
            </a:r>
            <a:endParaRPr lang="cs-CZ" sz="1400" dirty="0" smtClean="0"/>
          </a:p>
          <a:p>
            <a:r>
              <a:rPr lang="pl-PL" sz="1400" dirty="0"/>
              <a:t>NEZNÁMÝ. w [online]. [cit. </a:t>
            </a:r>
            <a:r>
              <a:rPr lang="pl-PL" sz="1400" dirty="0" smtClean="0"/>
              <a:t>19. 8. 2013</a:t>
            </a:r>
            <a:r>
              <a:rPr lang="pl-PL" sz="1400" dirty="0"/>
              <a:t>]. Dostupný na WWW: http://cs.wikipedia.org/wiki/Soubor:Several_corundum_crystals.jpg </a:t>
            </a:r>
            <a:endParaRPr lang="pl-PL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19. </a:t>
            </a:r>
            <a:r>
              <a:rPr lang="cs-CZ" sz="1400" smtClean="0"/>
              <a:t>8. 2013</a:t>
            </a:r>
            <a:r>
              <a:rPr lang="cs-CZ" sz="1400" dirty="0"/>
              <a:t>]. Dostupný na WWW: http://cs.wikipedia.org/wiki/Soubor:Brillanten.jpg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9054567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965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Fyzikální vlastnosti nerostů</vt:lpstr>
      <vt:lpstr>Obecná charakteristika</vt:lpstr>
      <vt:lpstr>Mechanické vlastnosti nerostů</vt:lpstr>
      <vt:lpstr>Snímek 5</vt:lpstr>
      <vt:lpstr>Snímek 6</vt:lpstr>
      <vt:lpstr>Snímek 7</vt:lpstr>
      <vt:lpstr>Optické vlastnosti nerostů</vt:lpstr>
      <vt:lpstr>Snímek 9</vt:lpstr>
      <vt:lpstr>Snímek 10</vt:lpstr>
      <vt:lpstr>Elektrické a magnetické vlastnosti</vt:lpstr>
      <vt:lpstr>Použité odkazy:</vt:lpstr>
      <vt:lpstr>Snímek 13</vt:lpstr>
    </vt:vector>
  </TitlesOfParts>
  <Company>ZŠ Norská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vlastnosti nerostů</dc:title>
  <dc:creator>Wernerová</dc:creator>
  <cp:lastModifiedBy>Dum</cp:lastModifiedBy>
  <cp:revision>18</cp:revision>
  <cp:lastPrinted>2013-10-22T13:39:58Z</cp:lastPrinted>
  <dcterms:created xsi:type="dcterms:W3CDTF">2013-09-02T12:17:56Z</dcterms:created>
  <dcterms:modified xsi:type="dcterms:W3CDTF">2014-05-02T13:14:19Z</dcterms:modified>
</cp:coreProperties>
</file>