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22ED17-3BE4-4E84-915C-13005BEB7E5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47FBCB8-6AD2-473D-A08C-4B5AC7DAFA67}">
      <dgm:prSet/>
      <dgm:spPr/>
      <dgm:t>
        <a:bodyPr/>
        <a:lstStyle/>
        <a:p>
          <a:pPr rtl="0"/>
          <a:endParaRPr lang="cs-CZ"/>
        </a:p>
      </dgm:t>
    </dgm:pt>
    <dgm:pt modelId="{559FCB08-41BF-483C-A3AC-0FCBDB9D5AC4}" type="parTrans" cxnId="{71F07419-A2E3-42BF-8761-87EFC24B66AC}">
      <dgm:prSet/>
      <dgm:spPr/>
      <dgm:t>
        <a:bodyPr/>
        <a:lstStyle/>
        <a:p>
          <a:endParaRPr lang="cs-CZ"/>
        </a:p>
      </dgm:t>
    </dgm:pt>
    <dgm:pt modelId="{C4418DBD-4EE5-44BC-BAAC-8EB44B396840}" type="sibTrans" cxnId="{71F07419-A2E3-42BF-8761-87EFC24B66AC}">
      <dgm:prSet/>
      <dgm:spPr/>
      <dgm:t>
        <a:bodyPr/>
        <a:lstStyle/>
        <a:p>
          <a:endParaRPr lang="cs-CZ"/>
        </a:p>
      </dgm:t>
    </dgm:pt>
    <dgm:pt modelId="{6803A083-BA84-4D23-8B81-5C3763584C96}">
      <dgm:prSet/>
      <dgm:spPr/>
      <dgm:t>
        <a:bodyPr/>
        <a:lstStyle/>
        <a:p>
          <a:pPr rtl="0"/>
          <a:r>
            <a:rPr lang="cs-CZ" b="1" smtClean="0"/>
            <a:t>Halogenderiváty </a:t>
          </a:r>
          <a:endParaRPr lang="cs-CZ"/>
        </a:p>
      </dgm:t>
    </dgm:pt>
    <dgm:pt modelId="{AEE98F0C-97E6-4E83-8865-CE6855208DA2}" type="parTrans" cxnId="{977D4DE9-A0E9-41DC-A1DD-9AC1CF2832A5}">
      <dgm:prSet/>
      <dgm:spPr/>
      <dgm:t>
        <a:bodyPr/>
        <a:lstStyle/>
        <a:p>
          <a:endParaRPr lang="cs-CZ"/>
        </a:p>
      </dgm:t>
    </dgm:pt>
    <dgm:pt modelId="{92DF1210-467B-4999-94AC-3FFCDAB0AC49}" type="sibTrans" cxnId="{977D4DE9-A0E9-41DC-A1DD-9AC1CF2832A5}">
      <dgm:prSet/>
      <dgm:spPr/>
      <dgm:t>
        <a:bodyPr/>
        <a:lstStyle/>
        <a:p>
          <a:endParaRPr lang="cs-CZ"/>
        </a:p>
      </dgm:t>
    </dgm:pt>
    <dgm:pt modelId="{FFD8AB35-EE2B-4789-97AE-CC8C94809307}">
      <dgm:prSet/>
      <dgm:spPr/>
      <dgm:t>
        <a:bodyPr/>
        <a:lstStyle/>
        <a:p>
          <a:pPr rtl="0"/>
          <a:r>
            <a:rPr lang="cs-CZ" b="1" smtClean="0"/>
            <a:t>uhlovodíků</a:t>
          </a:r>
          <a:endParaRPr lang="cs-CZ"/>
        </a:p>
      </dgm:t>
    </dgm:pt>
    <dgm:pt modelId="{EA346A85-29DE-4225-B8F3-42A41A8B0C6C}" type="parTrans" cxnId="{51B6C518-15AB-447F-96DC-C5392721DCB0}">
      <dgm:prSet/>
      <dgm:spPr/>
      <dgm:t>
        <a:bodyPr/>
        <a:lstStyle/>
        <a:p>
          <a:endParaRPr lang="cs-CZ"/>
        </a:p>
      </dgm:t>
    </dgm:pt>
    <dgm:pt modelId="{66E7F35E-D9E4-4582-8E0B-484D91EC2C49}" type="sibTrans" cxnId="{51B6C518-15AB-447F-96DC-C5392721DCB0}">
      <dgm:prSet/>
      <dgm:spPr/>
      <dgm:t>
        <a:bodyPr/>
        <a:lstStyle/>
        <a:p>
          <a:endParaRPr lang="cs-CZ"/>
        </a:p>
      </dgm:t>
    </dgm:pt>
    <dgm:pt modelId="{0BC0B3D6-1A1D-49E1-8BE9-43164FB17B12}" type="pres">
      <dgm:prSet presAssocID="{2D22ED17-3BE4-4E84-915C-13005BEB7E5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948B2C-F4E9-4AC9-A016-9F2D6F33BB9B}" type="pres">
      <dgm:prSet presAssocID="{347FBCB8-6AD2-473D-A08C-4B5AC7DAFA67}" presName="circle1" presStyleLbl="node1" presStyleIdx="0" presStyleCnt="3"/>
      <dgm:spPr/>
    </dgm:pt>
    <dgm:pt modelId="{8934A23F-9503-4011-B2D8-598CC3B72003}" type="pres">
      <dgm:prSet presAssocID="{347FBCB8-6AD2-473D-A08C-4B5AC7DAFA67}" presName="space" presStyleCnt="0"/>
      <dgm:spPr/>
    </dgm:pt>
    <dgm:pt modelId="{44103E11-DF24-4DC9-B1C6-8588F6152F01}" type="pres">
      <dgm:prSet presAssocID="{347FBCB8-6AD2-473D-A08C-4B5AC7DAFA67}" presName="rect1" presStyleLbl="alignAcc1" presStyleIdx="0" presStyleCnt="3"/>
      <dgm:spPr/>
      <dgm:t>
        <a:bodyPr/>
        <a:lstStyle/>
        <a:p>
          <a:endParaRPr lang="cs-CZ"/>
        </a:p>
      </dgm:t>
    </dgm:pt>
    <dgm:pt modelId="{3A0A5B83-52A7-4EC7-8891-79EF0655075A}" type="pres">
      <dgm:prSet presAssocID="{6803A083-BA84-4D23-8B81-5C3763584C96}" presName="vertSpace2" presStyleLbl="node1" presStyleIdx="0" presStyleCnt="3"/>
      <dgm:spPr/>
    </dgm:pt>
    <dgm:pt modelId="{1905B880-BB2D-484F-B75E-82FF40BF498F}" type="pres">
      <dgm:prSet presAssocID="{6803A083-BA84-4D23-8B81-5C3763584C96}" presName="circle2" presStyleLbl="node1" presStyleIdx="1" presStyleCnt="3"/>
      <dgm:spPr/>
    </dgm:pt>
    <dgm:pt modelId="{E49E39DD-3974-4393-8293-3402EE06E938}" type="pres">
      <dgm:prSet presAssocID="{6803A083-BA84-4D23-8B81-5C3763584C96}" presName="rect2" presStyleLbl="alignAcc1" presStyleIdx="1" presStyleCnt="3"/>
      <dgm:spPr/>
      <dgm:t>
        <a:bodyPr/>
        <a:lstStyle/>
        <a:p>
          <a:endParaRPr lang="cs-CZ"/>
        </a:p>
      </dgm:t>
    </dgm:pt>
    <dgm:pt modelId="{A8E2BA17-E2A6-4FA5-8F6F-D39B9C4E1C9A}" type="pres">
      <dgm:prSet presAssocID="{FFD8AB35-EE2B-4789-97AE-CC8C94809307}" presName="vertSpace3" presStyleLbl="node1" presStyleIdx="1" presStyleCnt="3"/>
      <dgm:spPr/>
    </dgm:pt>
    <dgm:pt modelId="{81BA02D8-1257-4111-B351-08D0E4D03C23}" type="pres">
      <dgm:prSet presAssocID="{FFD8AB35-EE2B-4789-97AE-CC8C94809307}" presName="circle3" presStyleLbl="node1" presStyleIdx="2" presStyleCnt="3"/>
      <dgm:spPr/>
    </dgm:pt>
    <dgm:pt modelId="{04408E3A-1A12-4B69-A5C4-06BFDC3A517A}" type="pres">
      <dgm:prSet presAssocID="{FFD8AB35-EE2B-4789-97AE-CC8C94809307}" presName="rect3" presStyleLbl="alignAcc1" presStyleIdx="2" presStyleCnt="3"/>
      <dgm:spPr/>
      <dgm:t>
        <a:bodyPr/>
        <a:lstStyle/>
        <a:p>
          <a:endParaRPr lang="cs-CZ"/>
        </a:p>
      </dgm:t>
    </dgm:pt>
    <dgm:pt modelId="{D79B2F81-AB66-4D40-8ECC-489BFE0D2BB5}" type="pres">
      <dgm:prSet presAssocID="{347FBCB8-6AD2-473D-A08C-4B5AC7DAFA67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CB6-AA2C-474B-9CC5-5DC3A00FAA57}" type="pres">
      <dgm:prSet presAssocID="{6803A083-BA84-4D23-8B81-5C3763584C96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1B5004-B76A-41D8-9E22-91636D321792}" type="pres">
      <dgm:prSet presAssocID="{FFD8AB35-EE2B-4789-97AE-CC8C94809307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5C7F31-6E19-4C35-A8CA-FE7B71D7690F}" type="presOf" srcId="{347FBCB8-6AD2-473D-A08C-4B5AC7DAFA67}" destId="{D79B2F81-AB66-4D40-8ECC-489BFE0D2BB5}" srcOrd="1" destOrd="0" presId="urn:microsoft.com/office/officeart/2005/8/layout/target3"/>
    <dgm:cxn modelId="{081FF935-24A8-45E1-ADC0-A432F5D37B4E}" type="presOf" srcId="{347FBCB8-6AD2-473D-A08C-4B5AC7DAFA67}" destId="{44103E11-DF24-4DC9-B1C6-8588F6152F01}" srcOrd="0" destOrd="0" presId="urn:microsoft.com/office/officeart/2005/8/layout/target3"/>
    <dgm:cxn modelId="{09664572-0FFF-49E7-BDFD-363952B34EE0}" type="presOf" srcId="{FFD8AB35-EE2B-4789-97AE-CC8C94809307}" destId="{381B5004-B76A-41D8-9E22-91636D321792}" srcOrd="1" destOrd="0" presId="urn:microsoft.com/office/officeart/2005/8/layout/target3"/>
    <dgm:cxn modelId="{FEAB708E-5985-4FB1-BEB9-20319443F69F}" type="presOf" srcId="{FFD8AB35-EE2B-4789-97AE-CC8C94809307}" destId="{04408E3A-1A12-4B69-A5C4-06BFDC3A517A}" srcOrd="0" destOrd="0" presId="urn:microsoft.com/office/officeart/2005/8/layout/target3"/>
    <dgm:cxn modelId="{FE5397A5-4756-4D5A-8728-AA21D20084CA}" type="presOf" srcId="{2D22ED17-3BE4-4E84-915C-13005BEB7E58}" destId="{0BC0B3D6-1A1D-49E1-8BE9-43164FB17B12}" srcOrd="0" destOrd="0" presId="urn:microsoft.com/office/officeart/2005/8/layout/target3"/>
    <dgm:cxn modelId="{51B6C518-15AB-447F-96DC-C5392721DCB0}" srcId="{2D22ED17-3BE4-4E84-915C-13005BEB7E58}" destId="{FFD8AB35-EE2B-4789-97AE-CC8C94809307}" srcOrd="2" destOrd="0" parTransId="{EA346A85-29DE-4225-B8F3-42A41A8B0C6C}" sibTransId="{66E7F35E-D9E4-4582-8E0B-484D91EC2C49}"/>
    <dgm:cxn modelId="{58E81BF9-2CDD-4F2D-B13A-096BD673C33C}" type="presOf" srcId="{6803A083-BA84-4D23-8B81-5C3763584C96}" destId="{A0253CB6-AA2C-474B-9CC5-5DC3A00FAA57}" srcOrd="1" destOrd="0" presId="urn:microsoft.com/office/officeart/2005/8/layout/target3"/>
    <dgm:cxn modelId="{977D4DE9-A0E9-41DC-A1DD-9AC1CF2832A5}" srcId="{2D22ED17-3BE4-4E84-915C-13005BEB7E58}" destId="{6803A083-BA84-4D23-8B81-5C3763584C96}" srcOrd="1" destOrd="0" parTransId="{AEE98F0C-97E6-4E83-8865-CE6855208DA2}" sibTransId="{92DF1210-467B-4999-94AC-3FFCDAB0AC49}"/>
    <dgm:cxn modelId="{8F8FAEC4-80A2-4C2C-8015-64CD14B16B04}" type="presOf" srcId="{6803A083-BA84-4D23-8B81-5C3763584C96}" destId="{E49E39DD-3974-4393-8293-3402EE06E938}" srcOrd="0" destOrd="0" presId="urn:microsoft.com/office/officeart/2005/8/layout/target3"/>
    <dgm:cxn modelId="{71F07419-A2E3-42BF-8761-87EFC24B66AC}" srcId="{2D22ED17-3BE4-4E84-915C-13005BEB7E58}" destId="{347FBCB8-6AD2-473D-A08C-4B5AC7DAFA67}" srcOrd="0" destOrd="0" parTransId="{559FCB08-41BF-483C-A3AC-0FCBDB9D5AC4}" sibTransId="{C4418DBD-4EE5-44BC-BAAC-8EB44B396840}"/>
    <dgm:cxn modelId="{0B74081D-1A46-4CF9-9667-1B99E12002FA}" type="presParOf" srcId="{0BC0B3D6-1A1D-49E1-8BE9-43164FB17B12}" destId="{1D948B2C-F4E9-4AC9-A016-9F2D6F33BB9B}" srcOrd="0" destOrd="0" presId="urn:microsoft.com/office/officeart/2005/8/layout/target3"/>
    <dgm:cxn modelId="{9480775D-827F-4ED8-AB1C-4B9AEAB46259}" type="presParOf" srcId="{0BC0B3D6-1A1D-49E1-8BE9-43164FB17B12}" destId="{8934A23F-9503-4011-B2D8-598CC3B72003}" srcOrd="1" destOrd="0" presId="urn:microsoft.com/office/officeart/2005/8/layout/target3"/>
    <dgm:cxn modelId="{A2D46513-C3FC-4A45-B7C5-864262F58CC9}" type="presParOf" srcId="{0BC0B3D6-1A1D-49E1-8BE9-43164FB17B12}" destId="{44103E11-DF24-4DC9-B1C6-8588F6152F01}" srcOrd="2" destOrd="0" presId="urn:microsoft.com/office/officeart/2005/8/layout/target3"/>
    <dgm:cxn modelId="{ED47FC9C-8371-4081-8DD1-EBBBDD7A2ECA}" type="presParOf" srcId="{0BC0B3D6-1A1D-49E1-8BE9-43164FB17B12}" destId="{3A0A5B83-52A7-4EC7-8891-79EF0655075A}" srcOrd="3" destOrd="0" presId="urn:microsoft.com/office/officeart/2005/8/layout/target3"/>
    <dgm:cxn modelId="{CB55225A-DDBB-4181-939C-91BA9FB54439}" type="presParOf" srcId="{0BC0B3D6-1A1D-49E1-8BE9-43164FB17B12}" destId="{1905B880-BB2D-484F-B75E-82FF40BF498F}" srcOrd="4" destOrd="0" presId="urn:microsoft.com/office/officeart/2005/8/layout/target3"/>
    <dgm:cxn modelId="{8001DF4C-02E0-4621-A440-7ED98E3CFB36}" type="presParOf" srcId="{0BC0B3D6-1A1D-49E1-8BE9-43164FB17B12}" destId="{E49E39DD-3974-4393-8293-3402EE06E938}" srcOrd="5" destOrd="0" presId="urn:microsoft.com/office/officeart/2005/8/layout/target3"/>
    <dgm:cxn modelId="{FDAA141A-E506-4146-A5BA-4578971E9847}" type="presParOf" srcId="{0BC0B3D6-1A1D-49E1-8BE9-43164FB17B12}" destId="{A8E2BA17-E2A6-4FA5-8F6F-D39B9C4E1C9A}" srcOrd="6" destOrd="0" presId="urn:microsoft.com/office/officeart/2005/8/layout/target3"/>
    <dgm:cxn modelId="{0FEFA39E-2E0D-40D4-8D82-A6E8C3957C89}" type="presParOf" srcId="{0BC0B3D6-1A1D-49E1-8BE9-43164FB17B12}" destId="{81BA02D8-1257-4111-B351-08D0E4D03C23}" srcOrd="7" destOrd="0" presId="urn:microsoft.com/office/officeart/2005/8/layout/target3"/>
    <dgm:cxn modelId="{2FB92B43-C93A-47AC-B77C-3533DE0A4E1B}" type="presParOf" srcId="{0BC0B3D6-1A1D-49E1-8BE9-43164FB17B12}" destId="{04408E3A-1A12-4B69-A5C4-06BFDC3A517A}" srcOrd="8" destOrd="0" presId="urn:microsoft.com/office/officeart/2005/8/layout/target3"/>
    <dgm:cxn modelId="{522DEE92-BC57-4C67-AF2C-80153333B6D5}" type="presParOf" srcId="{0BC0B3D6-1A1D-49E1-8BE9-43164FB17B12}" destId="{D79B2F81-AB66-4D40-8ECC-489BFE0D2BB5}" srcOrd="9" destOrd="0" presId="urn:microsoft.com/office/officeart/2005/8/layout/target3"/>
    <dgm:cxn modelId="{D64D841D-2CCD-4DBB-8280-F654E0DEC7D8}" type="presParOf" srcId="{0BC0B3D6-1A1D-49E1-8BE9-43164FB17B12}" destId="{A0253CB6-AA2C-474B-9CC5-5DC3A00FAA57}" srcOrd="10" destOrd="0" presId="urn:microsoft.com/office/officeart/2005/8/layout/target3"/>
    <dgm:cxn modelId="{5F74AF0F-65E7-476F-91F4-38D5D4DA36FA}" type="presParOf" srcId="{0BC0B3D6-1A1D-49E1-8BE9-43164FB17B12}" destId="{381B5004-B76A-41D8-9E22-91636D321792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48B2C-F4E9-4AC9-A016-9F2D6F33BB9B}">
      <dsp:nvSpPr>
        <dsp:cNvPr id="0" name=""/>
        <dsp:cNvSpPr/>
      </dsp:nvSpPr>
      <dsp:spPr>
        <a:xfrm>
          <a:off x="0" y="206201"/>
          <a:ext cx="4444999" cy="444499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03E11-DF24-4DC9-B1C6-8588F6152F01}">
      <dsp:nvSpPr>
        <dsp:cNvPr id="0" name=""/>
        <dsp:cNvSpPr/>
      </dsp:nvSpPr>
      <dsp:spPr>
        <a:xfrm>
          <a:off x="2222499" y="206201"/>
          <a:ext cx="5185833" cy="4444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/>
        </a:p>
      </dsp:txBody>
      <dsp:txXfrm>
        <a:off x="2222499" y="206201"/>
        <a:ext cx="5185833" cy="1333502"/>
      </dsp:txXfrm>
    </dsp:sp>
    <dsp:sp modelId="{1905B880-BB2D-484F-B75E-82FF40BF498F}">
      <dsp:nvSpPr>
        <dsp:cNvPr id="0" name=""/>
        <dsp:cNvSpPr/>
      </dsp:nvSpPr>
      <dsp:spPr>
        <a:xfrm>
          <a:off x="777876" y="1539704"/>
          <a:ext cx="2889246" cy="28892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E39DD-3974-4393-8293-3402EE06E938}">
      <dsp:nvSpPr>
        <dsp:cNvPr id="0" name=""/>
        <dsp:cNvSpPr/>
      </dsp:nvSpPr>
      <dsp:spPr>
        <a:xfrm>
          <a:off x="2222499" y="1539704"/>
          <a:ext cx="5185833" cy="28892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b="1" kern="1200" smtClean="0"/>
            <a:t>Halogenderiváty </a:t>
          </a:r>
          <a:endParaRPr lang="cs-CZ" sz="5300" kern="1200"/>
        </a:p>
      </dsp:txBody>
      <dsp:txXfrm>
        <a:off x="2222499" y="1539704"/>
        <a:ext cx="5185833" cy="1333498"/>
      </dsp:txXfrm>
    </dsp:sp>
    <dsp:sp modelId="{81BA02D8-1257-4111-B351-08D0E4D03C23}">
      <dsp:nvSpPr>
        <dsp:cNvPr id="0" name=""/>
        <dsp:cNvSpPr/>
      </dsp:nvSpPr>
      <dsp:spPr>
        <a:xfrm>
          <a:off x="1555750" y="2873202"/>
          <a:ext cx="1333498" cy="13334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408E3A-1A12-4B69-A5C4-06BFDC3A517A}">
      <dsp:nvSpPr>
        <dsp:cNvPr id="0" name=""/>
        <dsp:cNvSpPr/>
      </dsp:nvSpPr>
      <dsp:spPr>
        <a:xfrm>
          <a:off x="2222499" y="2873202"/>
          <a:ext cx="5185833" cy="13334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b="1" kern="1200" smtClean="0"/>
            <a:t>uhlovodíků</a:t>
          </a:r>
          <a:endParaRPr lang="cs-CZ" sz="5300" kern="1200"/>
        </a:p>
      </dsp:txBody>
      <dsp:txXfrm>
        <a:off x="2222499" y="2873202"/>
        <a:ext cx="5185833" cy="13334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FF3368C-01B2-4011-B28A-E5D4672DBBC1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7EE8336-8589-44A7-87CF-95EAB3A2124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etrachlormethan" TargetMode="External"/><Relationship Id="rId3" Type="http://schemas.openxmlformats.org/officeDocument/2006/relationships/hyperlink" Target="http://cs.wikipedia.org/wiki/Soubor:Teflon_structure.PNG" TargetMode="External"/><Relationship Id="rId7" Type="http://schemas.openxmlformats.org/officeDocument/2006/relationships/hyperlink" Target="http://cs.wikipedia.org/wiki/Soubor:Mol_geom_CCl4.PNG" TargetMode="External"/><Relationship Id="rId2" Type="http://schemas.openxmlformats.org/officeDocument/2006/relationships/hyperlink" Target="http://cs.wikipedia.org/wiki/Halogenderiv%C3%A1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reony" TargetMode="External"/><Relationship Id="rId5" Type="http://schemas.openxmlformats.org/officeDocument/2006/relationships/hyperlink" Target="http://cs.wikipedia.org/wiki/Soubor:PVC-3D-vdW.png" TargetMode="External"/><Relationship Id="rId4" Type="http://schemas.openxmlformats.org/officeDocument/2006/relationships/hyperlink" Target="http://cs.wikipedia.org/wiki/Soubor:Chloroform_3D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5841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38884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763" y="692696"/>
            <a:ext cx="60864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913" y="2636912"/>
            <a:ext cx="577532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4926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850871"/>
              </p:ext>
            </p:extLst>
          </p:nvPr>
        </p:nvGraphicFramePr>
        <p:xfrm>
          <a:off x="872067" y="1268760"/>
          <a:ext cx="7408333" cy="4857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7039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045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r>
              <a:rPr lang="cs-CZ" b="1" dirty="0" err="1"/>
              <a:t>Halogenderiváty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jsou deriváty uhlovodíků, které vznikly substitucí alespoň jednoho atomu vodíku daného uhlovodíku halogenem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Pokud jím byl chlór nebo fluor, mluvíme o chlor-fluorovaných uhlovodících, což je současně jejich nejpočetnější a nejvýznamnější skupinou </a:t>
            </a:r>
            <a:r>
              <a:rPr lang="cs-CZ" dirty="0" smtClean="0"/>
              <a:t>- část </a:t>
            </a:r>
            <a:r>
              <a:rPr lang="cs-CZ" dirty="0"/>
              <a:t>jejích sloučenin má komerční označení </a:t>
            </a:r>
            <a:r>
              <a:rPr lang="cs-CZ" b="1" dirty="0" smtClean="0"/>
              <a:t>freony</a:t>
            </a:r>
            <a:r>
              <a:rPr lang="cs-CZ" dirty="0" smtClean="0"/>
              <a:t>. </a:t>
            </a:r>
            <a:r>
              <a:rPr lang="cs-CZ" dirty="0"/>
              <a:t>Další podskupiny mohou být např. </a:t>
            </a:r>
            <a:r>
              <a:rPr lang="cs-CZ" dirty="0" err="1"/>
              <a:t>halogenuhlovodíkové</a:t>
            </a:r>
            <a:r>
              <a:rPr lang="cs-CZ" dirty="0"/>
              <a:t> polymery a </a:t>
            </a:r>
            <a:r>
              <a:rPr lang="cs-CZ" dirty="0" err="1"/>
              <a:t>perfluorové</a:t>
            </a:r>
            <a:r>
              <a:rPr lang="cs-CZ" dirty="0"/>
              <a:t> uhlovodíky (které zahrnují např. </a:t>
            </a:r>
            <a:r>
              <a:rPr lang="cs-CZ" b="1" dirty="0"/>
              <a:t>teflon</a:t>
            </a:r>
            <a:r>
              <a:rPr lang="cs-CZ" dirty="0"/>
              <a:t>).</a:t>
            </a:r>
          </a:p>
          <a:p>
            <a:r>
              <a:rPr lang="cs-CZ" dirty="0"/>
              <a:t>Mnohé </a:t>
            </a:r>
            <a:r>
              <a:rPr lang="cs-CZ" dirty="0" err="1"/>
              <a:t>halogenderiváty</a:t>
            </a:r>
            <a:r>
              <a:rPr lang="cs-CZ" dirty="0"/>
              <a:t> </a:t>
            </a:r>
            <a:r>
              <a:rPr lang="cs-CZ" dirty="0" smtClean="0"/>
              <a:t>se používají </a:t>
            </a:r>
            <a:r>
              <a:rPr lang="cs-CZ" dirty="0"/>
              <a:t>jako </a:t>
            </a:r>
            <a:r>
              <a:rPr lang="cs-CZ" dirty="0" smtClean="0"/>
              <a:t>rozpouštědla </a:t>
            </a:r>
            <a:r>
              <a:rPr lang="cs-CZ" dirty="0"/>
              <a:t>v </a:t>
            </a:r>
            <a:r>
              <a:rPr lang="cs-CZ" dirty="0" smtClean="0"/>
              <a:t>průmyslu (čistírny</a:t>
            </a:r>
            <a:r>
              <a:rPr lang="cs-CZ" dirty="0"/>
              <a:t>, prádelny, strojírenství) i v </a:t>
            </a:r>
            <a:r>
              <a:rPr lang="cs-CZ" dirty="0" smtClean="0"/>
              <a:t>domácnostech.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084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472608"/>
          </a:xfrm>
        </p:spPr>
        <p:txBody>
          <a:bodyPr/>
          <a:lstStyle/>
          <a:p>
            <a:r>
              <a:rPr lang="cs-CZ" b="1" u="sng" dirty="0"/>
              <a:t>Fyzikální </a:t>
            </a:r>
            <a:r>
              <a:rPr lang="cs-CZ" b="1" u="sng" dirty="0" smtClean="0"/>
              <a:t>vlastnosti:</a:t>
            </a:r>
            <a:endParaRPr lang="cs-CZ" b="1" u="sng" dirty="0"/>
          </a:p>
          <a:p>
            <a:r>
              <a:rPr lang="cs-CZ" dirty="0" smtClean="0"/>
              <a:t> </a:t>
            </a:r>
            <a:r>
              <a:rPr lang="cs-CZ" dirty="0"/>
              <a:t>Jsou bezbarvé, nehořlavé, nerozpustné ve vodě, rozpustné v organických rozpouštědlech.</a:t>
            </a:r>
          </a:p>
          <a:p>
            <a:r>
              <a:rPr lang="cs-CZ" dirty="0" smtClean="0"/>
              <a:t> </a:t>
            </a:r>
            <a:r>
              <a:rPr lang="cs-CZ" dirty="0"/>
              <a:t>Nejnižší (s malou relativní molekulovou hmotností) jsou plyny nebo těkavé kapaliny. Všechny kapalné</a:t>
            </a:r>
          </a:p>
          <a:p>
            <a:r>
              <a:rPr lang="cs-CZ" dirty="0" err="1"/>
              <a:t>halogenderiváty</a:t>
            </a:r>
            <a:r>
              <a:rPr lang="cs-CZ" dirty="0"/>
              <a:t> jsou těžší než voda. Vyšší jsou pevné látky.</a:t>
            </a:r>
          </a:p>
          <a:p>
            <a:r>
              <a:rPr lang="cs-CZ" dirty="0" smtClean="0"/>
              <a:t> </a:t>
            </a:r>
            <a:r>
              <a:rPr lang="cs-CZ" dirty="0"/>
              <a:t>Některé mají účinky anestetické (chloroform), jiné jsou karcinogenní (vinylchlorid, </a:t>
            </a:r>
            <a:r>
              <a:rPr lang="cs-CZ" dirty="0" err="1" smtClean="0"/>
              <a:t>tetrachlormethan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81128"/>
            <a:ext cx="1905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4146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472608"/>
          </a:xfrm>
        </p:spPr>
        <p:txBody>
          <a:bodyPr>
            <a:normAutofit fontScale="92500"/>
          </a:bodyPr>
          <a:lstStyle/>
          <a:p>
            <a:r>
              <a:rPr lang="cs-CZ" sz="2600" b="1" u="sng" dirty="0"/>
              <a:t>Některé významné </a:t>
            </a:r>
            <a:r>
              <a:rPr lang="cs-CZ" sz="2600" b="1" u="sng" dirty="0" err="1"/>
              <a:t>halogenderiváty</a:t>
            </a:r>
            <a:r>
              <a:rPr lang="cs-CZ" sz="2600" b="1" u="sng" dirty="0"/>
              <a:t> </a:t>
            </a:r>
            <a:r>
              <a:rPr lang="cs-CZ" sz="2600" b="1" u="sng" dirty="0" smtClean="0"/>
              <a:t>uhlovodíků</a:t>
            </a:r>
            <a:r>
              <a:rPr lang="cs-CZ" b="1" dirty="0" smtClean="0"/>
              <a:t>:</a:t>
            </a:r>
          </a:p>
          <a:p>
            <a:endParaRPr lang="cs-CZ" b="1" dirty="0"/>
          </a:p>
          <a:p>
            <a:r>
              <a:rPr lang="cs-CZ" dirty="0"/>
              <a:t>• </a:t>
            </a:r>
            <a:r>
              <a:rPr lang="cs-CZ" sz="2600" dirty="0"/>
              <a:t>Chloroform – těkavá kapalina, dříve k narkózám </a:t>
            </a:r>
          </a:p>
          <a:p>
            <a:r>
              <a:rPr lang="cs-CZ" sz="2600" dirty="0"/>
              <a:t>rozpouštědlo tuků, olejů, pryskyřic</a:t>
            </a:r>
          </a:p>
          <a:p>
            <a:r>
              <a:rPr lang="cs-CZ" sz="2600" dirty="0"/>
              <a:t>• </a:t>
            </a:r>
            <a:r>
              <a:rPr lang="cs-CZ" sz="2600" dirty="0" err="1"/>
              <a:t>Tetrachlormethan</a:t>
            </a:r>
            <a:r>
              <a:rPr lang="cs-CZ" sz="2600" dirty="0"/>
              <a:t> – těkavá nehořlavá kapalina, podezřelý z </a:t>
            </a:r>
            <a:r>
              <a:rPr lang="cs-CZ" sz="2600" dirty="0" err="1"/>
              <a:t>karcinogenity</a:t>
            </a:r>
            <a:r>
              <a:rPr lang="cs-CZ" sz="2600" dirty="0"/>
              <a:t>, dříve k hašení; </a:t>
            </a:r>
            <a:r>
              <a:rPr lang="cs-CZ" sz="2600" dirty="0" smtClean="0"/>
              <a:t>rozpouštědlo</a:t>
            </a:r>
            <a:endParaRPr lang="cs-CZ" sz="2600" dirty="0"/>
          </a:p>
          <a:p>
            <a:r>
              <a:rPr lang="cs-CZ" sz="2600" dirty="0"/>
              <a:t>• Vinylchlorid – karcinogenní plyn, výroba polyvinylchloridu (PVC)</a:t>
            </a:r>
          </a:p>
          <a:p>
            <a:r>
              <a:rPr lang="cs-CZ" sz="2600" dirty="0"/>
              <a:t>• </a:t>
            </a:r>
            <a:r>
              <a:rPr lang="cs-CZ" sz="2600" dirty="0" err="1" smtClean="0"/>
              <a:t>Tetrafluorethen</a:t>
            </a:r>
            <a:r>
              <a:rPr lang="cs-CZ" sz="2600" dirty="0" smtClean="0"/>
              <a:t> </a:t>
            </a:r>
            <a:r>
              <a:rPr lang="cs-CZ" sz="2600" dirty="0"/>
              <a:t>– polymerací se z něj vyrábí TEFLON (odolný vůči </a:t>
            </a:r>
            <a:r>
              <a:rPr lang="cs-CZ" sz="2600" dirty="0" err="1"/>
              <a:t>kyseliám</a:t>
            </a:r>
            <a:r>
              <a:rPr lang="cs-CZ" sz="2600" dirty="0"/>
              <a:t>, zásadám, zvýšeným teplotám</a:t>
            </a:r>
            <a:r>
              <a:rPr lang="cs-CZ" sz="2600" dirty="0" smtClean="0"/>
              <a:t>)</a:t>
            </a:r>
            <a:endParaRPr lang="cs-CZ" sz="2600" dirty="0"/>
          </a:p>
          <a:p>
            <a:r>
              <a:rPr lang="cs-CZ" sz="2600" dirty="0"/>
              <a:t>• DDT -</a:t>
            </a:r>
            <a:r>
              <a:rPr lang="cs-CZ" sz="2600" dirty="0" smtClean="0"/>
              <a:t> </a:t>
            </a:r>
            <a:r>
              <a:rPr lang="cs-CZ" sz="2600" dirty="0"/>
              <a:t>dříve jako insekticid, od r. 1974 v ČR </a:t>
            </a:r>
            <a:r>
              <a:rPr lang="cs-CZ" sz="2600" dirty="0" smtClean="0"/>
              <a:t>zakázán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005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Freony:</a:t>
            </a:r>
          </a:p>
          <a:p>
            <a:r>
              <a:rPr lang="cs-CZ" dirty="0" smtClean="0"/>
              <a:t>Mezi nejvýznamnější freony patří:</a:t>
            </a:r>
          </a:p>
          <a:p>
            <a:r>
              <a:rPr lang="cs-CZ" dirty="0"/>
              <a:t>Freon 13: </a:t>
            </a:r>
            <a:r>
              <a:rPr lang="cs-CZ" dirty="0" err="1"/>
              <a:t>chlortrifluormethan</a:t>
            </a:r>
            <a:r>
              <a:rPr lang="cs-CZ" dirty="0"/>
              <a:t>; R-13; CFC-13</a:t>
            </a:r>
          </a:p>
          <a:p>
            <a:r>
              <a:rPr lang="cs-CZ" dirty="0"/>
              <a:t> Freon 12: </a:t>
            </a:r>
            <a:r>
              <a:rPr lang="cs-CZ" dirty="0" err="1"/>
              <a:t>dichlordifluormethan</a:t>
            </a:r>
            <a:r>
              <a:rPr lang="cs-CZ" dirty="0"/>
              <a:t>; CFC-12; R-12</a:t>
            </a:r>
          </a:p>
          <a:p>
            <a:r>
              <a:rPr lang="cs-CZ" dirty="0"/>
              <a:t> Freon 11: </a:t>
            </a:r>
            <a:r>
              <a:rPr lang="cs-CZ" dirty="0" err="1"/>
              <a:t>trichlorfluormethan</a:t>
            </a:r>
            <a:r>
              <a:rPr lang="cs-CZ" dirty="0"/>
              <a:t>; CFC-11; R-11</a:t>
            </a:r>
          </a:p>
          <a:p>
            <a:r>
              <a:rPr lang="cs-CZ" dirty="0"/>
              <a:t>Běžně využívané freony jsou plyny nebo nízkovroucí kapaliny. Jsou bezbarvé, bez zápachu, nehořlavé a při vdechováni nejsou toxické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Dříve se freony ve velkém měřítku používaly v chladicích zařízeních, jako hasicí prostředky nebo hnací médium ve sprejích. V dnešní době se od jejich používání upouští pro negativní vliv na ozónovou vrstvu zemské </a:t>
            </a:r>
            <a:r>
              <a:rPr lang="cs-CZ" dirty="0" smtClean="0"/>
              <a:t>atmosféry.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982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chloroform                                 PTFE – teflon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PVC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14575"/>
            <a:ext cx="2016224" cy="1546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71699"/>
            <a:ext cx="2160240" cy="1832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81128"/>
            <a:ext cx="3312368" cy="1482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5459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764704"/>
            <a:ext cx="7408333" cy="5361459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zdroje: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cs.wikipedia.org/wiki/Halogenderiv%C3%A1ty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cs.wikipedia.org/wiki/Soubor:Teflon_structure.PNG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cs.wikipedia.org/wiki/Soubor:Chloroform_3D.svg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cs.wikipedia.org/wiki/Soubor:PVC-3D-vdW.png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cs.wikipedia.org/wiki/Freony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cs.wikipedia.org/wiki/Soubor:Mol_geom_CCl4.PNG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cs.wikipedia.org/wiki/Tetrachlormethan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2823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3822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37</TotalTime>
  <Words>347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Wernerová</cp:lastModifiedBy>
  <cp:revision>5</cp:revision>
  <dcterms:created xsi:type="dcterms:W3CDTF">2013-12-15T11:12:40Z</dcterms:created>
  <dcterms:modified xsi:type="dcterms:W3CDTF">2013-12-16T13:37:03Z</dcterms:modified>
</cp:coreProperties>
</file>