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761163" cy="99425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F949C-EBA4-4EA7-B423-9EB20AB5D7CE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4E49F-8256-42F6-A9B1-5C683D2093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F949C-EBA4-4EA7-B423-9EB20AB5D7CE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4E49F-8256-42F6-A9B1-5C683D2093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F949C-EBA4-4EA7-B423-9EB20AB5D7CE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4E49F-8256-42F6-A9B1-5C683D2093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F949C-EBA4-4EA7-B423-9EB20AB5D7CE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4E49F-8256-42F6-A9B1-5C683D2093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F949C-EBA4-4EA7-B423-9EB20AB5D7CE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4E49F-8256-42F6-A9B1-5C683D2093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F949C-EBA4-4EA7-B423-9EB20AB5D7CE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4E49F-8256-42F6-A9B1-5C683D2093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F949C-EBA4-4EA7-B423-9EB20AB5D7CE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4E49F-8256-42F6-A9B1-5C683D2093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F949C-EBA4-4EA7-B423-9EB20AB5D7CE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4E49F-8256-42F6-A9B1-5C683D2093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F949C-EBA4-4EA7-B423-9EB20AB5D7CE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4E49F-8256-42F6-A9B1-5C683D2093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F949C-EBA4-4EA7-B423-9EB20AB5D7CE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4E49F-8256-42F6-A9B1-5C683D2093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F949C-EBA4-4EA7-B423-9EB20AB5D7CE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4E49F-8256-42F6-A9B1-5C683D20931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4C1F949C-EBA4-4EA7-B423-9EB20AB5D7CE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6114E49F-8256-42F6-A9B1-5C683D2093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pra%C5%A1" TargetMode="External"/><Relationship Id="rId13" Type="http://schemas.openxmlformats.org/officeDocument/2006/relationships/hyperlink" Target="http://cs.wikipedia.org/wiki/Soubor:Braunkohle_als_Hausbrand.jpg" TargetMode="External"/><Relationship Id="rId18" Type="http://schemas.openxmlformats.org/officeDocument/2006/relationships/hyperlink" Target="http://cs.wikipedia.org/wiki/Soubor:Conglomerate_Death_Valley_NP.jpg" TargetMode="External"/><Relationship Id="rId3" Type="http://schemas.openxmlformats.org/officeDocument/2006/relationships/hyperlink" Target="http://cs.wikipedia.org/wiki/Lignit" TargetMode="External"/><Relationship Id="rId7" Type="http://schemas.openxmlformats.org/officeDocument/2006/relationships/hyperlink" Target="http://cs.wikipedia.org/wiki/V%C3%A1penec" TargetMode="External"/><Relationship Id="rId12" Type="http://schemas.openxmlformats.org/officeDocument/2006/relationships/hyperlink" Target="http://cs.wikipedia.org/wiki/Soubor:Petroleum_cm05.jpg" TargetMode="External"/><Relationship Id="rId17" Type="http://schemas.openxmlformats.org/officeDocument/2006/relationships/hyperlink" Target="http://cs.wikipedia.org/wiki/Soubor:LionHeadSandstone.jpg" TargetMode="External"/><Relationship Id="rId2" Type="http://schemas.openxmlformats.org/officeDocument/2006/relationships/hyperlink" Target="http://cs.wikipedia.org/wiki/Ropa" TargetMode="External"/><Relationship Id="rId16" Type="http://schemas.openxmlformats.org/officeDocument/2006/relationships/hyperlink" Target="http://cs.wikipedia.org/wiki/Soubor:Corrosion_step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Travertin" TargetMode="External"/><Relationship Id="rId11" Type="http://schemas.openxmlformats.org/officeDocument/2006/relationships/hyperlink" Target="http://cs.wikipedia.org/wiki/Sediment%C3%A1rn%C3%AD_hornina" TargetMode="External"/><Relationship Id="rId5" Type="http://schemas.openxmlformats.org/officeDocument/2006/relationships/hyperlink" Target="http://cs.wikipedia.org/wiki/Krasov%C3%BD_jev" TargetMode="External"/><Relationship Id="rId15" Type="http://schemas.openxmlformats.org/officeDocument/2006/relationships/hyperlink" Target="http://cs.wikipedia.org/wiki/Soubor:Calc%C3%A1reo_Travertino1.jpg" TargetMode="External"/><Relationship Id="rId10" Type="http://schemas.openxmlformats.org/officeDocument/2006/relationships/hyperlink" Target="http://cs.wikipedia.org/wiki/P%C3%ADskovec" TargetMode="External"/><Relationship Id="rId4" Type="http://schemas.openxmlformats.org/officeDocument/2006/relationships/hyperlink" Target="http://cs.wikipedia.org/wiki/Uhl%C3%AD" TargetMode="External"/><Relationship Id="rId9" Type="http://schemas.openxmlformats.org/officeDocument/2006/relationships/hyperlink" Target="http://cs.wikipedia.org/wiki/Slepenec" TargetMode="External"/><Relationship Id="rId14" Type="http://schemas.openxmlformats.org/officeDocument/2006/relationships/hyperlink" Target="http://cs.wikipedia.org/wiki/Soubor:Mineral_Antracita_GDFL00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2"/>
            <a:ext cx="7772400" cy="36004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980728"/>
            <a:ext cx="7344816" cy="5400600"/>
          </a:xfrm>
        </p:spPr>
        <p:txBody>
          <a:bodyPr>
            <a:normAutofit/>
          </a:bodyPr>
          <a:lstStyle/>
          <a:p>
            <a:endParaRPr lang="cs-CZ" sz="1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18367" y="1052737"/>
            <a:ext cx="6084887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91437" y="2708920"/>
            <a:ext cx="5775325" cy="318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863086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1412776"/>
            <a:ext cx="7408333" cy="4746840"/>
          </a:xfrm>
        </p:spPr>
        <p:txBody>
          <a:bodyPr>
            <a:normAutofit/>
          </a:bodyPr>
          <a:lstStyle/>
          <a:p>
            <a:endParaRPr lang="cs-CZ" sz="3600" b="1" dirty="0" smtClean="0">
              <a:solidFill>
                <a:srgbClr val="002060"/>
              </a:solidFill>
            </a:endParaRPr>
          </a:p>
          <a:p>
            <a:r>
              <a:rPr lang="cs-CZ" sz="3600" b="1" dirty="0" smtClean="0">
                <a:solidFill>
                  <a:srgbClr val="002060"/>
                </a:solidFill>
              </a:rPr>
              <a:t>HORNINY</a:t>
            </a:r>
          </a:p>
          <a:p>
            <a:r>
              <a:rPr lang="cs-CZ" sz="3600" b="1" dirty="0">
                <a:solidFill>
                  <a:srgbClr val="002060"/>
                </a:solidFill>
              </a:rPr>
              <a:t> </a:t>
            </a:r>
            <a:r>
              <a:rPr lang="cs-CZ" sz="3600" b="1" dirty="0" smtClean="0">
                <a:solidFill>
                  <a:srgbClr val="002060"/>
                </a:solidFill>
              </a:rPr>
              <a:t>    USAZENÉ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71440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633194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412776"/>
            <a:ext cx="7408333" cy="4713387"/>
          </a:xfrm>
        </p:spPr>
        <p:txBody>
          <a:bodyPr/>
          <a:lstStyle/>
          <a:p>
            <a:r>
              <a:rPr lang="cs-CZ" b="1" dirty="0"/>
              <a:t>Hornina</a:t>
            </a:r>
            <a:r>
              <a:rPr lang="cs-CZ" dirty="0"/>
              <a:t> je heterogenní směs tvořená různými minerály, někdy i organickými složkami, vulkanickým sklem či kombinací těchto komponentů. Výjimku tvoří pouze horniny, které jsou tvořené pouze jedním </a:t>
            </a:r>
            <a:r>
              <a:rPr lang="cs-CZ" dirty="0" smtClean="0"/>
              <a:t>minerálem (</a:t>
            </a:r>
            <a:r>
              <a:rPr lang="cs-CZ" dirty="0"/>
              <a:t>například hornina mramor je tvořena pouze minerálem kalcitem).</a:t>
            </a:r>
          </a:p>
          <a:p>
            <a:r>
              <a:rPr lang="cs-CZ" dirty="0"/>
              <a:t>Kus pevné horniny, surový i opracovaný, se obvykle nazývá kámen, kusová hornina jako materiál se nazývá kámen, kamení či kamenivo,  podloží z kompaktní horniny se nazývá skála, sypké a tekuté horniny mívají specifické názvy.</a:t>
            </a:r>
          </a:p>
          <a:p>
            <a:r>
              <a:rPr lang="cs-CZ" dirty="0"/>
              <a:t>Věda zabývající se horninami se nazývá </a:t>
            </a:r>
            <a:r>
              <a:rPr lang="cs-CZ" b="1" dirty="0"/>
              <a:t>petrologie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64240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595504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052736"/>
            <a:ext cx="7408333" cy="5073427"/>
          </a:xfrm>
        </p:spPr>
        <p:txBody>
          <a:bodyPr>
            <a:normAutofit/>
          </a:bodyPr>
          <a:lstStyle/>
          <a:p>
            <a:r>
              <a:rPr lang="cs-CZ" sz="2000" dirty="0"/>
              <a:t>Sedimentární hornina či usazená hornina je hornina, která vznikla přemístěním, usazením a následným zpevněním zvětralých </a:t>
            </a:r>
            <a:r>
              <a:rPr lang="cs-CZ" sz="2000" dirty="0" smtClean="0"/>
              <a:t>úlomků, </a:t>
            </a:r>
            <a:r>
              <a:rPr lang="cs-CZ" sz="2000" dirty="0"/>
              <a:t>či vysrážením z </a:t>
            </a:r>
            <a:r>
              <a:rPr lang="cs-CZ" sz="2000" dirty="0" smtClean="0"/>
              <a:t>roztoků </a:t>
            </a:r>
            <a:r>
              <a:rPr lang="cs-CZ" sz="2000" dirty="0"/>
              <a:t>anebo usazením vlivem biologického </a:t>
            </a:r>
            <a:r>
              <a:rPr lang="cs-CZ" sz="2000" dirty="0" smtClean="0"/>
              <a:t>činitele. </a:t>
            </a:r>
            <a:r>
              <a:rPr lang="cs-CZ" sz="2000" dirty="0"/>
              <a:t>Tyto tři procesy v přírodě působí normálně současně a výsledný charakter horniny je určen dominantním procesem, který se na vzniku podílel. Tyto horniny vznikají </a:t>
            </a:r>
            <a:r>
              <a:rPr lang="cs-CZ" sz="2000" dirty="0" smtClean="0"/>
              <a:t> </a:t>
            </a:r>
            <a:r>
              <a:rPr lang="cs-CZ" sz="2000" dirty="0"/>
              <a:t>na zemském povrchu nebo nehluboko pod ním, a to za běžných, relativně nízkých teplot. Základními procesy vzniku sedimentárních hornin jsou zvětrávání, transport materiálů, sedimentace (usazování) </a:t>
            </a:r>
            <a:r>
              <a:rPr lang="cs-CZ" sz="2000" dirty="0" smtClean="0"/>
              <a:t>a </a:t>
            </a:r>
            <a:r>
              <a:rPr lang="cs-CZ" sz="2000" dirty="0"/>
              <a:t>zpevňování sedimentu.</a:t>
            </a:r>
          </a:p>
          <a:p>
            <a:r>
              <a:rPr lang="cs-CZ" sz="2000" dirty="0"/>
              <a:t> </a:t>
            </a:r>
          </a:p>
          <a:p>
            <a:r>
              <a:rPr lang="cs-CZ" sz="2000" dirty="0" smtClean="0"/>
              <a:t>Sedimenty </a:t>
            </a:r>
            <a:r>
              <a:rPr lang="cs-CZ" sz="2000" dirty="0"/>
              <a:t>se oproti předchozím ale vyskytují jenom ve svrchní vrstvě. Celkový procentuální objem v celém zemském tělese se pohybuje okolo 5 %, ale na povrchu dosahují hodnoty až 75 % a na mořském a oceánském dně téměř 100 </a:t>
            </a:r>
            <a:r>
              <a:rPr lang="cs-CZ" sz="2000" dirty="0" smtClean="0"/>
              <a:t>%.</a:t>
            </a:r>
            <a:endParaRPr lang="cs-CZ" sz="2000" dirty="0"/>
          </a:p>
          <a:p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49838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123968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980728"/>
            <a:ext cx="7408333" cy="5544616"/>
          </a:xfrm>
        </p:spPr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Přehled usazených hornin:</a:t>
            </a:r>
          </a:p>
          <a:p>
            <a:endParaRPr lang="cs-CZ" b="1" u="sng" dirty="0" smtClean="0">
              <a:solidFill>
                <a:srgbClr val="FF0000"/>
              </a:solidFill>
            </a:endParaRPr>
          </a:p>
          <a:p>
            <a:r>
              <a:rPr lang="cs-CZ" b="1" dirty="0" smtClean="0"/>
              <a:t>A) Úlomkovité usazeniny:</a:t>
            </a:r>
          </a:p>
          <a:p>
            <a:r>
              <a:rPr lang="cs-CZ" dirty="0" smtClean="0"/>
              <a:t>Mohou být zpevněné tzv. tmelem nebo nezpevněné.</a:t>
            </a:r>
          </a:p>
          <a:p>
            <a:r>
              <a:rPr lang="cs-CZ" dirty="0"/>
              <a:t>Rozdělují se podle velikosti jednotlivých zrn na </a:t>
            </a:r>
            <a:r>
              <a:rPr lang="cs-CZ" b="1" dirty="0"/>
              <a:t>slepence, pískovce, prachovce, jílovce </a:t>
            </a:r>
            <a:r>
              <a:rPr lang="cs-CZ" dirty="0"/>
              <a:t>a jejich nezpevněná variace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49838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64371" y="4725144"/>
            <a:ext cx="2095500" cy="157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725144"/>
            <a:ext cx="2095500" cy="157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8216103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836712"/>
            <a:ext cx="7408333" cy="5760640"/>
          </a:xfrm>
        </p:spPr>
        <p:txBody>
          <a:bodyPr>
            <a:normAutofit/>
          </a:bodyPr>
          <a:lstStyle/>
          <a:p>
            <a:r>
              <a:rPr lang="cs-CZ" b="1" dirty="0" smtClean="0"/>
              <a:t>Pískovec:</a:t>
            </a:r>
          </a:p>
          <a:p>
            <a:r>
              <a:rPr lang="cs-CZ" dirty="0"/>
              <a:t>horninu </a:t>
            </a:r>
            <a:r>
              <a:rPr lang="cs-CZ" dirty="0" smtClean="0"/>
              <a:t>lze označit </a:t>
            </a:r>
            <a:r>
              <a:rPr lang="cs-CZ" dirty="0"/>
              <a:t>za pískovec tehdy, pokud podstatnou část tvoří zrna o velikosti 0,06 až 2 mm</a:t>
            </a:r>
            <a:r>
              <a:rPr lang="cs-CZ" dirty="0" smtClean="0"/>
              <a:t>. </a:t>
            </a:r>
            <a:r>
              <a:rPr lang="cs-CZ" dirty="0"/>
              <a:t>Velmi časté jsou křemenné pískovce, kde podstatnou část zrn tvoří křemen. Pískovec vzniká </a:t>
            </a:r>
            <a:r>
              <a:rPr lang="cs-CZ" dirty="0" smtClean="0"/>
              <a:t>stmelením zrn </a:t>
            </a:r>
            <a:r>
              <a:rPr lang="cs-CZ" dirty="0"/>
              <a:t>tmelem. Tento tmel je velmi často karbonátový nebo železitý</a:t>
            </a:r>
            <a:r>
              <a:rPr lang="cs-CZ" dirty="0" smtClean="0"/>
              <a:t>. </a:t>
            </a:r>
            <a:r>
              <a:rPr lang="cs-CZ" dirty="0"/>
              <a:t>Složení pískovce se liší podle místa výskytu. Pískovec mívá velmi různé barvy: od šedé přes žlutou až k červené, někdy může být i vícebarevný. Snadno se drolí a zvětrává. Hojně se využívá ve stavebnictví, sochařství a ke kamenickým </a:t>
            </a:r>
            <a:r>
              <a:rPr lang="cs-CZ" dirty="0" smtClean="0"/>
              <a:t>účelům.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49838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085184"/>
            <a:ext cx="2095500" cy="1400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2203296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908720"/>
            <a:ext cx="7408333" cy="5544616"/>
          </a:xfrm>
        </p:spPr>
        <p:txBody>
          <a:bodyPr/>
          <a:lstStyle/>
          <a:p>
            <a:r>
              <a:rPr lang="cs-CZ" b="1" dirty="0" smtClean="0"/>
              <a:t>Slepenec:</a:t>
            </a:r>
          </a:p>
          <a:p>
            <a:r>
              <a:rPr lang="cs-CZ" dirty="0" smtClean="0"/>
              <a:t> je to </a:t>
            </a:r>
            <a:r>
              <a:rPr lang="cs-CZ" dirty="0"/>
              <a:t>pevná sedimentovaná hrubozrnná hornina. Jde o zpevněný ekvivalent štěrků. Hornina je složená ze stmelených zaoblených valounů větších než 2 mm. Tento název se vztahuje jen na horniny s převahou opracovaných (zaoblených) úlomků, pro ostrohranné </a:t>
            </a:r>
            <a:r>
              <a:rPr lang="cs-CZ" dirty="0" smtClean="0"/>
              <a:t>úlomkové </a:t>
            </a:r>
            <a:r>
              <a:rPr lang="cs-CZ" dirty="0"/>
              <a:t>usazené horniny se používá název brekcie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49838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214813"/>
            <a:ext cx="2095500" cy="157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214813"/>
            <a:ext cx="2095500" cy="157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0500955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908720"/>
            <a:ext cx="7408333" cy="5217443"/>
          </a:xfrm>
        </p:spPr>
        <p:txBody>
          <a:bodyPr/>
          <a:lstStyle/>
          <a:p>
            <a:r>
              <a:rPr lang="cs-CZ" b="1" dirty="0"/>
              <a:t>Spraš</a:t>
            </a:r>
            <a:r>
              <a:rPr lang="cs-CZ" dirty="0"/>
              <a:t> je úlomkovitá usazená hornina navátá větrem (čili v odborné terminologii klastický sediment eolického původu). Hlavní složkou je jemný křemitý prach (křemen, živec a slída; typická velikost částic 0,03-0,06 mm) s příměsí uhličitanu </a:t>
            </a:r>
            <a:r>
              <a:rPr lang="cs-CZ" dirty="0" smtClean="0"/>
              <a:t>vápenatého </a:t>
            </a:r>
            <a:r>
              <a:rPr lang="cs-CZ" dirty="0"/>
              <a:t>a jílu. Typickou světle okrovou barvu mají na svědomí oxidy železa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sz="1800" b="1" dirty="0"/>
              <a:t>Sprašové terény jsou mimořádně náchylné k erozi a působením povrchové vody v nich snadno vznikají hluboké strže. Ve sprašových terénech též mohou vznikat </a:t>
            </a:r>
            <a:r>
              <a:rPr lang="cs-CZ" sz="1800" b="1" dirty="0" err="1" smtClean="0"/>
              <a:t>pseudokrasové</a:t>
            </a:r>
            <a:r>
              <a:rPr lang="cs-CZ" sz="1800" b="1" dirty="0" smtClean="0"/>
              <a:t> </a:t>
            </a:r>
            <a:r>
              <a:rPr lang="cs-CZ" sz="1800" b="1" dirty="0"/>
              <a:t>jevy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35436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509120"/>
            <a:ext cx="2095500" cy="157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5279193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908720"/>
            <a:ext cx="7408333" cy="5217443"/>
          </a:xfrm>
        </p:spPr>
        <p:txBody>
          <a:bodyPr>
            <a:normAutofit/>
          </a:bodyPr>
          <a:lstStyle/>
          <a:p>
            <a:r>
              <a:rPr lang="cs-CZ" dirty="0" smtClean="0"/>
              <a:t>B</a:t>
            </a:r>
            <a:r>
              <a:rPr lang="cs-CZ" b="1" dirty="0" smtClean="0"/>
              <a:t>) Chemické usazeniny:</a:t>
            </a:r>
          </a:p>
          <a:p>
            <a:r>
              <a:rPr lang="cs-CZ" b="1" dirty="0" smtClean="0"/>
              <a:t>Travertin:</a:t>
            </a:r>
          </a:p>
          <a:p>
            <a:r>
              <a:rPr lang="cs-CZ" dirty="0"/>
              <a:t>Travertin je chemická usazená hornina vznikající na pevnině. Složením odpovídá vápenci, na rozdíl od něj je pórovitý. Je tvořen malými zrnky čistého uhličitanu vápenatého (kalcitu), která poutají dohromady ostatní částečky, z nichž je travertin tvořen. Může obsahovat také jíl a klastický křemen. Jen ve velmi ojedinělých případech je možné objevit fosilní </a:t>
            </a:r>
            <a:r>
              <a:rPr lang="cs-CZ" dirty="0" smtClean="0"/>
              <a:t>zbytky.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35436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733354" y="4242998"/>
            <a:ext cx="2095500" cy="2562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0652982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836712"/>
            <a:ext cx="7408333" cy="5289451"/>
          </a:xfrm>
        </p:spPr>
        <p:txBody>
          <a:bodyPr/>
          <a:lstStyle/>
          <a:p>
            <a:r>
              <a:rPr lang="cs-CZ" b="1" dirty="0" smtClean="0"/>
              <a:t>C) Organogenní usazeniny:</a:t>
            </a:r>
          </a:p>
          <a:p>
            <a:r>
              <a:rPr lang="cs-CZ" b="1" dirty="0"/>
              <a:t>Vápenec:</a:t>
            </a:r>
          </a:p>
          <a:p>
            <a:r>
              <a:rPr lang="cs-CZ" dirty="0"/>
              <a:t>Má většinou bílou, šedavou barvu, ale jsou také vápence červenavé, anebo se zbarvují i jinými odstíny, podle příměsí.</a:t>
            </a:r>
          </a:p>
          <a:p>
            <a:r>
              <a:rPr lang="cs-CZ" dirty="0"/>
              <a:t>Kromě menší části příměsí jsou vápence tvořeny kalcitem CaCO3. Vápenec bouřlivě reaguje se zředěnou kyselinou chlorovodíkovou, při jejich kontaktu se uvolňuje oxid uhličitý a vápenec šumí.</a:t>
            </a:r>
          </a:p>
          <a:p>
            <a:r>
              <a:rPr lang="cs-CZ" dirty="0"/>
              <a:t>Biochemicky vzniklé vápence jsou vápence, které byly vytvořeny biochemickými procesy </a:t>
            </a:r>
            <a:r>
              <a:rPr lang="cs-CZ" dirty="0" smtClean="0"/>
              <a:t>organismů.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35436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096393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908720"/>
            <a:ext cx="7408333" cy="5548804"/>
          </a:xfrm>
        </p:spPr>
        <p:txBody>
          <a:bodyPr>
            <a:normAutofit/>
          </a:bodyPr>
          <a:lstStyle/>
          <a:p>
            <a:r>
              <a:rPr lang="cs-CZ" b="1" dirty="0"/>
              <a:t>Kras</a:t>
            </a:r>
            <a:r>
              <a:rPr lang="cs-CZ" dirty="0"/>
              <a:t> je geologické označení pro soubor osobitých tvarů a jevů vznikajících činností povrchové a podzemní </a:t>
            </a:r>
            <a:r>
              <a:rPr lang="cs-CZ" dirty="0" smtClean="0"/>
              <a:t>vody </a:t>
            </a:r>
            <a:r>
              <a:rPr lang="cs-CZ" dirty="0"/>
              <a:t>v krajině, jejíž podklad tvoří rozpustné horniny (</a:t>
            </a:r>
            <a:r>
              <a:rPr lang="cs-CZ" b="1" dirty="0"/>
              <a:t>vápenec</a:t>
            </a:r>
            <a:r>
              <a:rPr lang="cs-CZ" dirty="0"/>
              <a:t> či dolomit, sádrovec, halit). Voda vsakující z povrchu do podzemí rozšiřuje původní puklinové systémy a vytváří jeskynní komplexy.</a:t>
            </a:r>
          </a:p>
          <a:p>
            <a:r>
              <a:rPr lang="cs-CZ" dirty="0"/>
              <a:t> </a:t>
            </a:r>
            <a:r>
              <a:rPr lang="cs-CZ" dirty="0" smtClean="0"/>
              <a:t>Obnažená </a:t>
            </a:r>
            <a:r>
              <a:rPr lang="cs-CZ" dirty="0"/>
              <a:t>krajina krasových oblastí je náchylná podléhat chemickému zvětrávání, které je převážně dílem vody a vzdušného </a:t>
            </a:r>
            <a:r>
              <a:rPr lang="cs-CZ" dirty="0" smtClean="0"/>
              <a:t>CO2.</a:t>
            </a:r>
          </a:p>
          <a:p>
            <a:endParaRPr lang="cs-CZ" sz="1800" b="1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49838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365104"/>
            <a:ext cx="2609850" cy="1872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2755787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980728"/>
            <a:ext cx="7408333" cy="5145435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Uhlí (černé, hnědé):</a:t>
            </a:r>
          </a:p>
          <a:p>
            <a:r>
              <a:rPr lang="cs-CZ" dirty="0"/>
              <a:t>černá nebo hnědo-černá hořlavá hornina. Získává se dolováním z povrchových nebo hlubinných dolů a používá se jako palivo. Uhlí je složeno především z uhlíku, vodíku a kyslíku, obsahuje však také další chemické </a:t>
            </a:r>
            <a:r>
              <a:rPr lang="cs-CZ" dirty="0" smtClean="0"/>
              <a:t>prvky </a:t>
            </a:r>
            <a:r>
              <a:rPr lang="cs-CZ" dirty="0"/>
              <a:t>především síru a příměsi </a:t>
            </a:r>
            <a:r>
              <a:rPr lang="cs-CZ" dirty="0" smtClean="0"/>
              <a:t>radioaktivní.</a:t>
            </a:r>
          </a:p>
          <a:p>
            <a:r>
              <a:rPr lang="cs-CZ" dirty="0"/>
              <a:t>Uhlí vzniklo z rostlinných a živočišných zbytků, které byly uloženy v anaerobních vodních prostředích, kde nízké hladiny kyslíku bránily jejich kompletnímu rozkladu a </a:t>
            </a:r>
            <a:r>
              <a:rPr lang="cs-CZ" dirty="0" smtClean="0"/>
              <a:t>oxidaci.</a:t>
            </a:r>
          </a:p>
          <a:p>
            <a:r>
              <a:rPr lang="cs-CZ" b="1" dirty="0" smtClean="0"/>
              <a:t>Lignit</a:t>
            </a:r>
            <a:r>
              <a:rPr lang="cs-CZ" dirty="0" smtClean="0"/>
              <a:t> - také </a:t>
            </a:r>
            <a:r>
              <a:rPr lang="cs-CZ" dirty="0"/>
              <a:t>označovaný jako hnědé uhlí je nejméně kvalitní druh uhlí</a:t>
            </a:r>
            <a:r>
              <a:rPr lang="cs-CZ" dirty="0" smtClean="0"/>
              <a:t>. </a:t>
            </a:r>
            <a:r>
              <a:rPr lang="cs-CZ" dirty="0"/>
              <a:t>Leštěné bylo využíváno jako ozdobný kámen od doby železné. Je třetihorního původu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49838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781365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908720"/>
            <a:ext cx="7408333" cy="5217443"/>
          </a:xfrm>
        </p:spPr>
        <p:txBody>
          <a:bodyPr/>
          <a:lstStyle/>
          <a:p>
            <a:r>
              <a:rPr lang="cs-CZ" b="1" dirty="0"/>
              <a:t>Antracit</a:t>
            </a:r>
            <a:r>
              <a:rPr lang="cs-CZ" dirty="0"/>
              <a:t> - jde o nejkvalitnější uhlí, používá se na vytápění a k výrobě </a:t>
            </a:r>
            <a:r>
              <a:rPr lang="cs-CZ" dirty="0" smtClean="0"/>
              <a:t>chemikálií.</a:t>
            </a:r>
          </a:p>
          <a:p>
            <a:r>
              <a:rPr lang="cs-CZ" b="1" dirty="0"/>
              <a:t>Černé uhlí </a:t>
            </a:r>
            <a:r>
              <a:rPr lang="cs-CZ" dirty="0"/>
              <a:t>- má vysokou hustotu, jeho barva je obvykle černá až hnědočerná. Uhlí je </a:t>
            </a:r>
            <a:r>
              <a:rPr lang="cs-CZ" dirty="0" smtClean="0"/>
              <a:t>prvohorního původu. </a:t>
            </a:r>
            <a:r>
              <a:rPr lang="cs-CZ" dirty="0"/>
              <a:t>Vzniká rozkladem a prouhelňováním vyhynulých stromových plavuní, které se propadly do bažin (období perm</a:t>
            </a:r>
            <a:r>
              <a:rPr lang="cs-CZ" dirty="0" smtClean="0"/>
              <a:t>).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42637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28750" y="3861048"/>
            <a:ext cx="2095500" cy="2171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284984"/>
            <a:ext cx="2095500" cy="196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49903" y="4046785"/>
            <a:ext cx="2095500" cy="180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2916070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052736"/>
            <a:ext cx="7408333" cy="5328592"/>
          </a:xfrm>
        </p:spPr>
        <p:txBody>
          <a:bodyPr/>
          <a:lstStyle/>
          <a:p>
            <a:r>
              <a:rPr lang="cs-CZ" b="1" dirty="0" smtClean="0"/>
              <a:t>Ropa:</a:t>
            </a:r>
          </a:p>
          <a:p>
            <a:r>
              <a:rPr lang="cs-CZ" dirty="0"/>
              <a:t>Ropa se tvoří geochemickými procesy z matečných hornin. Tvoří se neustále, ale v geologickém čase v rozmezí několika miliónů nebo desítek miliónů let. Z hlediska lidského se tudíž jedna o neobnovitelný zdroj.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sz="1800" dirty="0" smtClean="0"/>
              <a:t>Teorie </a:t>
            </a:r>
            <a:r>
              <a:rPr lang="cs-CZ" sz="1800" dirty="0"/>
              <a:t>vzniku ropy říká, že vznikla přeměnou </a:t>
            </a:r>
            <a:r>
              <a:rPr lang="cs-CZ" sz="1800" dirty="0" smtClean="0"/>
              <a:t>  živočišného </a:t>
            </a:r>
            <a:r>
              <a:rPr lang="cs-CZ" sz="1800" dirty="0"/>
              <a:t>a rostlinného materiálu obsazeného v horninách. Nachází se ve svrchních vrstvách zemské </a:t>
            </a:r>
            <a:r>
              <a:rPr lang="cs-CZ" sz="1800" dirty="0" smtClean="0"/>
              <a:t>kůry</a:t>
            </a:r>
            <a:r>
              <a:rPr lang="cs-CZ" sz="1800" dirty="0"/>
              <a:t>.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42637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077073"/>
            <a:ext cx="1735460" cy="2160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541105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836712"/>
            <a:ext cx="7408333" cy="5289451"/>
          </a:xfrm>
        </p:spPr>
        <p:txBody>
          <a:bodyPr>
            <a:normAutofit/>
          </a:bodyPr>
          <a:lstStyle/>
          <a:p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cs.wikipedia.org/wiki/Ropa</a:t>
            </a:r>
            <a:endParaRPr lang="cs-CZ" sz="1400" dirty="0" smtClean="0"/>
          </a:p>
          <a:p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cs.wikipedia.org/wiki/Lignit</a:t>
            </a:r>
            <a:endParaRPr lang="cs-CZ" sz="1400" dirty="0" smtClean="0"/>
          </a:p>
          <a:p>
            <a:r>
              <a:rPr lang="cs-CZ" sz="1400" dirty="0">
                <a:hlinkClick r:id="rId4"/>
              </a:rPr>
              <a:t>http</a:t>
            </a:r>
            <a:r>
              <a:rPr lang="cs-CZ" sz="1400" dirty="0" smtClean="0">
                <a:hlinkClick r:id="rId4"/>
              </a:rPr>
              <a:t>://cs.wikipedia.org/wiki/Uhl%C3%AD</a:t>
            </a:r>
            <a:endParaRPr lang="cs-CZ" sz="1400" dirty="0" smtClean="0"/>
          </a:p>
          <a:p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cs.wikipedia.org/wiki/Krasov%C3%BD_jev</a:t>
            </a:r>
            <a:endParaRPr lang="cs-CZ" sz="1400" dirty="0" smtClean="0"/>
          </a:p>
          <a:p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cs.wikipedia.org/wiki/Travertin</a:t>
            </a:r>
            <a:endParaRPr lang="cs-CZ" sz="1400" dirty="0" smtClean="0"/>
          </a:p>
          <a:p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cs.wikipedia.org/wiki/V%C3%A1penec</a:t>
            </a:r>
            <a:endParaRPr lang="cs-CZ" sz="1400" dirty="0" smtClean="0"/>
          </a:p>
          <a:p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cs.wikipedia.org/wiki/Spra%C5%A1</a:t>
            </a:r>
            <a:endParaRPr lang="cs-CZ" sz="1400" dirty="0" smtClean="0"/>
          </a:p>
          <a:p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cs.wikipedia.org/wiki/Slepenec</a:t>
            </a:r>
            <a:endParaRPr lang="cs-CZ" sz="1400" dirty="0" smtClean="0"/>
          </a:p>
          <a:p>
            <a:r>
              <a:rPr lang="cs-CZ" sz="1400" dirty="0">
                <a:hlinkClick r:id="rId10"/>
              </a:rPr>
              <a:t>http://</a:t>
            </a:r>
            <a:r>
              <a:rPr lang="cs-CZ" sz="1400" dirty="0" smtClean="0">
                <a:hlinkClick r:id="rId10"/>
              </a:rPr>
              <a:t>cs.wikipedia.org/wiki/P%C3%ADskovec</a:t>
            </a:r>
            <a:endParaRPr lang="cs-CZ" sz="1400" dirty="0" smtClean="0"/>
          </a:p>
          <a:p>
            <a:r>
              <a:rPr lang="cs-CZ" sz="1400" dirty="0">
                <a:hlinkClick r:id="rId11"/>
              </a:rPr>
              <a:t>http://</a:t>
            </a:r>
            <a:r>
              <a:rPr lang="cs-CZ" sz="1400" dirty="0" smtClean="0">
                <a:hlinkClick r:id="rId11"/>
              </a:rPr>
              <a:t>cs.wikipedia.org/wiki/Sediment%C3%A1rn%C3%AD_hornina#Siliciklastick.C3.A9_sedimenty</a:t>
            </a:r>
            <a:endParaRPr lang="cs-CZ" sz="1400" dirty="0" smtClean="0"/>
          </a:p>
          <a:p>
            <a:r>
              <a:rPr lang="cs-CZ" sz="1400" dirty="0">
                <a:hlinkClick r:id="rId12"/>
              </a:rPr>
              <a:t>http://</a:t>
            </a:r>
            <a:r>
              <a:rPr lang="cs-CZ" sz="1400" dirty="0" smtClean="0">
                <a:hlinkClick r:id="rId12"/>
              </a:rPr>
              <a:t>cs.wikipedia.org/wiki/Soubor:Petroleum_cm05.jpg</a:t>
            </a:r>
            <a:endParaRPr lang="cs-CZ" sz="1400" dirty="0" smtClean="0"/>
          </a:p>
          <a:p>
            <a:r>
              <a:rPr lang="cs-CZ" sz="1400" dirty="0">
                <a:hlinkClick r:id="rId13"/>
              </a:rPr>
              <a:t>http://</a:t>
            </a:r>
            <a:r>
              <a:rPr lang="cs-CZ" sz="1400" dirty="0" smtClean="0">
                <a:hlinkClick r:id="rId13"/>
              </a:rPr>
              <a:t>cs.wikipedia.org/wiki/Soubor:Braunkohle_als_Hausbrand.jpg</a:t>
            </a:r>
            <a:endParaRPr lang="cs-CZ" sz="1400" dirty="0" smtClean="0"/>
          </a:p>
          <a:p>
            <a:r>
              <a:rPr lang="cs-CZ" sz="1400" dirty="0">
                <a:hlinkClick r:id="rId14"/>
              </a:rPr>
              <a:t>http://</a:t>
            </a:r>
            <a:r>
              <a:rPr lang="cs-CZ" sz="1400" dirty="0" smtClean="0">
                <a:hlinkClick r:id="rId14"/>
              </a:rPr>
              <a:t>cs.wikipedia.org/wiki/Soubor:Mineral_Antracita_GDFL001.JPG</a:t>
            </a:r>
            <a:endParaRPr lang="cs-CZ" sz="1400" dirty="0" smtClean="0"/>
          </a:p>
          <a:p>
            <a:r>
              <a:rPr lang="cs-CZ" sz="1400" dirty="0">
                <a:hlinkClick r:id="rId15"/>
              </a:rPr>
              <a:t>http://</a:t>
            </a:r>
            <a:r>
              <a:rPr lang="cs-CZ" sz="1400" dirty="0" smtClean="0">
                <a:hlinkClick r:id="rId15"/>
              </a:rPr>
              <a:t>cs.wikipedia.org/wiki/Soubor:Calc%C3%A1reo_Travertino1.jpg</a:t>
            </a:r>
            <a:endParaRPr lang="cs-CZ" sz="1400" dirty="0" smtClean="0"/>
          </a:p>
          <a:p>
            <a:r>
              <a:rPr lang="cs-CZ" sz="1400" dirty="0">
                <a:hlinkClick r:id="rId16"/>
              </a:rPr>
              <a:t>http://</a:t>
            </a:r>
            <a:r>
              <a:rPr lang="cs-CZ" sz="1400" dirty="0" smtClean="0">
                <a:hlinkClick r:id="rId16"/>
              </a:rPr>
              <a:t>cs.wikipedia.org/wiki/Soubor:Corrosion_step.jpg</a:t>
            </a:r>
            <a:endParaRPr lang="cs-CZ" sz="1400" dirty="0" smtClean="0"/>
          </a:p>
          <a:p>
            <a:r>
              <a:rPr lang="cs-CZ" sz="1400" dirty="0">
                <a:hlinkClick r:id="rId17"/>
              </a:rPr>
              <a:t>http://</a:t>
            </a:r>
            <a:r>
              <a:rPr lang="cs-CZ" sz="1400" dirty="0" smtClean="0">
                <a:hlinkClick r:id="rId17"/>
              </a:rPr>
              <a:t>cs.wikipedia.org/wiki/Soubor:LionHeadSandstone.jpg</a:t>
            </a:r>
            <a:endParaRPr lang="cs-CZ" sz="1400" dirty="0" smtClean="0"/>
          </a:p>
          <a:p>
            <a:r>
              <a:rPr lang="cs-CZ" sz="1400">
                <a:hlinkClick r:id="rId18"/>
              </a:rPr>
              <a:t>http://</a:t>
            </a:r>
            <a:r>
              <a:rPr lang="cs-CZ" sz="1400" smtClean="0">
                <a:hlinkClick r:id="rId18"/>
              </a:rPr>
              <a:t>cs.wikipedia.org/wiki/Soubor:Conglomerate_Death_Valley_NP.jpg</a:t>
            </a:r>
            <a:endParaRPr lang="cs-CZ" sz="1400" smtClean="0"/>
          </a:p>
          <a:p>
            <a:endParaRPr lang="cs-CZ" sz="1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35436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24558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81</TotalTime>
  <Words>965</Words>
  <Application>Microsoft Office PowerPoint</Application>
  <PresentationFormat>Předvádění na obrazovce (4:3)</PresentationFormat>
  <Paragraphs>56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Vlnění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kateka</dc:creator>
  <cp:lastModifiedBy>Dum</cp:lastModifiedBy>
  <cp:revision>11</cp:revision>
  <cp:lastPrinted>2013-10-22T05:52:12Z</cp:lastPrinted>
  <dcterms:created xsi:type="dcterms:W3CDTF">2013-10-13T09:13:26Z</dcterms:created>
  <dcterms:modified xsi:type="dcterms:W3CDTF">2014-05-02T13:06:27Z</dcterms:modified>
</cp:coreProperties>
</file>