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emf" ContentType="image/x-emf"/>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9" r:id="rId2"/>
    <p:sldId id="257" r:id="rId3"/>
    <p:sldId id="256" r:id="rId4"/>
    <p:sldId id="258" r:id="rId5"/>
    <p:sldId id="260" r:id="rId6"/>
    <p:sldId id="261" r:id="rId7"/>
    <p:sldId id="262" r:id="rId8"/>
    <p:sldId id="263" r:id="rId9"/>
    <p:sldId id="264" r:id="rId10"/>
    <p:sldId id="265" r:id="rId11"/>
    <p:sldId id="266" r:id="rId12"/>
    <p:sldId id="267" r:id="rId13"/>
  </p:sldIdLst>
  <p:sldSz cx="9144000" cy="6858000" type="screen4x3"/>
  <p:notesSz cx="6761163" cy="9942513"/>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EE85E9-302C-487E-8CAF-071076D90623}"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cs-CZ"/>
        </a:p>
      </dgm:t>
    </dgm:pt>
    <dgm:pt modelId="{A9747CC5-0B73-4FCC-AB68-9A7A337C8C6C}">
      <dgm:prSet/>
      <dgm:spPr/>
      <dgm:t>
        <a:bodyPr/>
        <a:lstStyle/>
        <a:p>
          <a:pPr rtl="0"/>
          <a:r>
            <a:rPr lang="cs-CZ" b="1" smtClean="0"/>
            <a:t>HORNINY </a:t>
          </a:r>
          <a:endParaRPr lang="cs-CZ"/>
        </a:p>
      </dgm:t>
    </dgm:pt>
    <dgm:pt modelId="{A93DB10C-C74B-444D-A38D-7DA3AD80F73F}" type="parTrans" cxnId="{C9418EAA-D59C-43F7-BAD4-A06883D4ECEF}">
      <dgm:prSet/>
      <dgm:spPr/>
      <dgm:t>
        <a:bodyPr/>
        <a:lstStyle/>
        <a:p>
          <a:endParaRPr lang="cs-CZ"/>
        </a:p>
      </dgm:t>
    </dgm:pt>
    <dgm:pt modelId="{65DC003F-C52E-43FF-8C6C-B5D22678C8F3}" type="sibTrans" cxnId="{C9418EAA-D59C-43F7-BAD4-A06883D4ECEF}">
      <dgm:prSet/>
      <dgm:spPr/>
      <dgm:t>
        <a:bodyPr/>
        <a:lstStyle/>
        <a:p>
          <a:endParaRPr lang="cs-CZ"/>
        </a:p>
      </dgm:t>
    </dgm:pt>
    <dgm:pt modelId="{27A28F91-B921-452F-A405-018BB20D6EED}">
      <dgm:prSet/>
      <dgm:spPr/>
      <dgm:t>
        <a:bodyPr/>
        <a:lstStyle/>
        <a:p>
          <a:pPr rtl="0"/>
          <a:r>
            <a:rPr lang="cs-CZ" b="1" smtClean="0"/>
            <a:t>VYVŘELÉ</a:t>
          </a:r>
          <a:endParaRPr lang="cs-CZ"/>
        </a:p>
      </dgm:t>
    </dgm:pt>
    <dgm:pt modelId="{2A535733-930C-4116-BAF0-7220DA854EDE}" type="parTrans" cxnId="{890CF875-396E-4EEC-8C29-E50074EBB0D8}">
      <dgm:prSet/>
      <dgm:spPr/>
      <dgm:t>
        <a:bodyPr/>
        <a:lstStyle/>
        <a:p>
          <a:endParaRPr lang="cs-CZ"/>
        </a:p>
      </dgm:t>
    </dgm:pt>
    <dgm:pt modelId="{C557F81A-EC85-4F68-B8E8-368FE9B57CBD}" type="sibTrans" cxnId="{890CF875-396E-4EEC-8C29-E50074EBB0D8}">
      <dgm:prSet/>
      <dgm:spPr/>
      <dgm:t>
        <a:bodyPr/>
        <a:lstStyle/>
        <a:p>
          <a:endParaRPr lang="cs-CZ"/>
        </a:p>
      </dgm:t>
    </dgm:pt>
    <dgm:pt modelId="{7B1D45E0-1722-4FA3-ACE1-E3309169F8DA}" type="pres">
      <dgm:prSet presAssocID="{41EE85E9-302C-487E-8CAF-071076D90623}" presName="Name0" presStyleCnt="0">
        <dgm:presLayoutVars>
          <dgm:chMax val="7"/>
          <dgm:dir/>
          <dgm:animLvl val="lvl"/>
          <dgm:resizeHandles val="exact"/>
        </dgm:presLayoutVars>
      </dgm:prSet>
      <dgm:spPr/>
      <dgm:t>
        <a:bodyPr/>
        <a:lstStyle/>
        <a:p>
          <a:endParaRPr lang="cs-CZ"/>
        </a:p>
      </dgm:t>
    </dgm:pt>
    <dgm:pt modelId="{1D287390-94DD-4210-AFF2-388BC3AB8E9B}" type="pres">
      <dgm:prSet presAssocID="{A9747CC5-0B73-4FCC-AB68-9A7A337C8C6C}" presName="circle1" presStyleLbl="node1" presStyleIdx="0" presStyleCnt="2"/>
      <dgm:spPr/>
    </dgm:pt>
    <dgm:pt modelId="{E8CB4C23-EFD7-41D1-B925-B005419BF71E}" type="pres">
      <dgm:prSet presAssocID="{A9747CC5-0B73-4FCC-AB68-9A7A337C8C6C}" presName="space" presStyleCnt="0"/>
      <dgm:spPr/>
    </dgm:pt>
    <dgm:pt modelId="{28E2DAE0-9FB3-445B-B45E-09D983A7C2C7}" type="pres">
      <dgm:prSet presAssocID="{A9747CC5-0B73-4FCC-AB68-9A7A337C8C6C}" presName="rect1" presStyleLbl="alignAcc1" presStyleIdx="0" presStyleCnt="2"/>
      <dgm:spPr/>
      <dgm:t>
        <a:bodyPr/>
        <a:lstStyle/>
        <a:p>
          <a:endParaRPr lang="cs-CZ"/>
        </a:p>
      </dgm:t>
    </dgm:pt>
    <dgm:pt modelId="{A4E14ABA-7D7E-4929-88B0-759C50A7B4FA}" type="pres">
      <dgm:prSet presAssocID="{27A28F91-B921-452F-A405-018BB20D6EED}" presName="vertSpace2" presStyleLbl="node1" presStyleIdx="0" presStyleCnt="2"/>
      <dgm:spPr/>
    </dgm:pt>
    <dgm:pt modelId="{0DDB37DF-5810-48FE-8B65-42434E64C1B8}" type="pres">
      <dgm:prSet presAssocID="{27A28F91-B921-452F-A405-018BB20D6EED}" presName="circle2" presStyleLbl="node1" presStyleIdx="1" presStyleCnt="2"/>
      <dgm:spPr/>
    </dgm:pt>
    <dgm:pt modelId="{F4CD2604-0BE5-4D8A-BF07-90A9A46B288E}" type="pres">
      <dgm:prSet presAssocID="{27A28F91-B921-452F-A405-018BB20D6EED}" presName="rect2" presStyleLbl="alignAcc1" presStyleIdx="1" presStyleCnt="2"/>
      <dgm:spPr/>
      <dgm:t>
        <a:bodyPr/>
        <a:lstStyle/>
        <a:p>
          <a:endParaRPr lang="cs-CZ"/>
        </a:p>
      </dgm:t>
    </dgm:pt>
    <dgm:pt modelId="{4B128ACB-B104-4784-BD60-6A8FB9E87C6E}" type="pres">
      <dgm:prSet presAssocID="{A9747CC5-0B73-4FCC-AB68-9A7A337C8C6C}" presName="rect1ParTxNoCh" presStyleLbl="alignAcc1" presStyleIdx="1" presStyleCnt="2">
        <dgm:presLayoutVars>
          <dgm:chMax val="1"/>
          <dgm:bulletEnabled val="1"/>
        </dgm:presLayoutVars>
      </dgm:prSet>
      <dgm:spPr/>
      <dgm:t>
        <a:bodyPr/>
        <a:lstStyle/>
        <a:p>
          <a:endParaRPr lang="cs-CZ"/>
        </a:p>
      </dgm:t>
    </dgm:pt>
    <dgm:pt modelId="{7178FB0A-6468-484D-B891-9C7A4AA544C7}" type="pres">
      <dgm:prSet presAssocID="{27A28F91-B921-452F-A405-018BB20D6EED}" presName="rect2ParTxNoCh" presStyleLbl="alignAcc1" presStyleIdx="1" presStyleCnt="2">
        <dgm:presLayoutVars>
          <dgm:chMax val="1"/>
          <dgm:bulletEnabled val="1"/>
        </dgm:presLayoutVars>
      </dgm:prSet>
      <dgm:spPr/>
      <dgm:t>
        <a:bodyPr/>
        <a:lstStyle/>
        <a:p>
          <a:endParaRPr lang="cs-CZ"/>
        </a:p>
      </dgm:t>
    </dgm:pt>
  </dgm:ptLst>
  <dgm:cxnLst>
    <dgm:cxn modelId="{9A123537-3388-48A7-B6C5-3558AFA71F59}" type="presOf" srcId="{A9747CC5-0B73-4FCC-AB68-9A7A337C8C6C}" destId="{28E2DAE0-9FB3-445B-B45E-09D983A7C2C7}" srcOrd="0" destOrd="0" presId="urn:microsoft.com/office/officeart/2005/8/layout/target3"/>
    <dgm:cxn modelId="{C9418EAA-D59C-43F7-BAD4-A06883D4ECEF}" srcId="{41EE85E9-302C-487E-8CAF-071076D90623}" destId="{A9747CC5-0B73-4FCC-AB68-9A7A337C8C6C}" srcOrd="0" destOrd="0" parTransId="{A93DB10C-C74B-444D-A38D-7DA3AD80F73F}" sibTransId="{65DC003F-C52E-43FF-8C6C-B5D22678C8F3}"/>
    <dgm:cxn modelId="{E6E717CD-DBAF-4CE8-8A04-5BE12FE1A173}" type="presOf" srcId="{A9747CC5-0B73-4FCC-AB68-9A7A337C8C6C}" destId="{4B128ACB-B104-4784-BD60-6A8FB9E87C6E}" srcOrd="1" destOrd="0" presId="urn:microsoft.com/office/officeart/2005/8/layout/target3"/>
    <dgm:cxn modelId="{D2209478-3F9D-4EB3-A9E9-F34DCB0885EF}" type="presOf" srcId="{41EE85E9-302C-487E-8CAF-071076D90623}" destId="{7B1D45E0-1722-4FA3-ACE1-E3309169F8DA}" srcOrd="0" destOrd="0" presId="urn:microsoft.com/office/officeart/2005/8/layout/target3"/>
    <dgm:cxn modelId="{4FAAC653-9532-45E2-B551-6FF2D55840B3}" type="presOf" srcId="{27A28F91-B921-452F-A405-018BB20D6EED}" destId="{F4CD2604-0BE5-4D8A-BF07-90A9A46B288E}" srcOrd="0" destOrd="0" presId="urn:microsoft.com/office/officeart/2005/8/layout/target3"/>
    <dgm:cxn modelId="{890CF875-396E-4EEC-8C29-E50074EBB0D8}" srcId="{41EE85E9-302C-487E-8CAF-071076D90623}" destId="{27A28F91-B921-452F-A405-018BB20D6EED}" srcOrd="1" destOrd="0" parTransId="{2A535733-930C-4116-BAF0-7220DA854EDE}" sibTransId="{C557F81A-EC85-4F68-B8E8-368FE9B57CBD}"/>
    <dgm:cxn modelId="{5E7B9307-5B8D-4F1C-A7A6-A59B9A8AFF0F}" type="presOf" srcId="{27A28F91-B921-452F-A405-018BB20D6EED}" destId="{7178FB0A-6468-484D-B891-9C7A4AA544C7}" srcOrd="1" destOrd="0" presId="urn:microsoft.com/office/officeart/2005/8/layout/target3"/>
    <dgm:cxn modelId="{FC65EEF6-2C8F-4AF0-9C73-10EF72B4F7DE}" type="presParOf" srcId="{7B1D45E0-1722-4FA3-ACE1-E3309169F8DA}" destId="{1D287390-94DD-4210-AFF2-388BC3AB8E9B}" srcOrd="0" destOrd="0" presId="urn:microsoft.com/office/officeart/2005/8/layout/target3"/>
    <dgm:cxn modelId="{98E10D5F-BA17-43A7-BCF5-E6CB32A7D67C}" type="presParOf" srcId="{7B1D45E0-1722-4FA3-ACE1-E3309169F8DA}" destId="{E8CB4C23-EFD7-41D1-B925-B005419BF71E}" srcOrd="1" destOrd="0" presId="urn:microsoft.com/office/officeart/2005/8/layout/target3"/>
    <dgm:cxn modelId="{0250C594-CEBB-4104-A82A-F198496727FD}" type="presParOf" srcId="{7B1D45E0-1722-4FA3-ACE1-E3309169F8DA}" destId="{28E2DAE0-9FB3-445B-B45E-09D983A7C2C7}" srcOrd="2" destOrd="0" presId="urn:microsoft.com/office/officeart/2005/8/layout/target3"/>
    <dgm:cxn modelId="{50747350-E981-4066-AB70-9356AEB29EFF}" type="presParOf" srcId="{7B1D45E0-1722-4FA3-ACE1-E3309169F8DA}" destId="{A4E14ABA-7D7E-4929-88B0-759C50A7B4FA}" srcOrd="3" destOrd="0" presId="urn:microsoft.com/office/officeart/2005/8/layout/target3"/>
    <dgm:cxn modelId="{AAA647CB-F9F7-4574-802E-F98711D4F071}" type="presParOf" srcId="{7B1D45E0-1722-4FA3-ACE1-E3309169F8DA}" destId="{0DDB37DF-5810-48FE-8B65-42434E64C1B8}" srcOrd="4" destOrd="0" presId="urn:microsoft.com/office/officeart/2005/8/layout/target3"/>
    <dgm:cxn modelId="{C426F84B-93A9-468F-B5E6-8F01F5F6317C}" type="presParOf" srcId="{7B1D45E0-1722-4FA3-ACE1-E3309169F8DA}" destId="{F4CD2604-0BE5-4D8A-BF07-90A9A46B288E}" srcOrd="5" destOrd="0" presId="urn:microsoft.com/office/officeart/2005/8/layout/target3"/>
    <dgm:cxn modelId="{9E24A6A3-30D0-43B9-9777-EBBC7F5B9892}" type="presParOf" srcId="{7B1D45E0-1722-4FA3-ACE1-E3309169F8DA}" destId="{4B128ACB-B104-4784-BD60-6A8FB9E87C6E}" srcOrd="6" destOrd="0" presId="urn:microsoft.com/office/officeart/2005/8/layout/target3"/>
    <dgm:cxn modelId="{2CEEB706-D1DB-4ED1-B0A9-6DDD7F90193C}" type="presParOf" srcId="{7B1D45E0-1722-4FA3-ACE1-E3309169F8DA}" destId="{7178FB0A-6468-484D-B891-9C7A4AA544C7}" srcOrd="7" destOrd="0" presId="urn:microsoft.com/office/officeart/2005/8/layout/target3"/>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1D287390-94DD-4210-AFF2-388BC3AB8E9B}">
      <dsp:nvSpPr>
        <dsp:cNvPr id="0" name=""/>
        <dsp:cNvSpPr/>
      </dsp:nvSpPr>
      <dsp:spPr>
        <a:xfrm>
          <a:off x="0" y="0"/>
          <a:ext cx="2692896" cy="2692896"/>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E2DAE0-9FB3-445B-B45E-09D983A7C2C7}">
      <dsp:nvSpPr>
        <dsp:cNvPr id="0" name=""/>
        <dsp:cNvSpPr/>
      </dsp:nvSpPr>
      <dsp:spPr>
        <a:xfrm>
          <a:off x="1346448" y="0"/>
          <a:ext cx="6121152" cy="2692896"/>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4790" tIns="224790" rIns="224790" bIns="224790" numCol="1" spcCol="1270" anchor="ctr" anchorCtr="0">
          <a:noAutofit/>
        </a:bodyPr>
        <a:lstStyle/>
        <a:p>
          <a:pPr lvl="0" algn="ctr" defTabSz="2622550" rtl="0">
            <a:lnSpc>
              <a:spcPct val="90000"/>
            </a:lnSpc>
            <a:spcBef>
              <a:spcPct val="0"/>
            </a:spcBef>
            <a:spcAft>
              <a:spcPct val="35000"/>
            </a:spcAft>
          </a:pPr>
          <a:r>
            <a:rPr lang="cs-CZ" sz="5900" b="1" kern="1200" smtClean="0"/>
            <a:t>HORNINY </a:t>
          </a:r>
          <a:endParaRPr lang="cs-CZ" sz="5900" kern="1200"/>
        </a:p>
      </dsp:txBody>
      <dsp:txXfrm>
        <a:off x="1346448" y="0"/>
        <a:ext cx="6121152" cy="1279125"/>
      </dsp:txXfrm>
    </dsp:sp>
    <dsp:sp modelId="{0DDB37DF-5810-48FE-8B65-42434E64C1B8}">
      <dsp:nvSpPr>
        <dsp:cNvPr id="0" name=""/>
        <dsp:cNvSpPr/>
      </dsp:nvSpPr>
      <dsp:spPr>
        <a:xfrm>
          <a:off x="706885" y="1279125"/>
          <a:ext cx="1279125" cy="1279125"/>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CD2604-0BE5-4D8A-BF07-90A9A46B288E}">
      <dsp:nvSpPr>
        <dsp:cNvPr id="0" name=""/>
        <dsp:cNvSpPr/>
      </dsp:nvSpPr>
      <dsp:spPr>
        <a:xfrm>
          <a:off x="1346448" y="1279125"/>
          <a:ext cx="6121152" cy="1279125"/>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4790" tIns="224790" rIns="224790" bIns="224790" numCol="1" spcCol="1270" anchor="ctr" anchorCtr="0">
          <a:noAutofit/>
        </a:bodyPr>
        <a:lstStyle/>
        <a:p>
          <a:pPr lvl="0" algn="ctr" defTabSz="2622550" rtl="0">
            <a:lnSpc>
              <a:spcPct val="90000"/>
            </a:lnSpc>
            <a:spcBef>
              <a:spcPct val="0"/>
            </a:spcBef>
            <a:spcAft>
              <a:spcPct val="35000"/>
            </a:spcAft>
          </a:pPr>
          <a:r>
            <a:rPr lang="cs-CZ" sz="5900" b="1" kern="1200" smtClean="0"/>
            <a:t>VYVŘELÉ</a:t>
          </a:r>
          <a:endParaRPr lang="cs-CZ" sz="5900" kern="1200"/>
        </a:p>
      </dsp:txBody>
      <dsp:txXfrm>
        <a:off x="1346448" y="1279125"/>
        <a:ext cx="6121152" cy="1279125"/>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cs-CZ" smtClean="0"/>
              <a:t>Kliknutím lze upravit styl.</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5BFE9D15-D21F-4F99-80B7-D03B42FD283F}" type="datetimeFigureOut">
              <a:rPr lang="cs-CZ" smtClean="0"/>
              <a:pPr/>
              <a:t>2.5.2014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EA2AEB63-29A9-4A93-B63E-2F9289E1DD08}"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5BFE9D15-D21F-4F99-80B7-D03B42FD283F}" type="datetimeFigureOut">
              <a:rPr lang="cs-CZ" smtClean="0"/>
              <a:pPr/>
              <a:t>2.5.2014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EA2AEB63-29A9-4A93-B63E-2F9289E1DD08}" type="slidenum">
              <a:rPr lang="cs-CZ" smtClean="0"/>
              <a:pPr/>
              <a:t>‹#›</a:t>
            </a:fld>
            <a:endParaRPr lang="cs-CZ"/>
          </a:p>
        </p:txBody>
      </p:sp>
      <p:sp>
        <p:nvSpPr>
          <p:cNvPr id="7" name="Title 6"/>
          <p:cNvSpPr>
            <a:spLocks noGrp="1"/>
          </p:cNvSpPr>
          <p:nvPr>
            <p:ph type="title"/>
          </p:nvPr>
        </p:nvSpPr>
        <p:spPr/>
        <p:txBody>
          <a:bodyPr/>
          <a:lstStyle/>
          <a:p>
            <a:r>
              <a:rPr lang="cs-CZ" smtClean="0"/>
              <a:t>Kliknutím lze upravit styl.</a:t>
            </a:r>
            <a:endParaRPr lang="en-US"/>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cs-CZ" smtClean="0"/>
              <a:t>Kliknutím lze upravit styl.</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5BFE9D15-D21F-4F99-80B7-D03B42FD283F}" type="datetimeFigureOut">
              <a:rPr lang="cs-CZ" smtClean="0"/>
              <a:pPr/>
              <a:t>2.5.2014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EA2AEB63-29A9-4A93-B63E-2F9289E1DD08}"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5" name="Date Placeholder 4"/>
          <p:cNvSpPr>
            <a:spLocks noGrp="1"/>
          </p:cNvSpPr>
          <p:nvPr>
            <p:ph type="dt" sz="half" idx="10"/>
          </p:nvPr>
        </p:nvSpPr>
        <p:spPr/>
        <p:txBody>
          <a:bodyPr/>
          <a:lstStyle/>
          <a:p>
            <a:fld id="{5BFE9D15-D21F-4F99-80B7-D03B42FD283F}" type="datetimeFigureOut">
              <a:rPr lang="cs-CZ" smtClean="0"/>
              <a:pPr/>
              <a:t>2.5.2014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EA2AEB63-29A9-4A93-B63E-2F9289E1DD08}" type="slidenum">
              <a:rPr lang="cs-CZ" smtClean="0"/>
              <a:pPr/>
              <a:t>‹#›</a:t>
            </a:fld>
            <a:endParaRPr lang="cs-CZ"/>
          </a:p>
        </p:txBody>
      </p:sp>
      <p:sp>
        <p:nvSpPr>
          <p:cNvPr id="9" name="Content Placeholder 8"/>
          <p:cNvSpPr>
            <a:spLocks noGrp="1"/>
          </p:cNvSpPr>
          <p:nvPr>
            <p:ph sz="quarter" idx="13"/>
          </p:nvPr>
        </p:nvSpPr>
        <p:spPr>
          <a:xfrm>
            <a:off x="676655" y="2679192"/>
            <a:ext cx="3822192" cy="34472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5BFE9D15-D21F-4F99-80B7-D03B42FD283F}" type="datetimeFigureOut">
              <a:rPr lang="cs-CZ" smtClean="0"/>
              <a:pPr/>
              <a:t>2.5.2014</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EA2AEB63-29A9-4A93-B63E-2F9289E1DD08}"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5BFE9D15-D21F-4F99-80B7-D03B42FD283F}" type="datetimeFigureOut">
              <a:rPr lang="cs-CZ" smtClean="0"/>
              <a:pPr/>
              <a:t>2.5.2014</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EA2AEB63-29A9-4A93-B63E-2F9289E1DD08}"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5BFE9D15-D21F-4F99-80B7-D03B42FD283F}" type="datetimeFigureOut">
              <a:rPr lang="cs-CZ" smtClean="0"/>
              <a:pPr/>
              <a:t>2.5.2014</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EA2AEB63-29A9-4A93-B63E-2F9289E1DD08}"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5BFE9D15-D21F-4F99-80B7-D03B42FD283F}" type="datetimeFigureOut">
              <a:rPr lang="cs-CZ" smtClean="0"/>
              <a:pPr/>
              <a:t>2.5.2014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EA2AEB63-29A9-4A93-B63E-2F9289E1DD08}" type="slidenum">
              <a:rPr lang="cs-CZ" smtClean="0"/>
              <a:pPr/>
              <a:t>‹#›</a:t>
            </a:fld>
            <a:endParaRPr lang="cs-CZ"/>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cs-CZ" smtClean="0"/>
              <a:t>Kliknutím lze upravit styl.</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cs-CZ" smtClean="0"/>
              <a:t>Kliknutím lze upravit styl.</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5BFE9D15-D21F-4F99-80B7-D03B42FD283F}" type="datetimeFigureOut">
              <a:rPr lang="cs-CZ" smtClean="0"/>
              <a:pPr/>
              <a:t>2.5.2014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EA2AEB63-29A9-4A93-B63E-2F9289E1DD08}" type="slidenum">
              <a:rPr lang="cs-CZ" smtClean="0"/>
              <a:pPr/>
              <a:t>‹#›</a:t>
            </a:fld>
            <a:endParaRPr lang="cs-CZ"/>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5BFE9D15-D21F-4F99-80B7-D03B42FD283F}" type="datetimeFigureOut">
              <a:rPr lang="cs-CZ" smtClean="0"/>
              <a:pPr/>
              <a:t>2.5.2014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EA2AEB63-29A9-4A93-B63E-2F9289E1DD08}"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5BFE9D15-D21F-4F99-80B7-D03B42FD283F}" type="datetimeFigureOut">
              <a:rPr lang="cs-CZ" smtClean="0"/>
              <a:pPr/>
              <a:t>2.5.2014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EA2AEB63-29A9-4A93-B63E-2F9289E1DD08}" type="slidenum">
              <a:rPr lang="cs-CZ" smtClean="0"/>
              <a:pPr/>
              <a:t>‹#›</a:t>
            </a:fld>
            <a:endParaRPr lang="cs-CZ"/>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cs-CZ" smtClean="0"/>
              <a:t>Kliknutím lze upravit styl.</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5BFE9D15-D21F-4F99-80B7-D03B42FD283F}" type="datetimeFigureOut">
              <a:rPr lang="cs-CZ" smtClean="0"/>
              <a:pPr/>
              <a:t>2.5.2014</a:t>
            </a:fld>
            <a:endParaRPr lang="cs-CZ"/>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cs-CZ"/>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EA2AEB63-29A9-4A93-B63E-2F9289E1DD08}" type="slidenum">
              <a:rPr lang="cs-CZ" smtClean="0"/>
              <a:pPr/>
              <a:t>‹#›</a:t>
            </a:fld>
            <a:endParaRPr lang="cs-CZ"/>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iming>
    <p:tnLst>
      <p:par>
        <p:cTn id="1" dur="indefinite" restart="never" nodeType="tmRoot"/>
      </p:par>
    </p:tnLst>
  </p:timing>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cs.wikipedia.org/wiki/%C5%BDula" TargetMode="External"/><Relationship Id="rId3" Type="http://schemas.openxmlformats.org/officeDocument/2006/relationships/hyperlink" Target="http://cs.wikipedia.org/wiki/Soubor:Aegirine-phonolite2-2005.jpg" TargetMode="External"/><Relationship Id="rId7" Type="http://schemas.openxmlformats.org/officeDocument/2006/relationships/hyperlink" Target="http://cs.wikipedia.org/wiki/Soubor:Rapakivigranite_ss.jpg" TargetMode="External"/><Relationship Id="rId2" Type="http://schemas.openxmlformats.org/officeDocument/2006/relationships/hyperlink" Target="http://cs.wikipedia.org/wiki/Soubor:Syenite.jpg" TargetMode="External"/><Relationship Id="rId1" Type="http://schemas.openxmlformats.org/officeDocument/2006/relationships/slideLayout" Target="../slideLayouts/slideLayout2.xml"/><Relationship Id="rId6" Type="http://schemas.openxmlformats.org/officeDocument/2006/relationships/hyperlink" Target="http://cs.wikipedia.org/wiki/Soubor:Giants-causeway-in-ireland.jpg" TargetMode="External"/><Relationship Id="rId11" Type="http://schemas.openxmlformats.org/officeDocument/2006/relationships/hyperlink" Target="http://cs.wikipedia.org/wiki/Syenit" TargetMode="External"/><Relationship Id="rId5" Type="http://schemas.openxmlformats.org/officeDocument/2006/relationships/hyperlink" Target="http://cs.wikipedia.org/wiki/Soubor:Sheepeater_Cliff,_Yellowstone,_June_21,_2010.jpg" TargetMode="External"/><Relationship Id="rId10" Type="http://schemas.openxmlformats.org/officeDocument/2006/relationships/hyperlink" Target="http://cs.wikipedia.org/wiki/Zn%C4%9Blec" TargetMode="External"/><Relationship Id="rId4" Type="http://schemas.openxmlformats.org/officeDocument/2006/relationships/hyperlink" Target="http://cs.wikipedia.org/wiki/Soubor:BasaltUSGOV.jpg" TargetMode="External"/><Relationship Id="rId9" Type="http://schemas.openxmlformats.org/officeDocument/2006/relationships/hyperlink" Target="http://cs.wikipedia.org/wiki/%C4%8Cedi%C4%8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404664"/>
            <a:ext cx="7772400" cy="288032"/>
          </a:xfrm>
        </p:spPr>
        <p:txBody>
          <a:bodyPr>
            <a:normAutofit/>
          </a:bodyPr>
          <a:lstStyle/>
          <a:p>
            <a:endParaRPr lang="cs-CZ" sz="1200" dirty="0"/>
          </a:p>
        </p:txBody>
      </p:sp>
      <p:sp>
        <p:nvSpPr>
          <p:cNvPr id="3" name="Podnadpis 2"/>
          <p:cNvSpPr>
            <a:spLocks noGrp="1"/>
          </p:cNvSpPr>
          <p:nvPr>
            <p:ph type="subTitle" idx="1"/>
          </p:nvPr>
        </p:nvSpPr>
        <p:spPr>
          <a:xfrm>
            <a:off x="827584" y="764704"/>
            <a:ext cx="7776864" cy="5832647"/>
          </a:xfrm>
        </p:spPr>
        <p:txBody>
          <a:bodyPr>
            <a:normAutofit/>
          </a:bodyPr>
          <a:lstStyle/>
          <a:p>
            <a:endParaRPr lang="cs-CZ" dirty="0" smtClean="0"/>
          </a:p>
          <a:p>
            <a:endParaRPr lang="cs-CZ" dirty="0"/>
          </a:p>
          <a:p>
            <a:endParaRPr lang="cs-CZ" dirty="0" smtClean="0"/>
          </a:p>
          <a:p>
            <a:endParaRPr lang="cs-CZ" dirty="0"/>
          </a:p>
          <a:p>
            <a:endParaRPr lang="cs-CZ" dirty="0" smtClean="0"/>
          </a:p>
          <a:p>
            <a:endParaRPr lang="cs-CZ" dirty="0"/>
          </a:p>
          <a:p>
            <a:endParaRPr lang="cs-CZ" dirty="0" smtClean="0"/>
          </a:p>
          <a:p>
            <a:endParaRPr lang="cs-CZ" dirty="0"/>
          </a:p>
          <a:p>
            <a:endParaRPr lang="cs-CZ" dirty="0" smtClean="0"/>
          </a:p>
          <a:p>
            <a:endParaRPr lang="cs-CZ" dirty="0"/>
          </a:p>
          <a:p>
            <a:endParaRPr lang="cs-CZ" dirty="0" smtClean="0"/>
          </a:p>
          <a:p>
            <a:endParaRPr lang="cs-CZ" dirty="0"/>
          </a:p>
          <a:p>
            <a:endParaRPr lang="cs-CZ" dirty="0" smtClean="0"/>
          </a:p>
          <a:p>
            <a:endParaRPr lang="cs-CZ" dirty="0"/>
          </a:p>
          <a:p>
            <a:endParaRPr lang="cs-CZ" dirty="0" smtClean="0"/>
          </a:p>
          <a:p>
            <a:endParaRPr lang="cs-CZ" dirty="0"/>
          </a:p>
        </p:txBody>
      </p:sp>
      <p:pic>
        <p:nvPicPr>
          <p:cNvPr id="614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539553" y="836712"/>
            <a:ext cx="6086475" cy="14954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4"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703065" y="2780928"/>
            <a:ext cx="5759450" cy="33956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03550917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Zástupný symbol pro obsah 1"/>
          <p:cNvGraphicFramePr>
            <a:graphicFrameLocks noGrp="1"/>
          </p:cNvGraphicFramePr>
          <p:nvPr>
            <p:ph idx="1"/>
            <p:extLst>
              <p:ext uri="{D42A27DB-BD31-4B8C-83A1-F6EECF244321}">
                <p14:modId xmlns:p14="http://schemas.microsoft.com/office/powerpoint/2010/main" xmlns="" val="408224012"/>
              </p:ext>
            </p:extLst>
          </p:nvPr>
        </p:nvGraphicFramePr>
        <p:xfrm>
          <a:off x="1219200" y="2564904"/>
          <a:ext cx="7467600" cy="26928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Nadpis 9"/>
          <p:cNvSpPr>
            <a:spLocks noGrp="1"/>
          </p:cNvSpPr>
          <p:nvPr>
            <p:ph type="title"/>
          </p:nvPr>
        </p:nvSpPr>
        <p:spPr/>
        <p:txBody>
          <a:bodyPr/>
          <a:lstStyle/>
          <a:p>
            <a:endParaRPr lang="cs-CZ"/>
          </a:p>
        </p:txBody>
      </p:sp>
    </p:spTree>
    <p:extLst>
      <p:ext uri="{BB962C8B-B14F-4D97-AF65-F5344CB8AC3E}">
        <p14:creationId xmlns:p14="http://schemas.microsoft.com/office/powerpoint/2010/main" xmlns="" val="281276905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Zástupný symbol pro obsah 6"/>
          <p:cNvSpPr>
            <a:spLocks noGrp="1"/>
          </p:cNvSpPr>
          <p:nvPr>
            <p:ph idx="1"/>
          </p:nvPr>
        </p:nvSpPr>
        <p:spPr>
          <a:xfrm>
            <a:off x="827584" y="1412776"/>
            <a:ext cx="7408333" cy="4746840"/>
          </a:xfrm>
        </p:spPr>
        <p:txBody>
          <a:bodyPr>
            <a:normAutofit/>
          </a:bodyPr>
          <a:lstStyle/>
          <a:p>
            <a:r>
              <a:rPr lang="cs-CZ" b="1" dirty="0"/>
              <a:t>Hornina</a:t>
            </a:r>
            <a:r>
              <a:rPr lang="cs-CZ" dirty="0"/>
              <a:t> je heterogenní směs tvořená různými </a:t>
            </a:r>
            <a:r>
              <a:rPr lang="cs-CZ" dirty="0" smtClean="0"/>
              <a:t>minerály, </a:t>
            </a:r>
            <a:r>
              <a:rPr lang="cs-CZ" dirty="0"/>
              <a:t>někdy i organickými složkami, vulkanickým sklem či kombinací těchto komponentů. Výjimku tvoří </a:t>
            </a:r>
            <a:r>
              <a:rPr lang="cs-CZ" dirty="0" smtClean="0"/>
              <a:t>pouze </a:t>
            </a:r>
            <a:r>
              <a:rPr lang="cs-CZ" dirty="0"/>
              <a:t>horniny, které jsou tvořené pouze jedním </a:t>
            </a:r>
            <a:r>
              <a:rPr lang="cs-CZ" dirty="0" smtClean="0"/>
              <a:t>minerálem například </a:t>
            </a:r>
            <a:r>
              <a:rPr lang="cs-CZ" dirty="0"/>
              <a:t>hornina </a:t>
            </a:r>
            <a:r>
              <a:rPr lang="cs-CZ" dirty="0" smtClean="0"/>
              <a:t>mramor je </a:t>
            </a:r>
            <a:r>
              <a:rPr lang="cs-CZ" dirty="0"/>
              <a:t>tvořena pouze minerálem </a:t>
            </a:r>
            <a:r>
              <a:rPr lang="cs-CZ" dirty="0" smtClean="0"/>
              <a:t>kalcitem).</a:t>
            </a:r>
            <a:endParaRPr lang="cs-CZ" dirty="0"/>
          </a:p>
          <a:p>
            <a:r>
              <a:rPr lang="cs-CZ" dirty="0"/>
              <a:t>Kus pevné horniny, surový i opracovaný, se obvykle nazývá kámen, kusová hornina jako materiál se nazývá kámen, kamení či kamenivo, </a:t>
            </a:r>
            <a:r>
              <a:rPr lang="cs-CZ" dirty="0" smtClean="0"/>
              <a:t> podloží z </a:t>
            </a:r>
            <a:r>
              <a:rPr lang="cs-CZ" dirty="0"/>
              <a:t>kompaktní horniny se nazývá skála, sypké a tekuté horniny mívají specifické názvy.</a:t>
            </a:r>
          </a:p>
          <a:p>
            <a:r>
              <a:rPr lang="cs-CZ" dirty="0"/>
              <a:t>Věda zabývající se horninami se nazývá </a:t>
            </a:r>
            <a:r>
              <a:rPr lang="cs-CZ" b="1" dirty="0" smtClean="0"/>
              <a:t>petrologie</a:t>
            </a:r>
            <a:endParaRPr lang="cs-CZ" b="1" dirty="0"/>
          </a:p>
          <a:p>
            <a:pPr marL="0" indent="0">
              <a:buNone/>
            </a:pPr>
            <a:endParaRPr lang="cs-CZ" dirty="0"/>
          </a:p>
        </p:txBody>
      </p:sp>
      <p:sp>
        <p:nvSpPr>
          <p:cNvPr id="6" name="Nadpis 5"/>
          <p:cNvSpPr>
            <a:spLocks noGrp="1"/>
          </p:cNvSpPr>
          <p:nvPr>
            <p:ph type="title"/>
          </p:nvPr>
        </p:nvSpPr>
        <p:spPr>
          <a:xfrm>
            <a:off x="457200" y="338328"/>
            <a:ext cx="8229600" cy="714408"/>
          </a:xfrm>
        </p:spPr>
        <p:txBody>
          <a:bodyPr>
            <a:normAutofit/>
          </a:bodyPr>
          <a:lstStyle/>
          <a:p>
            <a:r>
              <a:rPr lang="cs-CZ" sz="1600" dirty="0"/>
              <a:t>Hornina je heterogenní směs </a:t>
            </a:r>
            <a:r>
              <a:rPr lang="cs-CZ" sz="1600" dirty="0" smtClean="0"/>
              <a:t>tvořená</a:t>
            </a:r>
            <a:endParaRPr lang="cs-CZ" sz="1600" dirty="0"/>
          </a:p>
        </p:txBody>
      </p:sp>
    </p:spTree>
    <p:extLst>
      <p:ext uri="{BB962C8B-B14F-4D97-AF65-F5344CB8AC3E}">
        <p14:creationId xmlns:p14="http://schemas.microsoft.com/office/powerpoint/2010/main" xmlns="" val="134858989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3"/>
          <p:cNvSpPr>
            <a:spLocks noGrp="1"/>
          </p:cNvSpPr>
          <p:nvPr>
            <p:ph idx="1"/>
          </p:nvPr>
        </p:nvSpPr>
        <p:spPr>
          <a:xfrm>
            <a:off x="872067" y="1196752"/>
            <a:ext cx="7408333" cy="5184576"/>
          </a:xfrm>
        </p:spPr>
        <p:txBody>
          <a:bodyPr/>
          <a:lstStyle/>
          <a:p>
            <a:r>
              <a:rPr lang="cs-CZ" b="1" dirty="0"/>
              <a:t>Magmatická</a:t>
            </a:r>
            <a:r>
              <a:rPr lang="cs-CZ" dirty="0"/>
              <a:t> nebo též </a:t>
            </a:r>
            <a:r>
              <a:rPr lang="cs-CZ" b="1" dirty="0"/>
              <a:t>vyvřelá hornina</a:t>
            </a:r>
            <a:r>
              <a:rPr lang="cs-CZ" dirty="0"/>
              <a:t> je termín z geologie. Používá se pro označení horniny, která vzniká krystalizací z magmatu. Vznik struktury magmatické horniny se řídí posloupností krystalizace, která je spojena s postupným klesáním teploty taveniny, což vyúsťuje ve vznik zárodečných krystalů pevné </a:t>
            </a:r>
            <a:r>
              <a:rPr lang="cs-CZ" dirty="0" smtClean="0"/>
              <a:t>fáze.</a:t>
            </a:r>
          </a:p>
          <a:p>
            <a:r>
              <a:rPr lang="cs-CZ" dirty="0" smtClean="0"/>
              <a:t>Mezi nejznámější vyvřelé horniny patří například:</a:t>
            </a:r>
          </a:p>
          <a:p>
            <a:r>
              <a:rPr lang="cs-CZ" b="1" dirty="0" smtClean="0">
                <a:solidFill>
                  <a:srgbClr val="FF0000"/>
                </a:solidFill>
              </a:rPr>
              <a:t>Žula</a:t>
            </a:r>
            <a:r>
              <a:rPr lang="cs-CZ" b="1" dirty="0" smtClean="0"/>
              <a:t>, gabro, syenit, znělec, čedič, andezit, melafyr</a:t>
            </a:r>
          </a:p>
          <a:p>
            <a:endParaRPr lang="cs-CZ" b="1" dirty="0"/>
          </a:p>
        </p:txBody>
      </p:sp>
      <p:sp>
        <p:nvSpPr>
          <p:cNvPr id="3" name="Nadpis 2"/>
          <p:cNvSpPr>
            <a:spLocks noGrp="1"/>
          </p:cNvSpPr>
          <p:nvPr>
            <p:ph type="title"/>
          </p:nvPr>
        </p:nvSpPr>
        <p:spPr>
          <a:xfrm>
            <a:off x="467544" y="332656"/>
            <a:ext cx="8229600" cy="714408"/>
          </a:xfrm>
        </p:spPr>
        <p:txBody>
          <a:bodyPr>
            <a:normAutofit fontScale="90000"/>
          </a:bodyPr>
          <a:lstStyle/>
          <a:p>
            <a:endParaRPr lang="cs-CZ"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960492" y="4869160"/>
            <a:ext cx="3200400" cy="142875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255111955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1196752"/>
            <a:ext cx="7408333" cy="5256584"/>
          </a:xfrm>
        </p:spPr>
        <p:txBody>
          <a:bodyPr>
            <a:normAutofit/>
          </a:bodyPr>
          <a:lstStyle/>
          <a:p>
            <a:r>
              <a:rPr lang="cs-CZ" b="1" dirty="0" smtClean="0"/>
              <a:t>1) Hlubinné vyvřeliny:</a:t>
            </a:r>
          </a:p>
          <a:p>
            <a:r>
              <a:rPr lang="cs-CZ" dirty="0" smtClean="0"/>
              <a:t> </a:t>
            </a:r>
            <a:r>
              <a:rPr lang="cs-CZ" dirty="0"/>
              <a:t>Magma se vlivem své vysoké viskozity (která je způsobená vysokým obsahem SiO2 a následnou kyselostí hornin) není schopno pohybovat. To vede ke vzniku hlubinných těles několik kilometrů pod zemským povrchem. Tato tělesa mohou dosahovat značných velikostí, u kterých často neznáme spodní ohraničení. Vzniklá tělesa nazýváme odborně </a:t>
            </a:r>
            <a:r>
              <a:rPr lang="cs-CZ" dirty="0" smtClean="0"/>
              <a:t>plutony. </a:t>
            </a:r>
            <a:r>
              <a:rPr lang="cs-CZ" dirty="0"/>
              <a:t>Těleso v podzemí může chladnout (krystalizovat) až po několik miliónů let. Dlouhá doba krystalizace se projevuje ve všesměrné hrubozrnné struktuře vzniklých hornin. </a:t>
            </a:r>
          </a:p>
        </p:txBody>
      </p:sp>
      <p:sp>
        <p:nvSpPr>
          <p:cNvPr id="3" name="Nadpis 2"/>
          <p:cNvSpPr>
            <a:spLocks noGrp="1"/>
          </p:cNvSpPr>
          <p:nvPr>
            <p:ph type="title"/>
          </p:nvPr>
        </p:nvSpPr>
        <p:spPr>
          <a:xfrm>
            <a:off x="457200" y="338328"/>
            <a:ext cx="8229600" cy="714408"/>
          </a:xfrm>
        </p:spPr>
        <p:txBody>
          <a:bodyPr>
            <a:normAutofit fontScale="90000"/>
          </a:bodyPr>
          <a:lstStyle/>
          <a:p>
            <a:endParaRPr lang="cs-CZ" dirty="0"/>
          </a:p>
        </p:txBody>
      </p:sp>
    </p:spTree>
    <p:extLst>
      <p:ext uri="{BB962C8B-B14F-4D97-AF65-F5344CB8AC3E}">
        <p14:creationId xmlns:p14="http://schemas.microsoft.com/office/powerpoint/2010/main" xmlns="" val="332893866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1052736"/>
            <a:ext cx="7408333" cy="5544616"/>
          </a:xfrm>
        </p:spPr>
        <p:txBody>
          <a:bodyPr/>
          <a:lstStyle/>
          <a:p>
            <a:r>
              <a:rPr lang="cs-CZ" b="1" dirty="0" smtClean="0"/>
              <a:t>Příklady hornin:</a:t>
            </a:r>
          </a:p>
          <a:p>
            <a:endParaRPr lang="cs-CZ" dirty="0" smtClean="0"/>
          </a:p>
          <a:p>
            <a:r>
              <a:rPr lang="cs-CZ" dirty="0"/>
              <a:t>g</a:t>
            </a:r>
            <a:r>
              <a:rPr lang="cs-CZ" dirty="0" smtClean="0"/>
              <a:t>abro                           žula                           </a:t>
            </a:r>
            <a:r>
              <a:rPr lang="cs-CZ" u="sng" dirty="0" smtClean="0"/>
              <a:t>syenit</a:t>
            </a:r>
            <a:r>
              <a:rPr lang="cs-CZ" dirty="0" smtClean="0"/>
              <a:t>  </a:t>
            </a:r>
            <a:endParaRPr lang="cs-CZ" dirty="0"/>
          </a:p>
          <a:p>
            <a:endParaRPr lang="cs-CZ" dirty="0" smtClean="0"/>
          </a:p>
          <a:p>
            <a:endParaRPr lang="cs-CZ" dirty="0"/>
          </a:p>
          <a:p>
            <a:endParaRPr lang="cs-CZ" dirty="0" smtClean="0"/>
          </a:p>
          <a:p>
            <a:endParaRPr lang="cs-CZ" dirty="0"/>
          </a:p>
          <a:p>
            <a:endParaRPr lang="cs-CZ" dirty="0" smtClean="0"/>
          </a:p>
          <a:p>
            <a:endParaRPr lang="cs-CZ" dirty="0"/>
          </a:p>
          <a:p>
            <a:r>
              <a:rPr lang="cs-CZ" b="1" u="sng" dirty="0"/>
              <a:t>Syenit</a:t>
            </a:r>
            <a:r>
              <a:rPr lang="cs-CZ" dirty="0"/>
              <a:t> je </a:t>
            </a:r>
            <a:r>
              <a:rPr lang="cs-CZ" dirty="0" smtClean="0"/>
              <a:t>hrubozrnná hlubinná vyvřelina intermediálního </a:t>
            </a:r>
            <a:r>
              <a:rPr lang="cs-CZ" dirty="0"/>
              <a:t>složení. Na rozdíl od žuly (granitu) neobsahuje křemen.</a:t>
            </a:r>
            <a:endParaRPr lang="cs-CZ" dirty="0" smtClean="0"/>
          </a:p>
        </p:txBody>
      </p:sp>
      <p:sp>
        <p:nvSpPr>
          <p:cNvPr id="3" name="Nadpis 2"/>
          <p:cNvSpPr>
            <a:spLocks noGrp="1"/>
          </p:cNvSpPr>
          <p:nvPr>
            <p:ph type="title"/>
          </p:nvPr>
        </p:nvSpPr>
        <p:spPr>
          <a:xfrm>
            <a:off x="457200" y="338328"/>
            <a:ext cx="8229600" cy="570392"/>
          </a:xfrm>
        </p:spPr>
        <p:txBody>
          <a:bodyPr>
            <a:normAutofit fontScale="90000"/>
          </a:bodyPr>
          <a:lstStyle/>
          <a:p>
            <a:endParaRPr lang="cs-CZ" dirty="0"/>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827584" y="2539950"/>
            <a:ext cx="2095500" cy="150495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2051"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783517" y="2708920"/>
            <a:ext cx="1809750" cy="180975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2052" name="Picture 4"/>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6156176" y="2703365"/>
            <a:ext cx="2095500" cy="1743075"/>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304355336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1196752"/>
            <a:ext cx="7408333" cy="4929411"/>
          </a:xfrm>
        </p:spPr>
        <p:txBody>
          <a:bodyPr/>
          <a:lstStyle/>
          <a:p>
            <a:r>
              <a:rPr lang="cs-CZ" b="1" dirty="0"/>
              <a:t>Žuly, též granity</a:t>
            </a:r>
            <a:r>
              <a:rPr lang="cs-CZ" dirty="0"/>
              <a:t>, jsou hlubinné vyvřelé horniny. Za žuly se považují všechny hlubinné horniny, které obsahují podstatné množství draselných živců, kyselých plagioklasů a křemene. Žuly jsou obvykle do šeda zbarvené s modrým odstínem, známé jsou ovšem také červené </a:t>
            </a:r>
            <a:r>
              <a:rPr lang="cs-CZ" dirty="0" smtClean="0"/>
              <a:t>žuly. </a:t>
            </a:r>
            <a:r>
              <a:rPr lang="cs-CZ" dirty="0"/>
              <a:t>Žuly jsou stejnoměrně </a:t>
            </a:r>
            <a:r>
              <a:rPr lang="cs-CZ" dirty="0" smtClean="0"/>
              <a:t>zrnité, </a:t>
            </a:r>
            <a:r>
              <a:rPr lang="cs-CZ" dirty="0"/>
              <a:t>občas porfyrické. </a:t>
            </a:r>
            <a:endParaRPr lang="cs-CZ" dirty="0" smtClean="0"/>
          </a:p>
          <a:p>
            <a:r>
              <a:rPr lang="cs-CZ" b="1" dirty="0" smtClean="0"/>
              <a:t>Gabro</a:t>
            </a:r>
            <a:r>
              <a:rPr lang="cs-CZ" dirty="0" smtClean="0"/>
              <a:t> se označuje </a:t>
            </a:r>
            <a:r>
              <a:rPr lang="cs-CZ" dirty="0"/>
              <a:t>jako </a:t>
            </a:r>
            <a:r>
              <a:rPr lang="cs-CZ" dirty="0" smtClean="0"/>
              <a:t>hlubinný </a:t>
            </a:r>
            <a:r>
              <a:rPr lang="cs-CZ" dirty="0" err="1"/>
              <a:t>magmatit</a:t>
            </a:r>
            <a:r>
              <a:rPr lang="cs-CZ" dirty="0"/>
              <a:t>, což je hornina vytvořená společně s projevy vulkanismu. Řadí se k horninám bez křemene nebo s jeho podružným množstvím. Ze živců je zastoupena pouze skupina </a:t>
            </a:r>
            <a:r>
              <a:rPr lang="cs-CZ" dirty="0" smtClean="0"/>
              <a:t>plagioklasu</a:t>
            </a:r>
            <a:r>
              <a:rPr lang="cs-CZ" dirty="0"/>
              <a:t>.</a:t>
            </a:r>
          </a:p>
        </p:txBody>
      </p:sp>
      <p:sp>
        <p:nvSpPr>
          <p:cNvPr id="3" name="Nadpis 2"/>
          <p:cNvSpPr>
            <a:spLocks noGrp="1"/>
          </p:cNvSpPr>
          <p:nvPr>
            <p:ph type="title"/>
          </p:nvPr>
        </p:nvSpPr>
        <p:spPr>
          <a:xfrm>
            <a:off x="457200" y="338328"/>
            <a:ext cx="8229600" cy="714408"/>
          </a:xfrm>
        </p:spPr>
        <p:txBody>
          <a:bodyPr>
            <a:normAutofit fontScale="90000"/>
          </a:bodyPr>
          <a:lstStyle/>
          <a:p>
            <a:endParaRPr lang="cs-CZ" dirty="0"/>
          </a:p>
        </p:txBody>
      </p:sp>
    </p:spTree>
    <p:extLst>
      <p:ext uri="{BB962C8B-B14F-4D97-AF65-F5344CB8AC3E}">
        <p14:creationId xmlns:p14="http://schemas.microsoft.com/office/powerpoint/2010/main" xmlns="" val="290484278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1124744"/>
            <a:ext cx="7408333" cy="5256584"/>
          </a:xfrm>
        </p:spPr>
        <p:txBody>
          <a:bodyPr/>
          <a:lstStyle/>
          <a:p>
            <a:r>
              <a:rPr lang="cs-CZ" b="1" dirty="0" smtClean="0"/>
              <a:t>2) Výlevné vyvřeliny:</a:t>
            </a:r>
          </a:p>
          <a:p>
            <a:r>
              <a:rPr lang="cs-CZ" dirty="0"/>
              <a:t>Výlevné </a:t>
            </a:r>
            <a:r>
              <a:rPr lang="cs-CZ" dirty="0" smtClean="0"/>
              <a:t>horniny </a:t>
            </a:r>
            <a:r>
              <a:rPr lang="cs-CZ" dirty="0"/>
              <a:t>jsou horniny, které jsou díky nízké viskozitě dobře pohyblivé a dosáhnou rychle zemského povrchu. Tam se rozlévají v podobě lávy. Je pro ně typická rychlé chladnutí, způsobené okolním chladným prostředím (voda, vzduch atd.). Vznikají tak typické jemnozrnné až sklovité struktury</a:t>
            </a:r>
            <a:r>
              <a:rPr lang="cs-CZ" dirty="0" smtClean="0"/>
              <a:t>.</a:t>
            </a:r>
          </a:p>
          <a:p>
            <a:endParaRPr lang="cs-CZ" dirty="0" smtClean="0"/>
          </a:p>
          <a:p>
            <a:r>
              <a:rPr lang="cs-CZ" dirty="0" smtClean="0"/>
              <a:t>                                 </a:t>
            </a:r>
            <a:endParaRPr lang="cs-CZ" dirty="0"/>
          </a:p>
        </p:txBody>
      </p:sp>
      <p:sp>
        <p:nvSpPr>
          <p:cNvPr id="3" name="Nadpis 2"/>
          <p:cNvSpPr>
            <a:spLocks noGrp="1"/>
          </p:cNvSpPr>
          <p:nvPr>
            <p:ph type="title"/>
          </p:nvPr>
        </p:nvSpPr>
        <p:spPr>
          <a:xfrm>
            <a:off x="457200" y="338328"/>
            <a:ext cx="8229600" cy="570392"/>
          </a:xfrm>
        </p:spPr>
        <p:txBody>
          <a:bodyPr>
            <a:normAutofit fontScale="90000"/>
          </a:bodyPr>
          <a:lstStyle/>
          <a:p>
            <a:endParaRPr lang="cs-CZ" dirty="0"/>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115616" y="4437112"/>
            <a:ext cx="2095500" cy="1571625"/>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3075"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635896" y="4437112"/>
            <a:ext cx="2095500" cy="152400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3076" name="Picture 4"/>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6228184" y="4437112"/>
            <a:ext cx="1944216" cy="1368152"/>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313234894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1196752"/>
            <a:ext cx="7408333" cy="5184576"/>
          </a:xfrm>
        </p:spPr>
        <p:txBody>
          <a:bodyPr/>
          <a:lstStyle/>
          <a:p>
            <a:r>
              <a:rPr lang="cs-CZ" b="1" dirty="0" smtClean="0"/>
              <a:t>Příklady hornin:</a:t>
            </a:r>
          </a:p>
          <a:p>
            <a:endParaRPr lang="cs-CZ" b="1" dirty="0"/>
          </a:p>
          <a:p>
            <a:r>
              <a:rPr lang="cs-CZ" b="1" dirty="0"/>
              <a:t>Čedič, </a:t>
            </a:r>
            <a:r>
              <a:rPr lang="cs-CZ" dirty="0"/>
              <a:t>neboli též bazalt je velice četná tmavá výlevná vyvřelá </a:t>
            </a:r>
            <a:r>
              <a:rPr lang="cs-CZ" dirty="0" smtClean="0"/>
              <a:t>hornina. </a:t>
            </a:r>
            <a:r>
              <a:rPr lang="cs-CZ" dirty="0"/>
              <a:t>Obvykle má šedou či černou barvu, zvětralý čedič má barvu spíše šedou. Pro čedič je charakteristická jemnozrnná stavba vzniklá rychlým utuhnutím lávy na povrchu planety. Ve své stavbě obsahuje často velké krystaly minerálů či </a:t>
            </a:r>
            <a:r>
              <a:rPr lang="cs-CZ" dirty="0" err="1"/>
              <a:t>vesikule</a:t>
            </a:r>
            <a:r>
              <a:rPr lang="cs-CZ" dirty="0"/>
              <a:t>, drobné bublinky vyplněné plynem či druhotnou mineralizací, a nebo se vyskytuje ve formě </a:t>
            </a:r>
            <a:r>
              <a:rPr lang="cs-CZ" dirty="0" smtClean="0"/>
              <a:t>strusky</a:t>
            </a:r>
            <a:r>
              <a:rPr lang="cs-CZ" dirty="0"/>
              <a:t>. Odlučnost čediče je obvykle </a:t>
            </a:r>
            <a:r>
              <a:rPr lang="cs-CZ" dirty="0" smtClean="0"/>
              <a:t>sloupcovitá.</a:t>
            </a:r>
            <a:endParaRPr lang="cs-CZ" dirty="0"/>
          </a:p>
        </p:txBody>
      </p:sp>
      <p:sp>
        <p:nvSpPr>
          <p:cNvPr id="3" name="Nadpis 2"/>
          <p:cNvSpPr>
            <a:spLocks noGrp="1"/>
          </p:cNvSpPr>
          <p:nvPr>
            <p:ph type="title"/>
          </p:nvPr>
        </p:nvSpPr>
        <p:spPr>
          <a:xfrm>
            <a:off x="457200" y="338328"/>
            <a:ext cx="8229600" cy="714408"/>
          </a:xfrm>
        </p:spPr>
        <p:txBody>
          <a:bodyPr>
            <a:normAutofit fontScale="90000"/>
          </a:bodyPr>
          <a:lstStyle/>
          <a:p>
            <a:endParaRPr lang="cs-CZ" dirty="0"/>
          </a:p>
        </p:txBody>
      </p:sp>
    </p:spTree>
    <p:extLst>
      <p:ext uri="{BB962C8B-B14F-4D97-AF65-F5344CB8AC3E}">
        <p14:creationId xmlns:p14="http://schemas.microsoft.com/office/powerpoint/2010/main" xmlns="" val="144754432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1124744"/>
            <a:ext cx="7408333" cy="5256584"/>
          </a:xfrm>
        </p:spPr>
        <p:txBody>
          <a:bodyPr>
            <a:normAutofit/>
          </a:bodyPr>
          <a:lstStyle/>
          <a:p>
            <a:r>
              <a:rPr lang="cs-CZ" b="1" dirty="0" smtClean="0"/>
              <a:t>Znělec:</a:t>
            </a:r>
          </a:p>
          <a:p>
            <a:r>
              <a:rPr lang="cs-CZ" b="1" dirty="0" smtClean="0"/>
              <a:t> </a:t>
            </a:r>
            <a:r>
              <a:rPr lang="cs-CZ" dirty="0"/>
              <a:t>je výlevná magmatická hornina světle šedé až nazelenalé barvy. Samotný název ve většině jazyků vyjadřuje vlastnost horniny vydávat při poklepání zvuk, tedy znít. Obvykle obsahuje značný podíl živcových </a:t>
            </a:r>
            <a:r>
              <a:rPr lang="cs-CZ" dirty="0" smtClean="0"/>
              <a:t>hornin, </a:t>
            </a:r>
            <a:r>
              <a:rPr lang="cs-CZ" dirty="0"/>
              <a:t>v menší míře plagioklasy. Název souvisí s tím, že při úderu znělcové kameny vydávají znělý zvuk. Používá se mj. pro výrobu dlažby, lze jej použít i pro výrobu tmavého znělcového skla</a:t>
            </a:r>
            <a:r>
              <a:rPr lang="cs-CZ" dirty="0" smtClean="0"/>
              <a:t>.</a:t>
            </a:r>
          </a:p>
          <a:p>
            <a:endParaRPr lang="cs-CZ" dirty="0" smtClean="0"/>
          </a:p>
        </p:txBody>
      </p:sp>
      <p:sp>
        <p:nvSpPr>
          <p:cNvPr id="3" name="Nadpis 2"/>
          <p:cNvSpPr>
            <a:spLocks noGrp="1"/>
          </p:cNvSpPr>
          <p:nvPr>
            <p:ph type="title"/>
          </p:nvPr>
        </p:nvSpPr>
        <p:spPr>
          <a:xfrm>
            <a:off x="457200" y="338328"/>
            <a:ext cx="8229600" cy="642400"/>
          </a:xfrm>
        </p:spPr>
        <p:txBody>
          <a:bodyPr>
            <a:normAutofit fontScale="90000"/>
          </a:bodyPr>
          <a:lstStyle/>
          <a:p>
            <a:endParaRPr lang="cs-CZ" dirty="0"/>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995936" y="4725144"/>
            <a:ext cx="2095500" cy="167640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314806554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1124744"/>
            <a:ext cx="7408333" cy="5472608"/>
          </a:xfrm>
        </p:spPr>
        <p:txBody>
          <a:bodyPr/>
          <a:lstStyle/>
          <a:p>
            <a:r>
              <a:rPr lang="cs-CZ" b="1" dirty="0" smtClean="0"/>
              <a:t>Andezit:</a:t>
            </a:r>
          </a:p>
          <a:p>
            <a:r>
              <a:rPr lang="cs-CZ" dirty="0"/>
              <a:t>Andezit (též </a:t>
            </a:r>
            <a:r>
              <a:rPr lang="cs-CZ" dirty="0" err="1"/>
              <a:t>islandit</a:t>
            </a:r>
            <a:r>
              <a:rPr lang="cs-CZ" dirty="0"/>
              <a:t>) je výlevná magmatická hornina s častými porfyrickými vrostlicemi minerálů. Název horniny je odvozen od pohoří Andy, kde se často vyskytuje. Andezitové lávy </a:t>
            </a:r>
            <a:r>
              <a:rPr lang="cs-CZ" dirty="0" smtClean="0"/>
              <a:t>mají teplotu </a:t>
            </a:r>
            <a:r>
              <a:rPr lang="cs-CZ" dirty="0"/>
              <a:t>900 až 1100 °C, jejich erupce jsou často explozivní.</a:t>
            </a:r>
          </a:p>
          <a:p>
            <a:r>
              <a:rPr lang="cs-CZ" dirty="0"/>
              <a:t> </a:t>
            </a:r>
          </a:p>
          <a:p>
            <a:r>
              <a:rPr lang="cs-CZ" b="1" dirty="0"/>
              <a:t>                                              </a:t>
            </a:r>
            <a:r>
              <a:rPr lang="cs-CZ" sz="2000" dirty="0"/>
              <a:t>Barva andezitů může být světle až tmavě šedá, zelená, šedozelená, červená, hnědá až téměř černá. Pokud je hornina zvětralá, může mít barva odstíny žluté, okrové nebo červené </a:t>
            </a:r>
            <a:r>
              <a:rPr lang="cs-CZ" sz="1800" dirty="0" smtClean="0"/>
              <a:t>barvy</a:t>
            </a:r>
            <a:endParaRPr lang="cs-CZ" b="1" dirty="0"/>
          </a:p>
          <a:p>
            <a:endParaRPr lang="cs-CZ" b="1" dirty="0"/>
          </a:p>
        </p:txBody>
      </p:sp>
      <p:sp>
        <p:nvSpPr>
          <p:cNvPr id="3" name="Nadpis 2"/>
          <p:cNvSpPr>
            <a:spLocks noGrp="1"/>
          </p:cNvSpPr>
          <p:nvPr>
            <p:ph type="title"/>
          </p:nvPr>
        </p:nvSpPr>
        <p:spPr>
          <a:xfrm>
            <a:off x="457200" y="338328"/>
            <a:ext cx="8229600" cy="642400"/>
          </a:xfrm>
        </p:spPr>
        <p:txBody>
          <a:bodyPr>
            <a:normAutofit fontScale="90000"/>
          </a:bodyPr>
          <a:lstStyle/>
          <a:p>
            <a:endParaRPr lang="cs-CZ" dirty="0"/>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108426" y="5013176"/>
            <a:ext cx="2095500" cy="144742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72741847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1340768"/>
            <a:ext cx="7408333" cy="4785395"/>
          </a:xfrm>
        </p:spPr>
        <p:txBody>
          <a:bodyPr>
            <a:normAutofit/>
          </a:bodyPr>
          <a:lstStyle/>
          <a:p>
            <a:r>
              <a:rPr lang="cs-CZ" sz="1800" dirty="0">
                <a:hlinkClick r:id="rId2"/>
              </a:rPr>
              <a:t>http://</a:t>
            </a:r>
            <a:r>
              <a:rPr lang="cs-CZ" sz="1800" dirty="0" smtClean="0">
                <a:hlinkClick r:id="rId2"/>
              </a:rPr>
              <a:t>cs.wikipedia.org/wiki/Soubor:Syenite.jpg</a:t>
            </a:r>
            <a:endParaRPr lang="cs-CZ" sz="1800" dirty="0" smtClean="0"/>
          </a:p>
          <a:p>
            <a:r>
              <a:rPr lang="cs-CZ" sz="1800" dirty="0">
                <a:hlinkClick r:id="rId3"/>
              </a:rPr>
              <a:t>http://</a:t>
            </a:r>
            <a:r>
              <a:rPr lang="cs-CZ" sz="1800" dirty="0" smtClean="0">
                <a:hlinkClick r:id="rId3"/>
              </a:rPr>
              <a:t>cs.wikipedia.org/wiki/Soubor:Aegirine-phonolite2-2005.jpg</a:t>
            </a:r>
            <a:endParaRPr lang="cs-CZ" sz="1800" dirty="0" smtClean="0"/>
          </a:p>
          <a:p>
            <a:r>
              <a:rPr lang="cs-CZ" sz="1800" dirty="0">
                <a:hlinkClick r:id="rId4"/>
              </a:rPr>
              <a:t>http://</a:t>
            </a:r>
            <a:r>
              <a:rPr lang="cs-CZ" sz="1800" dirty="0" smtClean="0">
                <a:hlinkClick r:id="rId4"/>
              </a:rPr>
              <a:t>cs.wikipedia.org/wiki/Soubor:BasaltUSGOV.jpg</a:t>
            </a:r>
            <a:endParaRPr lang="cs-CZ" sz="1800" dirty="0" smtClean="0"/>
          </a:p>
          <a:p>
            <a:r>
              <a:rPr lang="cs-CZ" sz="1800" dirty="0">
                <a:hlinkClick r:id="rId5"/>
              </a:rPr>
              <a:t>http://cs.wikipedia.org/wiki/Soubor:Sheepeater_Cliff,_Yellowstone,_June_21,_</a:t>
            </a:r>
            <a:r>
              <a:rPr lang="cs-CZ" sz="1800" dirty="0" smtClean="0">
                <a:hlinkClick r:id="rId5"/>
              </a:rPr>
              <a:t>2010.jpg</a:t>
            </a:r>
            <a:endParaRPr lang="cs-CZ" sz="1800" dirty="0" smtClean="0"/>
          </a:p>
          <a:p>
            <a:r>
              <a:rPr lang="cs-CZ" sz="1800" dirty="0">
                <a:hlinkClick r:id="rId6"/>
              </a:rPr>
              <a:t>http://</a:t>
            </a:r>
            <a:r>
              <a:rPr lang="cs-CZ" sz="1800" dirty="0" smtClean="0">
                <a:hlinkClick r:id="rId6"/>
              </a:rPr>
              <a:t>cs.wikipedia.org/wiki/Soubor:Giants-causeway-in-ireland.jpg</a:t>
            </a:r>
            <a:endParaRPr lang="cs-CZ" sz="1800" dirty="0" smtClean="0"/>
          </a:p>
          <a:p>
            <a:r>
              <a:rPr lang="cs-CZ" sz="1800" dirty="0">
                <a:hlinkClick r:id="rId7"/>
              </a:rPr>
              <a:t>http://</a:t>
            </a:r>
            <a:r>
              <a:rPr lang="cs-CZ" sz="1800" dirty="0" smtClean="0">
                <a:hlinkClick r:id="rId7"/>
              </a:rPr>
              <a:t>cs.wikipedia.org/wiki/Soubor:Rapakivigranite_ss.jpg</a:t>
            </a:r>
            <a:endParaRPr lang="cs-CZ" sz="1800" dirty="0" smtClean="0"/>
          </a:p>
          <a:p>
            <a:r>
              <a:rPr lang="cs-CZ" sz="1800" dirty="0">
                <a:hlinkClick r:id="rId8"/>
              </a:rPr>
              <a:t>http://cs.wikipedia.org/wiki/%</a:t>
            </a:r>
            <a:r>
              <a:rPr lang="cs-CZ" sz="1800" dirty="0" smtClean="0">
                <a:hlinkClick r:id="rId8"/>
              </a:rPr>
              <a:t>C5%BDula</a:t>
            </a:r>
            <a:endParaRPr lang="cs-CZ" sz="1800" dirty="0" smtClean="0"/>
          </a:p>
          <a:p>
            <a:r>
              <a:rPr lang="cs-CZ" sz="1800" dirty="0">
                <a:hlinkClick r:id="rId9"/>
              </a:rPr>
              <a:t>http://cs.wikipedia.org/wiki/%</a:t>
            </a:r>
            <a:r>
              <a:rPr lang="cs-CZ" sz="1800" dirty="0" smtClean="0">
                <a:hlinkClick r:id="rId9"/>
              </a:rPr>
              <a:t>C4%8Cedi%C4%8D</a:t>
            </a:r>
            <a:endParaRPr lang="cs-CZ" sz="1800" dirty="0" smtClean="0"/>
          </a:p>
          <a:p>
            <a:r>
              <a:rPr lang="cs-CZ" sz="1800" dirty="0">
                <a:hlinkClick r:id="rId10"/>
              </a:rPr>
              <a:t>http://</a:t>
            </a:r>
            <a:r>
              <a:rPr lang="cs-CZ" sz="1800" dirty="0" smtClean="0">
                <a:hlinkClick r:id="rId10"/>
              </a:rPr>
              <a:t>cs.wikipedia.org/wiki/Zn%C4%9Blec</a:t>
            </a:r>
            <a:endParaRPr lang="cs-CZ" sz="1800" dirty="0" smtClean="0"/>
          </a:p>
          <a:p>
            <a:r>
              <a:rPr lang="cs-CZ" sz="1800">
                <a:hlinkClick r:id="rId11"/>
              </a:rPr>
              <a:t>http://</a:t>
            </a:r>
            <a:r>
              <a:rPr lang="cs-CZ" sz="1800" smtClean="0">
                <a:hlinkClick r:id="rId11"/>
              </a:rPr>
              <a:t>cs.wikipedia.org/wiki/Syenit</a:t>
            </a:r>
            <a:endParaRPr lang="cs-CZ" sz="1800" smtClean="0"/>
          </a:p>
          <a:p>
            <a:endParaRPr lang="cs-CZ" sz="1800" dirty="0" smtClean="0"/>
          </a:p>
          <a:p>
            <a:endParaRPr lang="cs-CZ" dirty="0"/>
          </a:p>
        </p:txBody>
      </p:sp>
      <p:sp>
        <p:nvSpPr>
          <p:cNvPr id="3" name="Nadpis 2"/>
          <p:cNvSpPr>
            <a:spLocks noGrp="1"/>
          </p:cNvSpPr>
          <p:nvPr>
            <p:ph type="title"/>
          </p:nvPr>
        </p:nvSpPr>
        <p:spPr>
          <a:xfrm>
            <a:off x="457200" y="620688"/>
            <a:ext cx="8229600" cy="648072"/>
          </a:xfrm>
        </p:spPr>
        <p:txBody>
          <a:bodyPr>
            <a:normAutofit fontScale="90000"/>
          </a:bodyPr>
          <a:lstStyle/>
          <a:p>
            <a:endParaRPr lang="cs-CZ" dirty="0"/>
          </a:p>
        </p:txBody>
      </p:sp>
    </p:spTree>
    <p:extLst>
      <p:ext uri="{BB962C8B-B14F-4D97-AF65-F5344CB8AC3E}">
        <p14:creationId xmlns:p14="http://schemas.microsoft.com/office/powerpoint/2010/main" xmlns="" val="192584933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lnění">
  <a:themeElements>
    <a:clrScheme name="Vlnění">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Vlnění">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Vlnění">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96</TotalTime>
  <Words>694</Words>
  <Application>Microsoft Office PowerPoint</Application>
  <PresentationFormat>Předvádění na obrazovce (4:3)</PresentationFormat>
  <Paragraphs>60</Paragraphs>
  <Slides>12</Slides>
  <Notes>0</Notes>
  <HiddenSlides>0</HiddenSlides>
  <MMClips>0</MMClips>
  <ScaleCrop>false</ScaleCrop>
  <HeadingPairs>
    <vt:vector size="4" baseType="variant">
      <vt:variant>
        <vt:lpstr>Motiv</vt:lpstr>
      </vt:variant>
      <vt:variant>
        <vt:i4>1</vt:i4>
      </vt:variant>
      <vt:variant>
        <vt:lpstr>Nadpisy snímků</vt:lpstr>
      </vt:variant>
      <vt:variant>
        <vt:i4>12</vt:i4>
      </vt:variant>
    </vt:vector>
  </HeadingPairs>
  <TitlesOfParts>
    <vt:vector size="13" baseType="lpstr">
      <vt:lpstr>Vlnění</vt:lpstr>
      <vt:lpstr>Snímek 1</vt:lpstr>
      <vt:lpstr>Snímek 2</vt:lpstr>
      <vt:lpstr>Hornina je heterogenní směs tvořená</vt:lpstr>
      <vt:lpstr>Snímek 4</vt:lpstr>
      <vt:lpstr>Snímek 5</vt:lpstr>
      <vt:lpstr>Snímek 6</vt:lpstr>
      <vt:lpstr>Snímek 7</vt:lpstr>
      <vt:lpstr>Snímek 8</vt:lpstr>
      <vt:lpstr>Snímek 9</vt:lpstr>
      <vt:lpstr>Snímek 10</vt:lpstr>
      <vt:lpstr>Snímek 11</vt:lpstr>
      <vt:lpstr>Snímek 12</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kateka</dc:creator>
  <cp:lastModifiedBy>Dum</cp:lastModifiedBy>
  <cp:revision>13</cp:revision>
  <cp:lastPrinted>2013-10-22T06:08:27Z</cp:lastPrinted>
  <dcterms:created xsi:type="dcterms:W3CDTF">2013-10-12T15:53:05Z</dcterms:created>
  <dcterms:modified xsi:type="dcterms:W3CDTF">2014-05-02T13:04:45Z</dcterms:modified>
</cp:coreProperties>
</file>