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 horzBarState="maximized">
    <p:restoredLeft sz="34612" autoAdjust="0"/>
    <p:restoredTop sz="86472" autoAdjust="0"/>
  </p:normalViewPr>
  <p:slideViewPr>
    <p:cSldViewPr>
      <p:cViewPr varScale="1">
        <p:scale>
          <a:sx n="75" d="100"/>
          <a:sy n="75" d="100"/>
        </p:scale>
        <p:origin x="-173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2AA3357-6577-457A-8E90-6A7974163750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56E317F0-DAF3-4055-B422-E7C0C42E7E3A}">
      <dgm:prSet/>
      <dgm:spPr/>
      <dgm:t>
        <a:bodyPr/>
        <a:lstStyle/>
        <a:p>
          <a:pPr rtl="0"/>
          <a:r>
            <a:rPr lang="cs-CZ" b="1" smtClean="0"/>
            <a:t>Chemická </a:t>
          </a:r>
          <a:endParaRPr lang="cs-CZ"/>
        </a:p>
      </dgm:t>
    </dgm:pt>
    <dgm:pt modelId="{AD242568-2442-420F-8F3D-E9433652FC96}" type="parTrans" cxnId="{FA8100BA-EF41-4FE8-B6B6-13B3083D1F0B}">
      <dgm:prSet/>
      <dgm:spPr/>
      <dgm:t>
        <a:bodyPr/>
        <a:lstStyle/>
        <a:p>
          <a:endParaRPr lang="cs-CZ"/>
        </a:p>
      </dgm:t>
    </dgm:pt>
    <dgm:pt modelId="{CD01DFF1-2DA2-4E27-9CB5-85AB63541293}" type="sibTrans" cxnId="{FA8100BA-EF41-4FE8-B6B6-13B3083D1F0B}">
      <dgm:prSet/>
      <dgm:spPr/>
      <dgm:t>
        <a:bodyPr/>
        <a:lstStyle/>
        <a:p>
          <a:endParaRPr lang="cs-CZ"/>
        </a:p>
      </dgm:t>
    </dgm:pt>
    <dgm:pt modelId="{84EBDFF5-5CAC-4F1E-B1CC-093BE73698F9}">
      <dgm:prSet/>
      <dgm:spPr/>
      <dgm:t>
        <a:bodyPr/>
        <a:lstStyle/>
        <a:p>
          <a:pPr rtl="0"/>
          <a:r>
            <a:rPr lang="cs-CZ" b="1" smtClean="0"/>
            <a:t>vazba</a:t>
          </a:r>
          <a:endParaRPr lang="cs-CZ"/>
        </a:p>
      </dgm:t>
    </dgm:pt>
    <dgm:pt modelId="{633AF0EA-8F20-41DC-B91E-E73F79532722}" type="parTrans" cxnId="{155CE4E4-120C-4957-BE0E-E71CCAABA1E9}">
      <dgm:prSet/>
      <dgm:spPr/>
      <dgm:t>
        <a:bodyPr/>
        <a:lstStyle/>
        <a:p>
          <a:endParaRPr lang="cs-CZ"/>
        </a:p>
      </dgm:t>
    </dgm:pt>
    <dgm:pt modelId="{C2399EAA-4754-4D4B-8D35-434C14AD5A21}" type="sibTrans" cxnId="{155CE4E4-120C-4957-BE0E-E71CCAABA1E9}">
      <dgm:prSet/>
      <dgm:spPr/>
      <dgm:t>
        <a:bodyPr/>
        <a:lstStyle/>
        <a:p>
          <a:endParaRPr lang="cs-CZ"/>
        </a:p>
      </dgm:t>
    </dgm:pt>
    <dgm:pt modelId="{5D7EB8B7-39B7-4441-8E1B-C2A3A4928CFC}" type="pres">
      <dgm:prSet presAssocID="{92AA3357-6577-457A-8E90-6A797416375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9C9B548-0375-4E23-892C-BC4E799D1EE0}" type="pres">
      <dgm:prSet presAssocID="{56E317F0-DAF3-4055-B422-E7C0C42E7E3A}" presName="circle1" presStyleLbl="node1" presStyleIdx="0" presStyleCnt="2"/>
      <dgm:spPr/>
    </dgm:pt>
    <dgm:pt modelId="{0D9E0E36-78AA-4DB6-8ED2-36ACA98B2010}" type="pres">
      <dgm:prSet presAssocID="{56E317F0-DAF3-4055-B422-E7C0C42E7E3A}" presName="space" presStyleCnt="0"/>
      <dgm:spPr/>
    </dgm:pt>
    <dgm:pt modelId="{8D5BAF66-ADB7-4EFF-B7AF-3A5CB0D77B3E}" type="pres">
      <dgm:prSet presAssocID="{56E317F0-DAF3-4055-B422-E7C0C42E7E3A}" presName="rect1" presStyleLbl="alignAcc1" presStyleIdx="0" presStyleCnt="2"/>
      <dgm:spPr/>
      <dgm:t>
        <a:bodyPr/>
        <a:lstStyle/>
        <a:p>
          <a:endParaRPr lang="cs-CZ"/>
        </a:p>
      </dgm:t>
    </dgm:pt>
    <dgm:pt modelId="{52B60C6A-B94B-457F-BACB-D257734EF83D}" type="pres">
      <dgm:prSet presAssocID="{84EBDFF5-5CAC-4F1E-B1CC-093BE73698F9}" presName="vertSpace2" presStyleLbl="node1" presStyleIdx="0" presStyleCnt="2"/>
      <dgm:spPr/>
    </dgm:pt>
    <dgm:pt modelId="{76498C9C-5B06-4A56-80BA-7B80D28C1328}" type="pres">
      <dgm:prSet presAssocID="{84EBDFF5-5CAC-4F1E-B1CC-093BE73698F9}" presName="circle2" presStyleLbl="node1" presStyleIdx="1" presStyleCnt="2"/>
      <dgm:spPr/>
    </dgm:pt>
    <dgm:pt modelId="{8908F982-3208-4FB3-BA29-B98DD3DAC172}" type="pres">
      <dgm:prSet presAssocID="{84EBDFF5-5CAC-4F1E-B1CC-093BE73698F9}" presName="rect2" presStyleLbl="alignAcc1" presStyleIdx="1" presStyleCnt="2"/>
      <dgm:spPr/>
      <dgm:t>
        <a:bodyPr/>
        <a:lstStyle/>
        <a:p>
          <a:endParaRPr lang="cs-CZ"/>
        </a:p>
      </dgm:t>
    </dgm:pt>
    <dgm:pt modelId="{AE374599-900E-420B-B5A4-F3E9C2B32522}" type="pres">
      <dgm:prSet presAssocID="{56E317F0-DAF3-4055-B422-E7C0C42E7E3A}" presName="rect1ParTxNoCh" presStyleLbl="alignAcc1" presStyleIdx="1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D3CF21-F07D-41DF-8E0A-EDCA34FEBD54}" type="pres">
      <dgm:prSet presAssocID="{84EBDFF5-5CAC-4F1E-B1CC-093BE73698F9}" presName="rect2ParTxNoCh" presStyleLbl="alignAcc1" presStyleIdx="1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9FEC68C-0D96-4CA0-B442-3F4CEC08F1B4}" type="presOf" srcId="{92AA3357-6577-457A-8E90-6A7974163750}" destId="{5D7EB8B7-39B7-4441-8E1B-C2A3A4928CFC}" srcOrd="0" destOrd="0" presId="urn:microsoft.com/office/officeart/2005/8/layout/target3"/>
    <dgm:cxn modelId="{591729C3-1195-4AEA-852A-5DD064BB5254}" type="presOf" srcId="{84EBDFF5-5CAC-4F1E-B1CC-093BE73698F9}" destId="{5CD3CF21-F07D-41DF-8E0A-EDCA34FEBD54}" srcOrd="1" destOrd="0" presId="urn:microsoft.com/office/officeart/2005/8/layout/target3"/>
    <dgm:cxn modelId="{155CE4E4-120C-4957-BE0E-E71CCAABA1E9}" srcId="{92AA3357-6577-457A-8E90-6A7974163750}" destId="{84EBDFF5-5CAC-4F1E-B1CC-093BE73698F9}" srcOrd="1" destOrd="0" parTransId="{633AF0EA-8F20-41DC-B91E-E73F79532722}" sibTransId="{C2399EAA-4754-4D4B-8D35-434C14AD5A21}"/>
    <dgm:cxn modelId="{1842B55C-0E4B-4D35-818B-055EA62C5473}" type="presOf" srcId="{56E317F0-DAF3-4055-B422-E7C0C42E7E3A}" destId="{AE374599-900E-420B-B5A4-F3E9C2B32522}" srcOrd="1" destOrd="0" presId="urn:microsoft.com/office/officeart/2005/8/layout/target3"/>
    <dgm:cxn modelId="{225292B1-121E-4ADA-A3F1-C914E852E740}" type="presOf" srcId="{84EBDFF5-5CAC-4F1E-B1CC-093BE73698F9}" destId="{8908F982-3208-4FB3-BA29-B98DD3DAC172}" srcOrd="0" destOrd="0" presId="urn:microsoft.com/office/officeart/2005/8/layout/target3"/>
    <dgm:cxn modelId="{FA8100BA-EF41-4FE8-B6B6-13B3083D1F0B}" srcId="{92AA3357-6577-457A-8E90-6A7974163750}" destId="{56E317F0-DAF3-4055-B422-E7C0C42E7E3A}" srcOrd="0" destOrd="0" parTransId="{AD242568-2442-420F-8F3D-E9433652FC96}" sibTransId="{CD01DFF1-2DA2-4E27-9CB5-85AB63541293}"/>
    <dgm:cxn modelId="{F32BED02-A2AB-4873-9273-9229F7ABDC66}" type="presOf" srcId="{56E317F0-DAF3-4055-B422-E7C0C42E7E3A}" destId="{8D5BAF66-ADB7-4EFF-B7AF-3A5CB0D77B3E}" srcOrd="0" destOrd="0" presId="urn:microsoft.com/office/officeart/2005/8/layout/target3"/>
    <dgm:cxn modelId="{9D003BF8-EA74-4A98-B017-ECEDE0FCDB29}" type="presParOf" srcId="{5D7EB8B7-39B7-4441-8E1B-C2A3A4928CFC}" destId="{A9C9B548-0375-4E23-892C-BC4E799D1EE0}" srcOrd="0" destOrd="0" presId="urn:microsoft.com/office/officeart/2005/8/layout/target3"/>
    <dgm:cxn modelId="{4DDF2130-0489-4DFF-8765-641F122AD31A}" type="presParOf" srcId="{5D7EB8B7-39B7-4441-8E1B-C2A3A4928CFC}" destId="{0D9E0E36-78AA-4DB6-8ED2-36ACA98B2010}" srcOrd="1" destOrd="0" presId="urn:microsoft.com/office/officeart/2005/8/layout/target3"/>
    <dgm:cxn modelId="{9EB65F1E-3B14-40F8-AC00-E2326AC1D802}" type="presParOf" srcId="{5D7EB8B7-39B7-4441-8E1B-C2A3A4928CFC}" destId="{8D5BAF66-ADB7-4EFF-B7AF-3A5CB0D77B3E}" srcOrd="2" destOrd="0" presId="urn:microsoft.com/office/officeart/2005/8/layout/target3"/>
    <dgm:cxn modelId="{EFCBC700-F541-46AD-8608-BF8BD1780598}" type="presParOf" srcId="{5D7EB8B7-39B7-4441-8E1B-C2A3A4928CFC}" destId="{52B60C6A-B94B-457F-BACB-D257734EF83D}" srcOrd="3" destOrd="0" presId="urn:microsoft.com/office/officeart/2005/8/layout/target3"/>
    <dgm:cxn modelId="{CFAD86C7-6E0A-4CED-9AA6-3C5B4F04E49B}" type="presParOf" srcId="{5D7EB8B7-39B7-4441-8E1B-C2A3A4928CFC}" destId="{76498C9C-5B06-4A56-80BA-7B80D28C1328}" srcOrd="4" destOrd="0" presId="urn:microsoft.com/office/officeart/2005/8/layout/target3"/>
    <dgm:cxn modelId="{4A8E241A-41F6-4EAD-B6A5-A0E1831626E4}" type="presParOf" srcId="{5D7EB8B7-39B7-4441-8E1B-C2A3A4928CFC}" destId="{8908F982-3208-4FB3-BA29-B98DD3DAC172}" srcOrd="5" destOrd="0" presId="urn:microsoft.com/office/officeart/2005/8/layout/target3"/>
    <dgm:cxn modelId="{20542D0C-1570-414B-83CD-ACA3C3E2FFE3}" type="presParOf" srcId="{5D7EB8B7-39B7-4441-8E1B-C2A3A4928CFC}" destId="{AE374599-900E-420B-B5A4-F3E9C2B32522}" srcOrd="6" destOrd="0" presId="urn:microsoft.com/office/officeart/2005/8/layout/target3"/>
    <dgm:cxn modelId="{17E82E3F-8DFD-4A6D-9A49-89F85B15245C}" type="presParOf" srcId="{5D7EB8B7-39B7-4441-8E1B-C2A3A4928CFC}" destId="{5CD3CF21-F07D-41DF-8E0A-EDCA34FEBD54}" srcOrd="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C9B548-0375-4E23-892C-BC4E799D1EE0}">
      <dsp:nvSpPr>
        <dsp:cNvPr id="0" name=""/>
        <dsp:cNvSpPr/>
      </dsp:nvSpPr>
      <dsp:spPr>
        <a:xfrm>
          <a:off x="0" y="0"/>
          <a:ext cx="3450695" cy="34506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5BAF66-ADB7-4EFF-B7AF-3A5CB0D77B3E}">
      <dsp:nvSpPr>
        <dsp:cNvPr id="0" name=""/>
        <dsp:cNvSpPr/>
      </dsp:nvSpPr>
      <dsp:spPr>
        <a:xfrm>
          <a:off x="1725347" y="0"/>
          <a:ext cx="5682985" cy="34506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b="1" kern="1200" smtClean="0"/>
            <a:t>Chemická </a:t>
          </a:r>
          <a:endParaRPr lang="cs-CZ" sz="6500" kern="1200"/>
        </a:p>
      </dsp:txBody>
      <dsp:txXfrm>
        <a:off x="1725347" y="0"/>
        <a:ext cx="5682985" cy="1639080"/>
      </dsp:txXfrm>
    </dsp:sp>
    <dsp:sp modelId="{76498C9C-5B06-4A56-80BA-7B80D28C1328}">
      <dsp:nvSpPr>
        <dsp:cNvPr id="0" name=""/>
        <dsp:cNvSpPr/>
      </dsp:nvSpPr>
      <dsp:spPr>
        <a:xfrm>
          <a:off x="905807" y="1639080"/>
          <a:ext cx="1639080" cy="16390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08F982-3208-4FB3-BA29-B98DD3DAC172}">
      <dsp:nvSpPr>
        <dsp:cNvPr id="0" name=""/>
        <dsp:cNvSpPr/>
      </dsp:nvSpPr>
      <dsp:spPr>
        <a:xfrm>
          <a:off x="1725347" y="1639080"/>
          <a:ext cx="5682985" cy="16390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b="1" kern="1200" smtClean="0"/>
            <a:t>vazba</a:t>
          </a:r>
          <a:endParaRPr lang="cs-CZ" sz="6500" kern="1200"/>
        </a:p>
      </dsp:txBody>
      <dsp:txXfrm>
        <a:off x="1725347" y="1639080"/>
        <a:ext cx="5682985" cy="16390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5FE9E-F8A6-4354-9F5A-780D7FF56301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ECB4F-92F5-47A1-BF09-C416E38A37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5FE9E-F8A6-4354-9F5A-780D7FF56301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ECB4F-92F5-47A1-BF09-C416E38A376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5FE9E-F8A6-4354-9F5A-780D7FF56301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ECB4F-92F5-47A1-BF09-C416E38A37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5FE9E-F8A6-4354-9F5A-780D7FF56301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ECB4F-92F5-47A1-BF09-C416E38A376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5FE9E-F8A6-4354-9F5A-780D7FF56301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ECB4F-92F5-47A1-BF09-C416E38A37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5FE9E-F8A6-4354-9F5A-780D7FF56301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ECB4F-92F5-47A1-BF09-C416E38A37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5FE9E-F8A6-4354-9F5A-780D7FF56301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ECB4F-92F5-47A1-BF09-C416E38A37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5FE9E-F8A6-4354-9F5A-780D7FF56301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ECB4F-92F5-47A1-BF09-C416E38A3765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5FE9E-F8A6-4354-9F5A-780D7FF56301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ECB4F-92F5-47A1-BF09-C416E38A3765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5FE9E-F8A6-4354-9F5A-780D7FF56301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ECB4F-92F5-47A1-BF09-C416E38A37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5FE9E-F8A6-4354-9F5A-780D7FF56301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ECB4F-92F5-47A1-BF09-C416E38A3765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7965FE9E-F8A6-4354-9F5A-780D7FF56301}" type="datetimeFigureOut">
              <a:rPr lang="cs-CZ" smtClean="0"/>
              <a:t>14.1.2014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36ECB4F-92F5-47A1-BF09-C416E38A3765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ed.muni.cz/wphy/fyzvla/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Kovov%C3%A1_vazb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20688"/>
            <a:ext cx="7772400" cy="36004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600" y="1196752"/>
            <a:ext cx="7488832" cy="5112568"/>
          </a:xfrm>
        </p:spPr>
        <p:txBody>
          <a:bodyPr>
            <a:normAutofit/>
          </a:bodyPr>
          <a:lstStyle/>
          <a:p>
            <a:r>
              <a:rPr lang="cs-CZ" sz="1200" dirty="0"/>
              <a:t>Název školy:  Základní škola a Mateřská škola Kladno, Norská 2633</a:t>
            </a:r>
          </a:p>
          <a:p>
            <a:r>
              <a:rPr lang="cs-CZ" sz="1200" dirty="0"/>
              <a:t>Autor: Mgr. Kateřina Wernerová    </a:t>
            </a:r>
          </a:p>
          <a:p>
            <a:r>
              <a:rPr lang="cs-CZ" sz="1200" dirty="0"/>
              <a:t>Název materiálu:  VY_52_INOVACE_ Ch.9.We.23_Chemicka_vazba</a:t>
            </a:r>
          </a:p>
          <a:p>
            <a:r>
              <a:rPr lang="cs-CZ" sz="1200" dirty="0"/>
              <a:t>Datum:  26. 10. 2013</a:t>
            </a:r>
          </a:p>
          <a:p>
            <a:r>
              <a:rPr lang="cs-CZ" sz="1200" dirty="0"/>
              <a:t>Ročník: osmý</a:t>
            </a:r>
          </a:p>
          <a:p>
            <a:r>
              <a:rPr lang="cs-CZ" sz="1200" dirty="0"/>
              <a:t>Vzdělávací oblast: Člověk a příroda</a:t>
            </a:r>
          </a:p>
          <a:p>
            <a:endParaRPr lang="cs-CZ" sz="1200" dirty="0"/>
          </a:p>
          <a:p>
            <a:endParaRPr lang="cs-CZ" sz="1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3079" y="1189931"/>
            <a:ext cx="6086475" cy="13029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3079" y="2708920"/>
            <a:ext cx="5775325" cy="3389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34816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69755399"/>
              </p:ext>
            </p:extLst>
          </p:nvPr>
        </p:nvGraphicFramePr>
        <p:xfrm>
          <a:off x="872067" y="2675467"/>
          <a:ext cx="7408333" cy="34506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0484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980728"/>
            <a:ext cx="7408333" cy="5145435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Definice chemické vazby:</a:t>
            </a:r>
          </a:p>
          <a:p>
            <a:r>
              <a:rPr lang="cs-CZ" b="1" dirty="0"/>
              <a:t>Chemická vazba</a:t>
            </a:r>
            <a:r>
              <a:rPr lang="cs-CZ" dirty="0"/>
              <a:t> je silová </a:t>
            </a:r>
            <a:r>
              <a:rPr lang="cs-CZ" dirty="0" smtClean="0"/>
              <a:t>interakce, poutající </a:t>
            </a:r>
            <a:r>
              <a:rPr lang="cs-CZ" dirty="0"/>
              <a:t>navzájem sloučené atomy, která </a:t>
            </a:r>
            <a:r>
              <a:rPr lang="cs-CZ" dirty="0" smtClean="0"/>
              <a:t>je </a:t>
            </a:r>
            <a:r>
              <a:rPr lang="cs-CZ" dirty="0"/>
              <a:t>stabilizuje a vede ke vzniku molekuly. Vzniklá molekula má potom nižší energii, než měly původní atomy před sloučením. Základ všech vazeb spočívá ve společném sdílení nebo předávání vazebných elektronů příslušnými částicemi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b="1" dirty="0" smtClean="0"/>
              <a:t>Důležité pojmy:</a:t>
            </a:r>
          </a:p>
          <a:p>
            <a:r>
              <a:rPr lang="cs-CZ" b="1" dirty="0" smtClean="0"/>
              <a:t>- valenční elektrony –</a:t>
            </a:r>
            <a:r>
              <a:rPr lang="cs-CZ" dirty="0" smtClean="0"/>
              <a:t> elektrony na poslední, nejvzdálenější vrstvě od jádra</a:t>
            </a:r>
          </a:p>
          <a:p>
            <a:r>
              <a:rPr lang="cs-CZ" dirty="0" smtClean="0"/>
              <a:t>Jejich počet u prvku určuje číslo skupiny, v níž se prvek nachází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426376"/>
          </a:xfrm>
        </p:spPr>
        <p:txBody>
          <a:bodyPr>
            <a:noAutofit/>
          </a:bodyPr>
          <a:lstStyle/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3012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836712"/>
            <a:ext cx="7408333" cy="5289451"/>
          </a:xfrm>
        </p:spPr>
        <p:txBody>
          <a:bodyPr>
            <a:normAutofit/>
          </a:bodyPr>
          <a:lstStyle/>
          <a:p>
            <a:r>
              <a:rPr lang="cs-CZ" b="1" dirty="0" smtClean="0"/>
              <a:t>- molekula – </a:t>
            </a:r>
            <a:r>
              <a:rPr lang="cs-CZ" dirty="0" smtClean="0"/>
              <a:t>částice, složená z atomů dvou nebo více prvků ( H</a:t>
            </a:r>
            <a:r>
              <a:rPr lang="cs-CZ" sz="1400" dirty="0" smtClean="0"/>
              <a:t>2 </a:t>
            </a:r>
            <a:r>
              <a:rPr lang="cs-CZ" dirty="0" smtClean="0"/>
              <a:t>)</a:t>
            </a:r>
          </a:p>
          <a:p>
            <a:r>
              <a:rPr lang="cs-CZ" b="1" dirty="0" smtClean="0"/>
              <a:t>- sloučenina – </a:t>
            </a:r>
            <a:r>
              <a:rPr lang="cs-CZ" dirty="0" smtClean="0"/>
              <a:t>částice, složená z atomů dvou nebo více různých prvků (</a:t>
            </a:r>
            <a:r>
              <a:rPr lang="cs-CZ" dirty="0" err="1" smtClean="0"/>
              <a:t>HCl</a:t>
            </a:r>
            <a:r>
              <a:rPr lang="cs-CZ" dirty="0" smtClean="0"/>
              <a:t> )</a:t>
            </a:r>
          </a:p>
          <a:p>
            <a:r>
              <a:rPr lang="cs-CZ" b="1" dirty="0" smtClean="0"/>
              <a:t>- vazebná </a:t>
            </a:r>
            <a:r>
              <a:rPr lang="cs-CZ" b="1" dirty="0"/>
              <a:t>energie - </a:t>
            </a:r>
            <a:r>
              <a:rPr lang="cs-CZ" dirty="0"/>
              <a:t>energie, která se uvolní při vzniku </a:t>
            </a:r>
            <a:r>
              <a:rPr lang="cs-CZ" dirty="0" smtClean="0"/>
              <a:t>vazby</a:t>
            </a:r>
          </a:p>
          <a:p>
            <a:r>
              <a:rPr lang="cs-CZ" b="1" dirty="0" smtClean="0"/>
              <a:t>- délka </a:t>
            </a:r>
            <a:r>
              <a:rPr lang="cs-CZ" b="1" dirty="0"/>
              <a:t>vazby - </a:t>
            </a:r>
            <a:r>
              <a:rPr lang="cs-CZ" dirty="0"/>
              <a:t>mezijaderná vzdálenost (vzdálenost mezi středy atomů spojených vazbou). </a:t>
            </a:r>
            <a:endParaRPr lang="cs-CZ" dirty="0" smtClean="0"/>
          </a:p>
          <a:p>
            <a:r>
              <a:rPr lang="cs-CZ" b="1" dirty="0" smtClean="0"/>
              <a:t>- molekulové </a:t>
            </a:r>
            <a:r>
              <a:rPr lang="cs-CZ" b="1" dirty="0"/>
              <a:t>interakce </a:t>
            </a:r>
            <a:r>
              <a:rPr lang="cs-CZ" dirty="0"/>
              <a:t>-</a:t>
            </a:r>
            <a:r>
              <a:rPr lang="cs-CZ" dirty="0" smtClean="0"/>
              <a:t> </a:t>
            </a:r>
            <a:r>
              <a:rPr lang="cs-CZ" dirty="0"/>
              <a:t>slabé síly umožňující sdružování atomů či molekul nízkomolekulárních látek do kapalného a tuhého skupenství. </a:t>
            </a:r>
            <a:endParaRPr lang="cs-CZ" dirty="0" smtClean="0"/>
          </a:p>
          <a:p>
            <a:r>
              <a:rPr lang="cs-CZ" b="1" dirty="0" smtClean="0"/>
              <a:t>- elektronegativita – </a:t>
            </a:r>
            <a:r>
              <a:rPr lang="cs-CZ" dirty="0" smtClean="0"/>
              <a:t>schopnost atomu prvku přitahovat elektrony chemické vazby</a:t>
            </a:r>
            <a:endParaRPr lang="cs-CZ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42637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9705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980728"/>
            <a:ext cx="7408333" cy="5145435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Druhy chemických vazeb</a:t>
            </a:r>
            <a:r>
              <a:rPr lang="cs-CZ" b="1" dirty="0" smtClean="0"/>
              <a:t>:</a:t>
            </a:r>
          </a:p>
          <a:p>
            <a:endParaRPr lang="cs-CZ" b="1" dirty="0"/>
          </a:p>
          <a:p>
            <a:pPr marL="457200" indent="-457200">
              <a:buAutoNum type="arabicParenR"/>
            </a:pPr>
            <a:r>
              <a:rPr lang="cs-CZ" b="1" dirty="0" smtClean="0"/>
              <a:t>Nepolární </a:t>
            </a:r>
            <a:r>
              <a:rPr lang="cs-CZ" b="1" dirty="0"/>
              <a:t>vazba </a:t>
            </a:r>
            <a:r>
              <a:rPr lang="cs-CZ" dirty="0"/>
              <a:t>je typ kovalentní vazby, který vzniká mezi atomy, jejichž rozdíl elektronegativit je menší než 0,4. Nepolární vazba je charakterizována stejnoměrným </a:t>
            </a:r>
            <a:r>
              <a:rPr lang="cs-CZ" dirty="0" smtClean="0"/>
              <a:t>rozložením </a:t>
            </a:r>
            <a:r>
              <a:rPr lang="cs-CZ" dirty="0"/>
              <a:t>hustoty vazebných </a:t>
            </a:r>
            <a:r>
              <a:rPr lang="cs-CZ" dirty="0" smtClean="0"/>
              <a:t>elektronů.</a:t>
            </a:r>
          </a:p>
          <a:p>
            <a:pPr marL="0" indent="0">
              <a:buNone/>
            </a:pPr>
            <a:r>
              <a:rPr lang="cs-CZ" b="1" dirty="0" smtClean="0"/>
              <a:t>       Molekula vodíku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                   H</a:t>
            </a:r>
            <a:r>
              <a:rPr lang="cs-CZ" sz="1600" b="1" dirty="0" smtClean="0"/>
              <a:t>2</a:t>
            </a:r>
            <a:endParaRPr lang="cs-CZ" b="1" dirty="0" smtClean="0"/>
          </a:p>
          <a:p>
            <a:pPr marL="457200" indent="-457200">
              <a:buAutoNum type="arabicParenR"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49838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933056"/>
            <a:ext cx="2095500" cy="1695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64950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908720"/>
            <a:ext cx="7408333" cy="5217443"/>
          </a:xfrm>
        </p:spPr>
        <p:txBody>
          <a:bodyPr/>
          <a:lstStyle/>
          <a:p>
            <a:r>
              <a:rPr lang="cs-CZ" b="1" dirty="0" smtClean="0"/>
              <a:t>2) Polární vazba:</a:t>
            </a:r>
          </a:p>
          <a:p>
            <a:r>
              <a:rPr lang="cs-CZ" dirty="0"/>
              <a:t>Polární vazba je tvořena prvky jejichž rozdíl elektronegativit je větší </a:t>
            </a:r>
            <a:r>
              <a:rPr lang="cs-CZ" dirty="0" smtClean="0"/>
              <a:t>než </a:t>
            </a:r>
            <a:r>
              <a:rPr lang="cs-CZ" dirty="0"/>
              <a:t>0,4 a menší 1,67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b="1" dirty="0" smtClean="0"/>
              <a:t>Polarita vazby v molekule</a:t>
            </a:r>
          </a:p>
          <a:p>
            <a:r>
              <a:rPr lang="cs-CZ" b="1" dirty="0" smtClean="0"/>
              <a:t>chlorovodíku</a:t>
            </a:r>
          </a:p>
          <a:p>
            <a:endParaRPr lang="cs-CZ" b="1" dirty="0"/>
          </a:p>
          <a:p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Polární je i vazba v molekule vody</a:t>
            </a:r>
          </a:p>
          <a:p>
            <a:endParaRPr lang="cs-CZ" b="1" dirty="0"/>
          </a:p>
          <a:p>
            <a:endParaRPr lang="cs-CZ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42637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628440"/>
            <a:ext cx="2381250" cy="1552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437112"/>
            <a:ext cx="2095500" cy="150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06221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980728"/>
            <a:ext cx="7408333" cy="5145435"/>
          </a:xfrm>
        </p:spPr>
        <p:txBody>
          <a:bodyPr/>
          <a:lstStyle/>
          <a:p>
            <a:r>
              <a:rPr lang="cs-CZ" b="1" dirty="0" smtClean="0"/>
              <a:t>3) </a:t>
            </a:r>
            <a:r>
              <a:rPr lang="cs-CZ" b="1" dirty="0"/>
              <a:t>I</a:t>
            </a:r>
            <a:r>
              <a:rPr lang="cs-CZ" b="1" dirty="0" smtClean="0"/>
              <a:t>ontová vazba:</a:t>
            </a:r>
          </a:p>
          <a:p>
            <a:r>
              <a:rPr lang="cs-CZ" dirty="0"/>
              <a:t>vzniká v případě, že rozdíl elektronegativit atomů účastnících se vazby, přesahuje 1,67. Potom dochází k tomu, že jeden atom k sobě přitáhne od druhého atomu elektron příp. více elektronů, který potřebuje k dosažení stabilní elektronové konfigurace a stane se záporným iontem (aniontem); druhý atom se po jeho/jejich ztrátě stane kladným iontem (kationtem). Následně jsou atomy k sobě vázány především díky elektrostatické přitažlivé síle, jež působí mezi částicemi s opačným </a:t>
            </a:r>
            <a:r>
              <a:rPr lang="cs-CZ" dirty="0" smtClean="0"/>
              <a:t>nábojem.</a:t>
            </a:r>
          </a:p>
          <a:p>
            <a:r>
              <a:rPr lang="cs-CZ" dirty="0"/>
              <a:t>Typickou vlastností sloučenin s iontovou vazbou je jejich dobrá rozpustnost ve </a:t>
            </a:r>
            <a:r>
              <a:rPr lang="cs-CZ" dirty="0" smtClean="0"/>
              <a:t>vodě.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35436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8617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980728"/>
            <a:ext cx="7408333" cy="5145435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Nejsilnější iontová vazba </a:t>
            </a:r>
          </a:p>
          <a:p>
            <a:r>
              <a:rPr lang="cs-CZ" b="1" dirty="0">
                <a:solidFill>
                  <a:srgbClr val="FF0000"/>
                </a:solidFill>
              </a:rPr>
              <a:t>s</a:t>
            </a:r>
            <a:r>
              <a:rPr lang="cs-CZ" b="1" dirty="0" smtClean="0">
                <a:solidFill>
                  <a:srgbClr val="FF0000"/>
                </a:solidFill>
              </a:rPr>
              <a:t>e vyskytuje u solí kovů:</a:t>
            </a:r>
          </a:p>
          <a:p>
            <a:endParaRPr lang="cs-CZ" b="1" dirty="0"/>
          </a:p>
          <a:p>
            <a:r>
              <a:rPr lang="cs-CZ" b="1" dirty="0" smtClean="0"/>
              <a:t>                 Chlorid sodný</a:t>
            </a:r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b="1" dirty="0"/>
              <a:t> </a:t>
            </a:r>
            <a:r>
              <a:rPr lang="cs-CZ" b="1" dirty="0" smtClean="0"/>
              <a:t>                        Fluorid lithný</a:t>
            </a:r>
            <a:endParaRPr lang="cs-CZ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42637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468962"/>
            <a:ext cx="2448272" cy="27363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8753" y="4273792"/>
            <a:ext cx="1728192" cy="1656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35856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052736"/>
            <a:ext cx="7408333" cy="5073427"/>
          </a:xfrm>
        </p:spPr>
        <p:txBody>
          <a:bodyPr>
            <a:normAutofit/>
          </a:bodyPr>
          <a:lstStyle/>
          <a:p>
            <a:r>
              <a:rPr lang="cs-CZ" b="1" dirty="0" smtClean="0"/>
              <a:t>4) Kovová vazba:</a:t>
            </a:r>
          </a:p>
          <a:p>
            <a:r>
              <a:rPr lang="cs-CZ" dirty="0"/>
              <a:t>Kovová vazba je specifický typ chemické vazby, která se ustavuje mezi atomy kovů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Označení kovová vazba vychází z představy moderní teorie kovů, podle které valenční elektrony atomů tvořící kov jsou volně sdílené mezi všemi atomy, takže kovové ionty jsou obklopeny a prostoupeny jakýmsi „elektronovým plynem“. Přítomnost takových volných elektronů velmi dobře vysvětluje vysokou tepelnou a elektrickou vodivost, kovový lesk, pravidelnou krystalickou mřížku, nízkou elektronegativitu, tvorbu kationtů, neprůhlednost a další vlastnosti kovů.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49838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5554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124744"/>
            <a:ext cx="7408333" cy="5001419"/>
          </a:xfrm>
        </p:spPr>
        <p:txBody>
          <a:bodyPr/>
          <a:lstStyle/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Schéma kovové</a:t>
            </a:r>
          </a:p>
          <a:p>
            <a:r>
              <a:rPr lang="cs-CZ" dirty="0" smtClean="0"/>
              <a:t>vazby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57039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420888"/>
            <a:ext cx="4434061" cy="38164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718969" y="1844824"/>
            <a:ext cx="384592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hlinkClick r:id="rId3"/>
              </a:rPr>
              <a:t>http://www.ped.muni.cz/wphy/fyzvla/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7429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052736"/>
            <a:ext cx="7408333" cy="5073427"/>
          </a:xfrm>
        </p:spPr>
        <p:txBody>
          <a:bodyPr/>
          <a:lstStyle/>
          <a:p>
            <a:r>
              <a:rPr lang="cs-CZ" sz="1600" dirty="0" smtClean="0"/>
              <a:t>Použité odkazy:</a:t>
            </a:r>
          </a:p>
          <a:p>
            <a:r>
              <a:rPr lang="cs-CZ" sz="1600" dirty="0" smtClean="0">
                <a:hlinkClick r:id="rId2"/>
              </a:rPr>
              <a:t>http://cs.wikipedia.org/wiki/Kovov%C3%A1_vazba</a:t>
            </a:r>
            <a:endParaRPr lang="cs-CZ" sz="1600" dirty="0" smtClean="0"/>
          </a:p>
          <a:p>
            <a:r>
              <a:rPr lang="cs-CZ" sz="1600" dirty="0" smtClean="0"/>
              <a:t>NEZNÁMÝ. Wikipedie [online]. [cit. 26.10.2013]. Dostupný na WWW: http://cs.Wikipedia.org/wiki/Soubor:NaCl-Ionengitter.png </a:t>
            </a:r>
          </a:p>
          <a:p>
            <a:endParaRPr lang="cs-CZ" sz="1600" dirty="0" smtClean="0"/>
          </a:p>
          <a:p>
            <a:r>
              <a:rPr lang="cs-CZ" sz="1400" dirty="0"/>
              <a:t>NEZNÁMÝ. Wikipedie [online]. [cit. </a:t>
            </a:r>
            <a:r>
              <a:rPr lang="cs-CZ" sz="1400" dirty="0" smtClean="0"/>
              <a:t>26.10.2013</a:t>
            </a:r>
            <a:r>
              <a:rPr lang="cs-CZ" sz="1400" dirty="0"/>
              <a:t>]. Dostupný na WWW: http://</a:t>
            </a:r>
            <a:r>
              <a:rPr lang="cs-CZ" sz="1400" dirty="0" smtClean="0"/>
              <a:t>cs.Wikipedia.org/wiki/Soubor:H2O</a:t>
            </a:r>
            <a:r>
              <a:rPr lang="cs-CZ" sz="1400" dirty="0"/>
              <a:t>_(water_molecule).jpg 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/>
              <a:t>BENJAH-BMM27. Wikipedie [online]. [cit. </a:t>
            </a:r>
            <a:r>
              <a:rPr lang="cs-CZ" sz="1400" dirty="0" smtClean="0"/>
              <a:t>26.10.2013</a:t>
            </a:r>
            <a:r>
              <a:rPr lang="cs-CZ" sz="1400" dirty="0"/>
              <a:t>]. Dostupný na WWW: http://</a:t>
            </a:r>
            <a:r>
              <a:rPr lang="cs-CZ" sz="1400" dirty="0" smtClean="0"/>
              <a:t>cs.Wikipedia.org/wiki/Soubor:Lithium-fluoride-3D-ionic.png </a:t>
            </a:r>
          </a:p>
          <a:p>
            <a:endParaRPr lang="cs-CZ" sz="1400" dirty="0" smtClean="0"/>
          </a:p>
          <a:p>
            <a:r>
              <a:rPr lang="cs-CZ" sz="1400" dirty="0"/>
              <a:t>NEZNÁMÝ. Wikipedie [online]. [cit. </a:t>
            </a:r>
            <a:r>
              <a:rPr lang="cs-CZ" sz="1400" dirty="0" smtClean="0"/>
              <a:t>26.10.2013</a:t>
            </a:r>
            <a:r>
              <a:rPr lang="cs-CZ" sz="1400" dirty="0"/>
              <a:t>]. Dostupný na WWW: http://cs.wikipedia.org/wiki/Soubor:Dihydrogen-3D-vdW.png 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/>
              <a:t>MILOŠ HALÚZKA. Wikipedie [online]. [cit. </a:t>
            </a:r>
            <a:r>
              <a:rPr lang="cs-CZ" sz="1400" dirty="0" smtClean="0"/>
              <a:t>26.10.2013</a:t>
            </a:r>
            <a:r>
              <a:rPr lang="cs-CZ" sz="1400" dirty="0"/>
              <a:t>]. Dostupný na WWW: 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   http</a:t>
            </a:r>
            <a:r>
              <a:rPr lang="cs-CZ" sz="1400" dirty="0"/>
              <a:t>://cs.wikipedia.org/wiki/Soubor:Polarni_vazba.JPG </a:t>
            </a:r>
            <a:endParaRPr lang="cs-CZ" sz="1400" dirty="0" smtClean="0"/>
          </a:p>
          <a:p>
            <a:endParaRPr lang="cs-CZ" sz="1400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42637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5700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134</TotalTime>
  <Words>592</Words>
  <Application>Microsoft Office PowerPoint</Application>
  <PresentationFormat>Předvádění na obrazovce (4:3)</PresentationFormat>
  <Paragraphs>70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Vlnění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kateka</dc:creator>
  <cp:lastModifiedBy>Wernerová</cp:lastModifiedBy>
  <cp:revision>14</cp:revision>
  <dcterms:created xsi:type="dcterms:W3CDTF">2013-10-28T06:04:10Z</dcterms:created>
  <dcterms:modified xsi:type="dcterms:W3CDTF">2014-01-14T14:20:53Z</dcterms:modified>
</cp:coreProperties>
</file>