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761163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352DD32E-C3C2-48B4-84B7-8E0B43C93A88}" type="datetimeFigureOut">
              <a:rPr lang="cs-CZ" smtClean="0"/>
              <a:t>14.2.2014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EDD2B87-967D-422B-9502-4A817B10658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estilace" TargetMode="External"/><Relationship Id="rId13" Type="http://schemas.openxmlformats.org/officeDocument/2006/relationships/hyperlink" Target="http://cs.wikipedia.org/wiki/Soubor:Embudo_B%C3%BCchner.jpeg" TargetMode="External"/><Relationship Id="rId3" Type="http://schemas.openxmlformats.org/officeDocument/2006/relationships/hyperlink" Target="http://cs.wikipedia.org/wiki/Zkumavka" TargetMode="External"/><Relationship Id="rId7" Type="http://schemas.openxmlformats.org/officeDocument/2006/relationships/hyperlink" Target="http://cs.wikipedia.org/wiki/Bunsen%C5%AFv_kahan" TargetMode="External"/><Relationship Id="rId12" Type="http://schemas.openxmlformats.org/officeDocument/2006/relationships/hyperlink" Target="http://cs.wikipedia.org/wiki/Soubor:Beakers.jpg" TargetMode="External"/><Relationship Id="rId2" Type="http://schemas.openxmlformats.org/officeDocument/2006/relationships/hyperlink" Target="http://cs.wikipedia.org/wiki/Exsik%C3%A1to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%C3%A1dinka" TargetMode="External"/><Relationship Id="rId11" Type="http://schemas.openxmlformats.org/officeDocument/2006/relationships/hyperlink" Target="http://cs.wikipedia.org/wiki/Soubor:Test_tube_true_C.png" TargetMode="External"/><Relationship Id="rId5" Type="http://schemas.openxmlformats.org/officeDocument/2006/relationships/hyperlink" Target="http://cs.wikipedia.org/wiki/Byreta" TargetMode="External"/><Relationship Id="rId15" Type="http://schemas.openxmlformats.org/officeDocument/2006/relationships/hyperlink" Target="http://www.zschemie.euweb.cz/smesi/smesi15.html" TargetMode="External"/><Relationship Id="rId10" Type="http://schemas.openxmlformats.org/officeDocument/2006/relationships/hyperlink" Target="http://cs.wikipedia.org/wiki/Soubor:Burette.svg" TargetMode="External"/><Relationship Id="rId4" Type="http://schemas.openxmlformats.org/officeDocument/2006/relationships/hyperlink" Target="http://cs.wikipedia.org/wiki/B%C3%BCchnerova_n%C3%A1levka" TargetMode="External"/><Relationship Id="rId9" Type="http://schemas.openxmlformats.org/officeDocument/2006/relationships/hyperlink" Target="http://cs.wikipedia.org/wiki/Filtrace" TargetMode="External"/><Relationship Id="rId14" Type="http://schemas.openxmlformats.org/officeDocument/2006/relationships/hyperlink" Target="http://cs.wikipedia.org/wiki/Soubor:Simple_chem_distillati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4"/>
            <a:ext cx="7772400" cy="6192688"/>
          </a:xfrm>
        </p:spPr>
        <p:txBody>
          <a:bodyPr/>
          <a:lstStyle/>
          <a:p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900089"/>
            <a:ext cx="7200800" cy="440923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9761" y="404664"/>
            <a:ext cx="60864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132857"/>
            <a:ext cx="7056784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6356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9"/>
            <a:ext cx="7408333" cy="4752528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latin typeface="Arial Black" pitchFamily="34" charset="0"/>
              </a:rPr>
              <a:t>Chemické nádobí a pomůcky.</a:t>
            </a:r>
            <a:endParaRPr lang="cs-CZ" sz="3600" b="1" dirty="0">
              <a:latin typeface="Arial Black" pitchFamily="34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kateka\AppData\Local\Microsoft\Windows\Temporary Internet Files\Content.IE5\OI593OV0\MP9003372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2105032" cy="2433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teka\AppData\Local\Microsoft\Windows\Temporary Internet Files\Content.IE5\P2A0HSFU\MP90039051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2376264" cy="25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363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476672"/>
            <a:ext cx="7408333" cy="5649491"/>
          </a:xfrm>
        </p:spPr>
        <p:txBody>
          <a:bodyPr/>
          <a:lstStyle/>
          <a:p>
            <a:r>
              <a:rPr lang="cs-CZ" b="1" dirty="0" smtClean="0"/>
              <a:t>Chemické nádobí a pomůcky pro práci v laboratoři a sestavování různých aparatur se nejčastěji vyrábí z těchto materiálů:</a:t>
            </a:r>
          </a:p>
          <a:p>
            <a:endParaRPr lang="cs-CZ" b="1" dirty="0" smtClean="0"/>
          </a:p>
          <a:p>
            <a:r>
              <a:rPr lang="cs-CZ" dirty="0" smtClean="0"/>
              <a:t>A) sklo – odměrné nádoby, nádoby z varného skla, reakční nádoby, ostatní sklo</a:t>
            </a:r>
          </a:p>
          <a:p>
            <a:r>
              <a:rPr lang="cs-CZ" dirty="0" smtClean="0"/>
              <a:t>B ) plast</a:t>
            </a:r>
          </a:p>
          <a:p>
            <a:r>
              <a:rPr lang="cs-CZ" dirty="0" smtClean="0"/>
              <a:t>C) kov</a:t>
            </a:r>
          </a:p>
          <a:p>
            <a:r>
              <a:rPr lang="cs-CZ" dirty="0" smtClean="0"/>
              <a:t>D) porcelán, keramika</a:t>
            </a:r>
          </a:p>
          <a:p>
            <a:r>
              <a:rPr lang="cs-CZ" dirty="0" smtClean="0"/>
              <a:t>E) pryž, korek – používají se již spíše zřídka, dnes jsou nahrazovány hlavně plastem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970992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83704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548680"/>
            <a:ext cx="8136903" cy="5577483"/>
          </a:xfrm>
        </p:spPr>
        <p:txBody>
          <a:bodyPr>
            <a:normAutofit lnSpcReduction="10000"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Skleněné nádobí a pomůcky:</a:t>
            </a:r>
            <a:endParaRPr lang="cs-CZ" sz="2800" b="1" u="sng" dirty="0" smtClean="0"/>
          </a:p>
          <a:p>
            <a:r>
              <a:rPr lang="cs-CZ" sz="2800" b="1" u="sng" dirty="0" smtClean="0"/>
              <a:t>1. varné sklo:</a:t>
            </a:r>
            <a:r>
              <a:rPr lang="cs-CZ" sz="2800" u="sng" dirty="0" smtClean="0"/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využívá se hlavně k zahřívání či vaření kapalin, reakčních směsí apod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Patří sem například: </a:t>
            </a:r>
            <a:r>
              <a:rPr lang="cs-CZ" sz="2800" b="1" dirty="0" smtClean="0"/>
              <a:t>zkumavky, baňky, kádinky</a:t>
            </a:r>
            <a:r>
              <a:rPr lang="cs-CZ" sz="2800" dirty="0" smtClean="0"/>
              <a:t>.</a:t>
            </a:r>
          </a:p>
          <a:p>
            <a:r>
              <a:rPr lang="cs-CZ" sz="2800" b="1" u="sng" dirty="0" smtClean="0"/>
              <a:t>2. odměrné sklo: </a:t>
            </a:r>
            <a:r>
              <a:rPr lang="cs-CZ" sz="2800" dirty="0" smtClean="0">
                <a:solidFill>
                  <a:srgbClr val="7030A0"/>
                </a:solidFill>
              </a:rPr>
              <a:t>využívá se k odměřování jistého objemu kapalin či pevných látek, případně k přemisťování určitého množství látek například při titraci.</a:t>
            </a:r>
          </a:p>
          <a:p>
            <a:r>
              <a:rPr lang="cs-CZ" sz="2800" dirty="0" smtClean="0"/>
              <a:t>Patří sem například: </a:t>
            </a:r>
            <a:r>
              <a:rPr lang="cs-CZ" sz="2800" b="1" dirty="0" smtClean="0"/>
              <a:t>odměrné válce, pipety, byrety, odměrné baňky či zkumavky, dělící nálevky s kalibrací apod.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flipV="1">
            <a:off x="457200" y="292609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8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548680"/>
            <a:ext cx="7408333" cy="5577483"/>
          </a:xfrm>
        </p:spPr>
        <p:txBody>
          <a:bodyPr/>
          <a:lstStyle/>
          <a:p>
            <a:r>
              <a:rPr lang="cs-CZ" b="1" u="sng" dirty="0" smtClean="0"/>
              <a:t>3. reakční sklo: </a:t>
            </a:r>
            <a:r>
              <a:rPr lang="cs-CZ" dirty="0" smtClean="0"/>
              <a:t>využívá se například na krystalizaci, kultivaci či uchovávání různých</a:t>
            </a:r>
            <a:r>
              <a:rPr lang="cs-CZ" b="1" dirty="0" smtClean="0"/>
              <a:t> </a:t>
            </a:r>
            <a:r>
              <a:rPr lang="cs-CZ" dirty="0" smtClean="0"/>
              <a:t>látek.</a:t>
            </a:r>
          </a:p>
          <a:p>
            <a:r>
              <a:rPr lang="cs-CZ" dirty="0" smtClean="0"/>
              <a:t>Patří sem například:</a:t>
            </a:r>
            <a:r>
              <a:rPr lang="cs-CZ" b="1" dirty="0" smtClean="0"/>
              <a:t> </a:t>
            </a:r>
            <a:r>
              <a:rPr lang="cs-CZ" b="1" dirty="0" err="1" smtClean="0"/>
              <a:t>Petriho</a:t>
            </a:r>
            <a:r>
              <a:rPr lang="cs-CZ" b="1" dirty="0" smtClean="0"/>
              <a:t> misky, krystalizační misky, skleněné vany…</a:t>
            </a:r>
          </a:p>
          <a:p>
            <a:r>
              <a:rPr lang="cs-CZ" b="1" u="sng" dirty="0" smtClean="0"/>
              <a:t>4. ostatní sklo: </a:t>
            </a:r>
            <a:r>
              <a:rPr lang="cs-CZ" dirty="0" smtClean="0"/>
              <a:t>sem patří například – </a:t>
            </a:r>
            <a:r>
              <a:rPr lang="cs-CZ" b="1" dirty="0" smtClean="0"/>
              <a:t>filtrační nálevky, zásobní lahve zábrusové, chladiče, tyčinky, trubičky, skleněné zátky, exsikátory, alonž …..</a:t>
            </a:r>
          </a:p>
          <a:p>
            <a:endParaRPr lang="cs-CZ" b="1" u="sng" dirty="0"/>
          </a:p>
          <a:p>
            <a:r>
              <a:rPr lang="cs-CZ" dirty="0" smtClean="0"/>
              <a:t>!!! Při práci se sklem je třeba dodržovat správný výběr skla pro různé účely, opatrnost při manipulaci a sestavování aparatur.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3789040"/>
            <a:ext cx="8435280" cy="2520280"/>
          </a:xfrm>
        </p:spPr>
        <p:txBody>
          <a:bodyPr/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3052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260648"/>
            <a:ext cx="8280919" cy="6120680"/>
          </a:xfrm>
        </p:spPr>
        <p:txBody>
          <a:bodyPr/>
          <a:lstStyle/>
          <a:p>
            <a:r>
              <a:rPr lang="cs-CZ" b="1" dirty="0" smtClean="0"/>
              <a:t>Varné baňky                           Kádinky                         Byreta</a:t>
            </a:r>
          </a:p>
          <a:p>
            <a:r>
              <a:rPr lang="cs-CZ" b="1" dirty="0" smtClean="0"/>
              <a:t>Zkumavka                               Exsikátor                       Nálevky     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 flipV="1">
            <a:off x="755576" y="3131827"/>
            <a:ext cx="7992888" cy="3384376"/>
          </a:xfrm>
        </p:spPr>
        <p:txBody>
          <a:bodyPr>
            <a:normAutofit/>
          </a:bodyPr>
          <a:lstStyle/>
          <a:p>
            <a:pPr algn="l"/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22499"/>
            <a:ext cx="3024336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05160"/>
            <a:ext cx="2095500" cy="206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1505160"/>
            <a:ext cx="476250" cy="3238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789040"/>
            <a:ext cx="2095500" cy="2771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9058" y="4321220"/>
            <a:ext cx="476250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710" y="4157873"/>
            <a:ext cx="1879476" cy="2147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18017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404664"/>
            <a:ext cx="8280919" cy="5832648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Plastové nádobí a pomůcky:</a:t>
            </a:r>
          </a:p>
          <a:p>
            <a:r>
              <a:rPr lang="cs-CZ" dirty="0" smtClean="0"/>
              <a:t>Plastové nádoby a pomůcky často nahrazují stejný sortiment ze skla. Plast se používá pro jeho lehkost a vyšší odolnost, nelze tímto materiálem však nahradit varné sklo.</a:t>
            </a:r>
            <a:endParaRPr lang="cs-CZ" dirty="0"/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Kovové pomůcky:</a:t>
            </a:r>
          </a:p>
          <a:p>
            <a:r>
              <a:rPr lang="cs-CZ" dirty="0" smtClean="0"/>
              <a:t>Z kovu se vyrábí hlavně </a:t>
            </a:r>
            <a:r>
              <a:rPr lang="cs-CZ" b="1" dirty="0" smtClean="0"/>
              <a:t>stojany</a:t>
            </a:r>
            <a:r>
              <a:rPr lang="cs-CZ" dirty="0" smtClean="0"/>
              <a:t> na upevnění aparatur, </a:t>
            </a:r>
            <a:r>
              <a:rPr lang="cs-CZ" b="1" dirty="0" smtClean="0"/>
              <a:t>svorky, držáky na zkumavky, kleště, pinzety, varné kruhy, kahany </a:t>
            </a:r>
            <a:r>
              <a:rPr lang="cs-CZ" dirty="0" smtClean="0"/>
              <a:t>…</a:t>
            </a:r>
          </a:p>
          <a:p>
            <a:r>
              <a:rPr lang="cs-CZ" dirty="0" smtClean="0"/>
              <a:t>Materiál musí být mechanicky i tepelně odolný.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Porcelán, keramika:</a:t>
            </a:r>
            <a:endParaRPr lang="cs-CZ" sz="2800" b="1" u="sng" dirty="0">
              <a:solidFill>
                <a:srgbClr val="FF0000"/>
              </a:solidFill>
            </a:endParaRPr>
          </a:p>
          <a:p>
            <a:r>
              <a:rPr lang="cs-CZ" dirty="0" smtClean="0"/>
              <a:t>Nejvyužívanější nádoby z porcelánu jsou – </a:t>
            </a:r>
            <a:r>
              <a:rPr lang="cs-CZ" b="1" dirty="0" smtClean="0"/>
              <a:t>třecí miska, odpařovací miska, žíhací kelímek</a:t>
            </a:r>
            <a:r>
              <a:rPr lang="cs-CZ" dirty="0" smtClean="0"/>
              <a:t>, keramika se využívá na </a:t>
            </a:r>
            <a:r>
              <a:rPr lang="cs-CZ" b="1" dirty="0" smtClean="0"/>
              <a:t>keramické síťky </a:t>
            </a:r>
            <a:r>
              <a:rPr lang="cs-CZ" dirty="0" smtClean="0"/>
              <a:t>na varný kruh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66336"/>
          </a:xfrm>
        </p:spPr>
        <p:txBody>
          <a:bodyPr>
            <a:normAutofit fontScale="90000"/>
          </a:bodyPr>
          <a:lstStyle/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30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332656"/>
            <a:ext cx="7408333" cy="5793507"/>
          </a:xfrm>
        </p:spPr>
        <p:txBody>
          <a:bodyPr/>
          <a:lstStyle/>
          <a:p>
            <a:r>
              <a:rPr lang="cs-CZ" b="1" dirty="0" smtClean="0"/>
              <a:t>Aparatury na filtraci a destilaci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96752"/>
            <a:ext cx="4000500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645024"/>
            <a:ext cx="4248472" cy="22985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9061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620688"/>
            <a:ext cx="7408333" cy="5760640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Titrační aparatura  Filtrace za sníženého tlaku   Kahan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3"/>
            <a:ext cx="8229600" cy="6192690"/>
          </a:xfrm>
        </p:spPr>
        <p:txBody>
          <a:bodyPr>
            <a:normAutofit/>
          </a:bodyPr>
          <a:lstStyle/>
          <a:p>
            <a:pPr algn="l"/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2639194" cy="23791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2095500" cy="2790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196119"/>
            <a:ext cx="1584176" cy="22322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7294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404664"/>
            <a:ext cx="7408333" cy="6264696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Použité odkazy</a:t>
            </a:r>
          </a:p>
          <a:p>
            <a:r>
              <a:rPr lang="cs-CZ" sz="2000" b="1" dirty="0">
                <a:solidFill>
                  <a:srgbClr val="FF0000"/>
                </a:solidFill>
                <a:hlinkClick r:id="rId2"/>
              </a:rPr>
              <a:t>http://</a:t>
            </a:r>
            <a:r>
              <a:rPr lang="cs-CZ" sz="2000" b="1" dirty="0" smtClean="0">
                <a:solidFill>
                  <a:srgbClr val="FF0000"/>
                </a:solidFill>
                <a:hlinkClick r:id="rId2"/>
              </a:rPr>
              <a:t>cs.wikipedia.org/wiki/Exsik%C3%A1tor</a:t>
            </a:r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>
                <a:hlinkClick r:id="rId3"/>
              </a:rPr>
              <a:t>http://</a:t>
            </a:r>
            <a:r>
              <a:rPr lang="cs-CZ" sz="2000" b="1" dirty="0" smtClean="0">
                <a:hlinkClick r:id="rId3"/>
              </a:rPr>
              <a:t>cs.wikipedia.org/wiki/Zkumavka</a:t>
            </a:r>
            <a:endParaRPr lang="cs-CZ" sz="2000" b="1" dirty="0" smtClean="0"/>
          </a:p>
          <a:p>
            <a:r>
              <a:rPr lang="cs-CZ" sz="2000" b="1" dirty="0">
                <a:hlinkClick r:id="rId4"/>
              </a:rPr>
              <a:t>http://</a:t>
            </a:r>
            <a:r>
              <a:rPr lang="cs-CZ" sz="2000" b="1" dirty="0" smtClean="0">
                <a:hlinkClick r:id="rId4"/>
              </a:rPr>
              <a:t>cs.wikipedia.org/wiki/B%C3%BCchnerova_n%C3%A1levka</a:t>
            </a:r>
            <a:endParaRPr lang="cs-CZ" sz="2000" b="1" dirty="0" smtClean="0"/>
          </a:p>
          <a:p>
            <a:r>
              <a:rPr lang="cs-CZ" sz="2000" b="1" dirty="0">
                <a:hlinkClick r:id="rId5"/>
              </a:rPr>
              <a:t>http://</a:t>
            </a:r>
            <a:r>
              <a:rPr lang="cs-CZ" sz="2000" b="1" dirty="0" smtClean="0">
                <a:hlinkClick r:id="rId5"/>
              </a:rPr>
              <a:t>cs.wikipedia.org/wiki/Byreta</a:t>
            </a:r>
            <a:endParaRPr lang="cs-CZ" sz="2000" b="1" dirty="0" smtClean="0"/>
          </a:p>
          <a:p>
            <a:r>
              <a:rPr lang="cs-CZ" sz="2000" b="1" dirty="0">
                <a:hlinkClick r:id="rId6"/>
              </a:rPr>
              <a:t>http://</a:t>
            </a:r>
            <a:r>
              <a:rPr lang="cs-CZ" sz="2000" b="1" dirty="0" smtClean="0">
                <a:hlinkClick r:id="rId6"/>
              </a:rPr>
              <a:t>cs.wikipedia.org/wiki/K%C3%A1dinka</a:t>
            </a:r>
            <a:endParaRPr lang="cs-CZ" sz="2000" b="1" dirty="0" smtClean="0"/>
          </a:p>
          <a:p>
            <a:r>
              <a:rPr lang="cs-CZ" sz="2000" b="1" dirty="0">
                <a:hlinkClick r:id="rId7"/>
              </a:rPr>
              <a:t>http://</a:t>
            </a:r>
            <a:r>
              <a:rPr lang="cs-CZ" sz="2000" b="1" dirty="0" smtClean="0">
                <a:hlinkClick r:id="rId7"/>
              </a:rPr>
              <a:t>cs.wikipedia.org/wiki/Bunsen%C5%AFv_kahan</a:t>
            </a:r>
            <a:endParaRPr lang="cs-CZ" sz="2000" b="1" dirty="0" smtClean="0"/>
          </a:p>
          <a:p>
            <a:r>
              <a:rPr lang="cs-CZ" sz="2000" b="1" dirty="0">
                <a:hlinkClick r:id="rId8"/>
              </a:rPr>
              <a:t>http://</a:t>
            </a:r>
            <a:r>
              <a:rPr lang="cs-CZ" sz="2000" b="1" dirty="0" smtClean="0">
                <a:hlinkClick r:id="rId8"/>
              </a:rPr>
              <a:t>cs.wikipedia.org/wiki/Destilace</a:t>
            </a:r>
            <a:endParaRPr lang="cs-CZ" sz="2000" b="1" dirty="0" smtClean="0"/>
          </a:p>
          <a:p>
            <a:r>
              <a:rPr lang="cs-CZ" sz="2000" b="1" dirty="0">
                <a:hlinkClick r:id="rId9"/>
              </a:rPr>
              <a:t>http://</a:t>
            </a:r>
            <a:r>
              <a:rPr lang="cs-CZ" sz="2000" b="1" dirty="0" smtClean="0">
                <a:hlinkClick r:id="rId9"/>
              </a:rPr>
              <a:t>cs.wikipedia.org/wiki/Filtrace</a:t>
            </a:r>
            <a:endParaRPr lang="cs-CZ" sz="2000" b="1" dirty="0" smtClean="0"/>
          </a:p>
          <a:p>
            <a:r>
              <a:rPr lang="cs-CZ" sz="2000" b="1" dirty="0">
                <a:hlinkClick r:id="rId10"/>
              </a:rPr>
              <a:t>http://</a:t>
            </a:r>
            <a:r>
              <a:rPr lang="cs-CZ" sz="2000" b="1" dirty="0" smtClean="0">
                <a:hlinkClick r:id="rId10"/>
              </a:rPr>
              <a:t>cs.wikipedia.org/wiki/Soubor:Burette.svg</a:t>
            </a:r>
            <a:endParaRPr lang="cs-CZ" sz="2000" b="1" dirty="0" smtClean="0"/>
          </a:p>
          <a:p>
            <a:r>
              <a:rPr lang="cs-CZ" sz="2000" b="1" dirty="0">
                <a:hlinkClick r:id="rId11"/>
              </a:rPr>
              <a:t>http://</a:t>
            </a:r>
            <a:r>
              <a:rPr lang="cs-CZ" sz="2000" b="1" dirty="0" smtClean="0">
                <a:hlinkClick r:id="rId11"/>
              </a:rPr>
              <a:t>cs.wikipedia.org/wiki/Soubor:Test_tube_true_C.png</a:t>
            </a:r>
            <a:endParaRPr lang="cs-CZ" sz="2000" b="1" dirty="0" smtClean="0"/>
          </a:p>
          <a:p>
            <a:r>
              <a:rPr lang="cs-CZ" sz="2000" b="1" dirty="0">
                <a:hlinkClick r:id="rId12"/>
              </a:rPr>
              <a:t>http://</a:t>
            </a:r>
            <a:r>
              <a:rPr lang="cs-CZ" sz="2000" b="1" dirty="0" smtClean="0">
                <a:hlinkClick r:id="rId12"/>
              </a:rPr>
              <a:t>cs.wikipedia.org/wiki/Soubor:Beakers.jpg</a:t>
            </a:r>
            <a:endParaRPr lang="cs-CZ" sz="2000" b="1" dirty="0" smtClean="0"/>
          </a:p>
          <a:p>
            <a:r>
              <a:rPr lang="cs-CZ" sz="2000" b="1" dirty="0">
                <a:hlinkClick r:id="rId13"/>
              </a:rPr>
              <a:t>http://</a:t>
            </a:r>
            <a:r>
              <a:rPr lang="cs-CZ" sz="2000" b="1" dirty="0" smtClean="0">
                <a:hlinkClick r:id="rId13"/>
              </a:rPr>
              <a:t>cs.wikipedia.org/wiki/Soubor:Embudo_B%C3%BCchner.jpeg</a:t>
            </a:r>
            <a:endParaRPr lang="cs-CZ" sz="2000" b="1" dirty="0" smtClean="0"/>
          </a:p>
          <a:p>
            <a:r>
              <a:rPr lang="cs-CZ" sz="2000" b="1" dirty="0">
                <a:hlinkClick r:id="rId7"/>
              </a:rPr>
              <a:t>http://</a:t>
            </a:r>
            <a:r>
              <a:rPr lang="cs-CZ" sz="2000" b="1" dirty="0" smtClean="0">
                <a:hlinkClick r:id="rId7"/>
              </a:rPr>
              <a:t>cs.wikipedia.org/wiki/Bunsen%C5%AFv_kahan</a:t>
            </a:r>
            <a:endParaRPr lang="cs-CZ" sz="2000" b="1" dirty="0" smtClean="0"/>
          </a:p>
          <a:p>
            <a:r>
              <a:rPr lang="cs-CZ" sz="2000" b="1" dirty="0">
                <a:hlinkClick r:id="rId14"/>
              </a:rPr>
              <a:t>http://</a:t>
            </a:r>
            <a:r>
              <a:rPr lang="cs-CZ" sz="2000" b="1" dirty="0" smtClean="0">
                <a:hlinkClick r:id="rId14"/>
              </a:rPr>
              <a:t>cs.wikipedia.org/wiki/Soubor:Simple_chem_distillation.PNG</a:t>
            </a:r>
            <a:endParaRPr lang="cs-CZ" sz="2000" b="1" dirty="0" smtClean="0"/>
          </a:p>
          <a:p>
            <a:r>
              <a:rPr lang="cs-CZ" sz="2000" b="1">
                <a:hlinkClick r:id="rId15"/>
              </a:rPr>
              <a:t>http://</a:t>
            </a:r>
            <a:r>
              <a:rPr lang="cs-CZ" sz="2000" b="1" smtClean="0">
                <a:hlinkClick r:id="rId15"/>
              </a:rPr>
              <a:t>www.zschemie.euweb.cz/smesi/smesi15.html</a:t>
            </a:r>
            <a:endParaRPr lang="cs-CZ" sz="2000" b="1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sz="2000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9373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242</TotalTime>
  <Words>396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Wernerová</cp:lastModifiedBy>
  <cp:revision>19</cp:revision>
  <cp:lastPrinted>2014-02-14T13:08:33Z</cp:lastPrinted>
  <dcterms:created xsi:type="dcterms:W3CDTF">2013-07-07T15:13:37Z</dcterms:created>
  <dcterms:modified xsi:type="dcterms:W3CDTF">2014-02-14T13:08:39Z</dcterms:modified>
</cp:coreProperties>
</file>