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62" r:id="rId5"/>
    <p:sldId id="260" r:id="rId6"/>
    <p:sldId id="261" r:id="rId7"/>
    <p:sldId id="259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0590EB-FBB7-4564-94C8-77D315898E61}" type="doc">
      <dgm:prSet loTypeId="urn:microsoft.com/office/officeart/2005/8/layout/equation2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F02FD61C-8C76-46E6-B590-12BF662C97D6}">
      <dgm:prSet/>
      <dgm:spPr/>
      <dgm:t>
        <a:bodyPr/>
        <a:lstStyle/>
        <a:p>
          <a:pPr rtl="0"/>
          <a:r>
            <a:rPr lang="cs-CZ" b="1" smtClean="0"/>
            <a:t>KOSTRA ČLOVĚKA</a:t>
          </a:r>
          <a:endParaRPr lang="cs-CZ"/>
        </a:p>
      </dgm:t>
    </dgm:pt>
    <dgm:pt modelId="{0DFF11C4-8BB9-4BB7-B9C1-D937728BE6CD}" type="parTrans" cxnId="{5BB8A651-F0C6-4A40-A752-9BD401AADA05}">
      <dgm:prSet/>
      <dgm:spPr/>
      <dgm:t>
        <a:bodyPr/>
        <a:lstStyle/>
        <a:p>
          <a:endParaRPr lang="cs-CZ"/>
        </a:p>
      </dgm:t>
    </dgm:pt>
    <dgm:pt modelId="{8FE5E14F-56E8-4B6B-8B5F-9AC738843BF4}" type="sibTrans" cxnId="{5BB8A651-F0C6-4A40-A752-9BD401AADA05}">
      <dgm:prSet/>
      <dgm:spPr/>
      <dgm:t>
        <a:bodyPr/>
        <a:lstStyle/>
        <a:p>
          <a:endParaRPr lang="cs-CZ"/>
        </a:p>
      </dgm:t>
    </dgm:pt>
    <dgm:pt modelId="{21AE3E45-7E73-4766-A562-DD99E4632E46}" type="pres">
      <dgm:prSet presAssocID="{E20590EB-FBB7-4564-94C8-77D315898E61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56EEB6D-5D60-41EA-97D7-7F00133F6572}" type="pres">
      <dgm:prSet presAssocID="{E20590EB-FBB7-4564-94C8-77D315898E61}" presName="vNodes" presStyleCnt="0"/>
      <dgm:spPr/>
    </dgm:pt>
    <dgm:pt modelId="{4F5A57EE-2460-4E93-A962-388C728B5C46}" type="pres">
      <dgm:prSet presAssocID="{E20590EB-FBB7-4564-94C8-77D315898E61}" presName="last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BB8A651-F0C6-4A40-A752-9BD401AADA05}" srcId="{E20590EB-FBB7-4564-94C8-77D315898E61}" destId="{F02FD61C-8C76-46E6-B590-12BF662C97D6}" srcOrd="0" destOrd="0" parTransId="{0DFF11C4-8BB9-4BB7-B9C1-D937728BE6CD}" sibTransId="{8FE5E14F-56E8-4B6B-8B5F-9AC738843BF4}"/>
    <dgm:cxn modelId="{D389DD37-FA33-4DD1-BF0A-8D9A5A5425DE}" type="presOf" srcId="{E20590EB-FBB7-4564-94C8-77D315898E61}" destId="{21AE3E45-7E73-4766-A562-DD99E4632E46}" srcOrd="0" destOrd="0" presId="urn:microsoft.com/office/officeart/2005/8/layout/equation2"/>
    <dgm:cxn modelId="{3D20661A-F513-4CB7-AC04-6EE771AAB0C3}" type="presOf" srcId="{F02FD61C-8C76-46E6-B590-12BF662C97D6}" destId="{4F5A57EE-2460-4E93-A962-388C728B5C46}" srcOrd="0" destOrd="0" presId="urn:microsoft.com/office/officeart/2005/8/layout/equation2"/>
    <dgm:cxn modelId="{737AEE09-79C1-4407-9CF8-3A51CDFD174D}" type="presParOf" srcId="{21AE3E45-7E73-4766-A562-DD99E4632E46}" destId="{D56EEB6D-5D60-41EA-97D7-7F00133F6572}" srcOrd="0" destOrd="0" presId="urn:microsoft.com/office/officeart/2005/8/layout/equation2"/>
    <dgm:cxn modelId="{09B76837-9AD1-46D9-922B-7C70C18C5562}" type="presParOf" srcId="{21AE3E45-7E73-4766-A562-DD99E4632E46}" destId="{4F5A57EE-2460-4E93-A962-388C728B5C46}" srcOrd="1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F5A57EE-2460-4E93-A962-388C728B5C46}">
      <dsp:nvSpPr>
        <dsp:cNvPr id="0" name=""/>
        <dsp:cNvSpPr/>
      </dsp:nvSpPr>
      <dsp:spPr>
        <a:xfrm>
          <a:off x="3035870" y="1190"/>
          <a:ext cx="2157858" cy="21578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smtClean="0"/>
            <a:t>KOSTRA ČLOVĚKA</a:t>
          </a:r>
          <a:endParaRPr lang="cs-CZ" sz="2300" kern="1200"/>
        </a:p>
      </dsp:txBody>
      <dsp:txXfrm>
        <a:off x="3035870" y="1190"/>
        <a:ext cx="2157858" cy="21578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318A2-52ED-4597-8A25-1CFD48EAA7D3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312003E-0409-4A04-91D7-8326994D68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318A2-52ED-4597-8A25-1CFD48EAA7D3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2003E-0409-4A04-91D7-8326994D68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318A2-52ED-4597-8A25-1CFD48EAA7D3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312003E-0409-4A04-91D7-8326994D68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318A2-52ED-4597-8A25-1CFD48EAA7D3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2003E-0409-4A04-91D7-8326994D68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318A2-52ED-4597-8A25-1CFD48EAA7D3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2003E-0409-4A04-91D7-8326994D68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318A2-52ED-4597-8A25-1CFD48EAA7D3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2003E-0409-4A04-91D7-8326994D68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318A2-52ED-4597-8A25-1CFD48EAA7D3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2003E-0409-4A04-91D7-8326994D68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318A2-52ED-4597-8A25-1CFD48EAA7D3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2003E-0409-4A04-91D7-8326994D68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318A2-52ED-4597-8A25-1CFD48EAA7D3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312003E-0409-4A04-91D7-8326994D68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318A2-52ED-4597-8A25-1CFD48EAA7D3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2003E-0409-4A04-91D7-8326994D68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318A2-52ED-4597-8A25-1CFD48EAA7D3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2003E-0409-4A04-91D7-8326994D68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F1318A2-52ED-4597-8A25-1CFD48EAA7D3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312003E-0409-4A04-91D7-8326994D684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ray188.png" TargetMode="External"/><Relationship Id="rId2" Type="http://schemas.openxmlformats.org/officeDocument/2006/relationships/hyperlink" Target="http://files.pppsycho.webnode.cz/200000077-082e909289/03%20kostra%20horn%C3%AD%20kon%C4%8Detin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latinsky.estranky.cz/fotoalbum/kosterni-soustava/kosterni-soustava/kostra-dolni-koncetiny.jpg.-.html" TargetMode="External"/><Relationship Id="rId5" Type="http://schemas.openxmlformats.org/officeDocument/2006/relationships/hyperlink" Target="http://commons.wikimedia.org/wiki/File:Illu_compact_spongy_bone.jpg" TargetMode="External"/><Relationship Id="rId4" Type="http://schemas.openxmlformats.org/officeDocument/2006/relationships/hyperlink" Target="http://commons.wikimedia.org/wiki/File:Gray190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295400" y="1988840"/>
            <a:ext cx="6400800" cy="432048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57200" y="332656"/>
            <a:ext cx="8229600" cy="151216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4961" y="476673"/>
            <a:ext cx="6086475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5403" y="2708920"/>
            <a:ext cx="5759450" cy="3395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66789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140968"/>
            <a:ext cx="6400800" cy="3456384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0894350"/>
              </p:ext>
            </p:extLst>
          </p:nvPr>
        </p:nvGraphicFramePr>
        <p:xfrm>
          <a:off x="457200" y="764704"/>
          <a:ext cx="8229600" cy="2160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kateka\AppData\Local\Microsoft\Windows\Temporary Internet Files\Content.IE5\C3K5PE14\MP90032115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67456" y="3284984"/>
            <a:ext cx="2609088" cy="30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41503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Stavba kostry:</a:t>
            </a:r>
            <a:endParaRPr lang="cs-CZ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Např. kostra dospělého člověka se skládá zhruba z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206 - 208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kostí (přesný počet se u jednotlivých jedinců liší). Skládá se z lebky, páteře, hrudníku, horních a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dolních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končetin</a:t>
            </a:r>
            <a:r>
              <a:rPr lang="cs-CZ" b="1" dirty="0"/>
              <a:t>. </a:t>
            </a:r>
            <a:endParaRPr lang="cs-CZ" b="1" dirty="0" smtClean="0"/>
          </a:p>
          <a:p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Trvá několik let, než se lidská kostra dovyvine. Ačkoliv kost pažní (humerus) je již u novorozenců dokonale osifikovaná, je celá kostra až kolem 20 let plně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vyvinuta.</a:t>
            </a: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Růst kostí umožňují růstové chrupavky.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00117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Vnitřní stavba kosti: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Uvnitř kosti je kostní dřeň, tělo tvoří kompaktní hmota, v hlavicích je houbovitá hmota. Povrch je kryt okosticí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95500" y="2924944"/>
            <a:ext cx="4953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88953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Druhy kostí:</a:t>
            </a:r>
            <a:endParaRPr lang="cs-CZ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771256"/>
          </a:xfrm>
        </p:spPr>
        <p:txBody>
          <a:bodyPr/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Dlouhé  -stehenní kost, pažní kost</a:t>
            </a: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Ploché – lopatka, pánevní kosti</a:t>
            </a: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Krátké – články prstů, obratle, zápěstní kůstky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nejdelší kost = stehenní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ejmenší kost = třmínková</a:t>
            </a: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C:\Users\kateka\AppData\Local\Microsoft\Windows\Temporary Internet Files\Content.IE5\2BNSOFF6\MP9003857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573016"/>
            <a:ext cx="2286000" cy="24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teka\AppData\Local\Microsoft\Windows\Temporary Internet Files\Content.IE5\C3K5PE14\MP9003857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71600" y="4149080"/>
            <a:ext cx="3200400" cy="206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96242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Spojení kostí:</a:t>
            </a:r>
            <a:endParaRPr lang="cs-CZ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Kloub je tvořen jamkou a hlavicí kosti, krytý je kloubním pouzdrem, do štěrbiny mezi kostmi se vylučuje kloubní maz.</a:t>
            </a:r>
          </a:p>
          <a:p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Např. kyčelní kloub</a:t>
            </a:r>
            <a:endParaRPr lang="cs-CZ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Pohyblivé – kloubní</a:t>
            </a: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Nepohyblivé – chrupavkou, vazivem, srůstem</a:t>
            </a:r>
          </a:p>
          <a:p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C:\Users\kateka\AppData\Local\Microsoft\Windows\Temporary Internet Files\Content.IE5\OS8X8TL8\MP9003857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852936"/>
            <a:ext cx="2718048" cy="35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60126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1) Páteř:</a:t>
            </a:r>
            <a:endParaRPr lang="cs-CZ" sz="32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Páteř tvoří osu těla, je složena z několika druhů obratlů</a:t>
            </a: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krční - 7</a:t>
            </a: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hrudní -12</a:t>
            </a: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bederní -5</a:t>
            </a:r>
          </a:p>
          <a:p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ost křížová - 5</a:t>
            </a:r>
          </a:p>
          <a:p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ostrční – 4 až 5</a:t>
            </a: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Páteř má být správně dvakrát esovitě prohnutá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C:\Users\kateka\AppData\Local\Microsoft\Windows\Temporary Internet Files\Content.IE5\C3K5PE14\MP9003211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00808"/>
            <a:ext cx="180020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6401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2) Lebka </a:t>
            </a:r>
            <a:endParaRPr lang="cs-CZ" sz="32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Lebka se skládá z mozkovny a obličejové části.</a:t>
            </a:r>
          </a:p>
          <a:p>
            <a:r>
              <a:rPr lang="cs-CZ" b="1" dirty="0" smtClean="0"/>
              <a:t>Jediné pohyblivé spojení na lebce je kloubní spojení dolní čelisti.</a:t>
            </a:r>
          </a:p>
          <a:p>
            <a:r>
              <a:rPr lang="cs-CZ" b="1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Vyhledej v  učebnici nebo anatomickém atlasu názvy kostí lebky a ukaž si je na své hlavě.</a:t>
            </a:r>
            <a:endParaRPr lang="cs-CZ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2971800" y="548680"/>
            <a:ext cx="5715000" cy="554732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052736"/>
            <a:ext cx="2857500" cy="294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140968"/>
            <a:ext cx="2857500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90213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94122"/>
          </a:xfrm>
        </p:spPr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3) Končetiny:</a:t>
            </a:r>
            <a:endParaRPr lang="cs-CZ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14400" y="1268760"/>
            <a:ext cx="3873624" cy="5184576"/>
          </a:xfrm>
          <a:solidFill>
            <a:schemeClr val="accent1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933950" y="1268760"/>
            <a:ext cx="3749040" cy="5184576"/>
          </a:xfrm>
          <a:solidFill>
            <a:schemeClr val="accent1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84784"/>
            <a:ext cx="2952328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28800"/>
            <a:ext cx="2808312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65192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  <a:endParaRPr lang="cs-CZ" sz="24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149552"/>
          </a:xfrm>
        </p:spPr>
        <p:txBody>
          <a:bodyPr>
            <a:normAutofit lnSpcReduction="10000"/>
          </a:bodyPr>
          <a:lstStyle/>
          <a:p>
            <a:r>
              <a:rPr lang="cs-CZ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http://</a:t>
            </a: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files.pppsycho.webnode.cz/200000077-082e909289/03%20kostra%20horn%C3%AD%20kon%C4%8Detiny.jpg</a:t>
            </a:r>
            <a:endParaRPr lang="cs-CZ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http://</a:t>
            </a: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commons.wikimedia.org/wiki/File:Gray188.png</a:t>
            </a:r>
            <a:endParaRPr lang="cs-CZ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http://</a:t>
            </a: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commons.wikimedia.org/wiki/File:Gray190.png</a:t>
            </a:r>
            <a:endParaRPr lang="cs-CZ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http://</a:t>
            </a: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commons.wikimedia.org/wiki/File:Illu_compact_spongy_bone.jpg</a:t>
            </a:r>
            <a:endParaRPr lang="cs-CZ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http://www.latinsky.estranky.cz/fotoalbum/kosterni-soustava/kosterni-soustava/kostra-dolni-koncetiny.jpg.-.</a:t>
            </a: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html</a:t>
            </a:r>
            <a:endParaRPr lang="cs-CZ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Galerie klipartů Microsoft </a:t>
            </a: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Word – www.office.</a:t>
            </a:r>
            <a:r>
              <a:rPr lang="cs-CZ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microsoft.com</a:t>
            </a:r>
            <a:endParaRPr lang="cs-CZ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8886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97</TotalTime>
  <Words>289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Snímek 1</vt:lpstr>
      <vt:lpstr>Snímek 2</vt:lpstr>
      <vt:lpstr>Stavba kostry:</vt:lpstr>
      <vt:lpstr>Vnitřní stavba kosti:</vt:lpstr>
      <vt:lpstr>Druhy kostí:</vt:lpstr>
      <vt:lpstr>Spojení kostí:</vt:lpstr>
      <vt:lpstr>1) Páteř:</vt:lpstr>
      <vt:lpstr>2) Lebka </vt:lpstr>
      <vt:lpstr>3) Končetiny: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kateka</dc:creator>
  <cp:lastModifiedBy>Dum</cp:lastModifiedBy>
  <cp:revision>11</cp:revision>
  <dcterms:created xsi:type="dcterms:W3CDTF">2014-02-02T12:21:06Z</dcterms:created>
  <dcterms:modified xsi:type="dcterms:W3CDTF">2014-05-02T12:16:38Z</dcterms:modified>
</cp:coreProperties>
</file>