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2450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84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0460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4835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3414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51028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8494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3152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3684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748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207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445BD-120A-4184-9326-0590DCE70A53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06957-23DC-4E4F-A018-573E34C611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0826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halkantyt,_Almeria,_2Hiszpania.jpg" TargetMode="External"/><Relationship Id="rId13" Type="http://schemas.openxmlformats.org/officeDocument/2006/relationships/hyperlink" Target="http://cs.wikipedia.org/wiki/Soubor:Orthorhombic.png" TargetMode="External"/><Relationship Id="rId3" Type="http://schemas.openxmlformats.org/officeDocument/2006/relationships/hyperlink" Target="http://cs.wikipedia.org/wiki/Soubor:Quartz_oisan.jpg" TargetMode="External"/><Relationship Id="rId7" Type="http://schemas.openxmlformats.org/officeDocument/2006/relationships/hyperlink" Target="http://cs.wikipedia.org/wiki/Soubor:Gips_3_Maroko.jpg" TargetMode="External"/><Relationship Id="rId12" Type="http://schemas.openxmlformats.org/officeDocument/2006/relationships/hyperlink" Target="http://cs.wikipedia.org/wiki/Soubor:Tetragonal.png" TargetMode="External"/><Relationship Id="rId2" Type="http://schemas.openxmlformats.org/officeDocument/2006/relationships/hyperlink" Target="http://cs.wikipedia.org/wiki/Soubor:GraphiteUSGOV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ulfur-sample.jpg" TargetMode="External"/><Relationship Id="rId11" Type="http://schemas.openxmlformats.org/officeDocument/2006/relationships/hyperlink" Target="http://cs.wikipedia.org/wiki/Soubor:Hexagonal.png" TargetMode="External"/><Relationship Id="rId5" Type="http://schemas.openxmlformats.org/officeDocument/2006/relationships/hyperlink" Target="http://cs.wikipedia.org/wiki/Soubor:Chalcopyrite_angleterre.jpg" TargetMode="External"/><Relationship Id="rId15" Type="http://schemas.openxmlformats.org/officeDocument/2006/relationships/hyperlink" Target="http://cs.wikipedia.org/wiki/Soubor:Monoclinic.png" TargetMode="External"/><Relationship Id="rId10" Type="http://schemas.openxmlformats.org/officeDocument/2006/relationships/hyperlink" Target="http://cs.wikipedia.org/wiki/Soubor:Rhombohedral.png" TargetMode="External"/><Relationship Id="rId4" Type="http://schemas.openxmlformats.org/officeDocument/2006/relationships/hyperlink" Target="http://cs.wikipedia.org/wiki/Soubor:Selpologne.jpg" TargetMode="External"/><Relationship Id="rId9" Type="http://schemas.openxmlformats.org/officeDocument/2006/relationships/hyperlink" Target="http://cs.wikipedia.org/wiki/Soubor:Cubic_crystal_shape.png" TargetMode="External"/><Relationship Id="rId14" Type="http://schemas.openxmlformats.org/officeDocument/2006/relationships/hyperlink" Target="http://cs.wikipedia.org/wiki/Soubor:Triclinic.p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%C3%ADra" TargetMode="External"/><Relationship Id="rId2" Type="http://schemas.openxmlformats.org/officeDocument/2006/relationships/hyperlink" Target="http://cs.wikipedia.org/wiki/Krysta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1772816"/>
            <a:ext cx="8229600" cy="4464496"/>
          </a:xfrm>
        </p:spPr>
        <p:txBody>
          <a:bodyPr>
            <a:normAutofit/>
          </a:bodyPr>
          <a:lstStyle/>
          <a:p>
            <a:pPr algn="l"/>
            <a:r>
              <a:rPr lang="cs-CZ" sz="2000" dirty="0"/>
              <a:t>Název školy:  Základní škola a Mateřská škola Kladno, Norská 2633</a:t>
            </a:r>
            <a:br>
              <a:rPr lang="cs-CZ" sz="2000" dirty="0"/>
            </a:br>
            <a:r>
              <a:rPr lang="cs-CZ" sz="2000" dirty="0"/>
              <a:t>Autor: Mgr. Kateřina Wernerová    </a:t>
            </a:r>
            <a:br>
              <a:rPr lang="cs-CZ" sz="2000" dirty="0"/>
            </a:br>
            <a:r>
              <a:rPr lang="cs-CZ" sz="2000" dirty="0"/>
              <a:t>Název materiálu:  VY_52_INOVACE_ </a:t>
            </a:r>
            <a:r>
              <a:rPr lang="cs-CZ" sz="2000" dirty="0" smtClean="0"/>
              <a:t>Pr.9.We.32_Krystalove_soustavy_nerostu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Datum:  </a:t>
            </a:r>
            <a:r>
              <a:rPr lang="cs-CZ" sz="2000" dirty="0" smtClean="0"/>
              <a:t>11</a:t>
            </a:r>
            <a:r>
              <a:rPr lang="cs-CZ" sz="2000" dirty="0"/>
              <a:t>. 8. 2013</a:t>
            </a:r>
            <a:br>
              <a:rPr lang="cs-CZ" sz="2000" dirty="0"/>
            </a:br>
            <a:r>
              <a:rPr lang="cs-CZ" sz="2000" dirty="0"/>
              <a:t>Ročník: </a:t>
            </a:r>
            <a:r>
              <a:rPr lang="cs-CZ" sz="2000" dirty="0" smtClean="0"/>
              <a:t>devátý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Vzdělávací oblast: Člověk a příroda</a:t>
            </a:r>
            <a:br>
              <a:rPr lang="cs-CZ" sz="2000" dirty="0"/>
            </a:br>
            <a:r>
              <a:rPr lang="cs-CZ" sz="2000" dirty="0"/>
              <a:t>Vzdělávací obor: Přírodopis</a:t>
            </a:r>
            <a:br>
              <a:rPr lang="cs-CZ" sz="2000" dirty="0"/>
            </a:br>
            <a:r>
              <a:rPr lang="cs-CZ" sz="2000" dirty="0"/>
              <a:t>Číslo operačního programu: CZ.1.07/1.4.00/21.3489</a:t>
            </a:r>
            <a:br>
              <a:rPr lang="cs-CZ" sz="2000" dirty="0"/>
            </a:br>
            <a:r>
              <a:rPr lang="cs-CZ" sz="2000" dirty="0"/>
              <a:t>Název projektu: UČÍME SE S RADOSTÍ</a:t>
            </a:r>
            <a:br>
              <a:rPr lang="cs-CZ" sz="2000" dirty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Anotace</a:t>
            </a:r>
            <a:r>
              <a:rPr lang="cs-CZ" sz="2000" dirty="0" smtClean="0"/>
              <a:t>: Prezentaci lze využít k seznámení s učivem o krystalových soustavách, případně ke shrnutí tématu.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3"/>
            <a:ext cx="6086475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67544" y="1582341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1741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b="1" dirty="0" smtClean="0"/>
              <a:t>Krystalové soustavy nerostů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566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Prvky souměrnosti krystalů: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sz="2400" dirty="0" smtClean="0"/>
              <a:t>Látka, </a:t>
            </a:r>
            <a:r>
              <a:rPr lang="pl-PL" sz="2400" dirty="0" smtClean="0"/>
              <a:t>skládající </a:t>
            </a:r>
            <a:r>
              <a:rPr lang="pl-PL" sz="2400" dirty="0"/>
              <a:t>se z </a:t>
            </a:r>
            <a:r>
              <a:rPr lang="pl-PL" sz="2400" dirty="0" smtClean="0"/>
              <a:t>krystalů, </a:t>
            </a:r>
            <a:r>
              <a:rPr lang="pl-PL" sz="2400" dirty="0"/>
              <a:t>se označuje jako krystalická</a:t>
            </a:r>
            <a:r>
              <a:rPr lang="pl-PL" sz="2400" dirty="0" smtClean="0"/>
              <a:t>.</a:t>
            </a:r>
          </a:p>
          <a:p>
            <a:pPr marL="0" indent="0">
              <a:buNone/>
            </a:pPr>
            <a:r>
              <a:rPr lang="cs-CZ" sz="2400" dirty="0"/>
              <a:t>Podle počtu rovin souměrnosti, os souměrnosti a přítomnosti či nepřítomnosti středu souměrnosti můžeme krystalové tvary nerostů zařadit do skupin, které označujeme jako krystalové soustavy. Jsou to (podle vzrůstající souměrnosti) soustavy:</a:t>
            </a:r>
          </a:p>
          <a:p>
            <a:pPr marL="0" indent="0">
              <a:buNone/>
            </a:pPr>
            <a:r>
              <a:rPr lang="cs-CZ" sz="2400" dirty="0"/>
              <a:t> trojklonná (triklinická) - Nesvírají pravý úhel</a:t>
            </a:r>
          </a:p>
          <a:p>
            <a:pPr marL="0" indent="0">
              <a:buNone/>
            </a:pPr>
            <a:r>
              <a:rPr lang="cs-CZ" sz="2400" dirty="0"/>
              <a:t> jednoklonná (monoklinická) - b je kolmá na </a:t>
            </a:r>
            <a:r>
              <a:rPr lang="cs-CZ" sz="2400" dirty="0" err="1"/>
              <a:t>c,a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 kosočtverečná (</a:t>
            </a:r>
            <a:r>
              <a:rPr lang="cs-CZ" sz="2400" dirty="0" err="1"/>
              <a:t>ortorombická</a:t>
            </a:r>
            <a:r>
              <a:rPr lang="cs-CZ" sz="2400" dirty="0"/>
              <a:t>) - osy svírají pravý úhel</a:t>
            </a:r>
          </a:p>
          <a:p>
            <a:pPr marL="0" indent="0">
              <a:buNone/>
            </a:pPr>
            <a:r>
              <a:rPr lang="cs-CZ" sz="2400" dirty="0"/>
              <a:t> čtverečná (tetragonální) - osy svírají pravý úhel</a:t>
            </a:r>
          </a:p>
          <a:p>
            <a:pPr marL="0" indent="0">
              <a:buNone/>
            </a:pPr>
            <a:r>
              <a:rPr lang="cs-CZ" sz="2400" dirty="0"/>
              <a:t> šesterečná (hexagonální) - osy a svírají úhel 60° s osou c svírají úhel 90°</a:t>
            </a:r>
          </a:p>
          <a:p>
            <a:pPr marL="0" indent="0">
              <a:buNone/>
            </a:pPr>
            <a:r>
              <a:rPr lang="cs-CZ" sz="2400" dirty="0"/>
              <a:t> klencová (trigonální) - osy a svírají úhel 60° s osou c svírají úhel 90°</a:t>
            </a:r>
          </a:p>
          <a:p>
            <a:pPr marL="0" indent="0">
              <a:buNone/>
            </a:pPr>
            <a:r>
              <a:rPr lang="cs-CZ" sz="2400" dirty="0"/>
              <a:t> krychlová (kubická) - osy svírají pravý úhel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62368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Druhy krystalových soustav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2000" b="1" u="sng" dirty="0" smtClean="0"/>
              <a:t>1) Soustava trojklonná:</a:t>
            </a:r>
          </a:p>
          <a:p>
            <a:endParaRPr lang="cs-CZ" sz="2000" dirty="0" smtClean="0"/>
          </a:p>
          <a:p>
            <a:r>
              <a:rPr lang="cs-CZ" sz="2000" dirty="0" smtClean="0"/>
              <a:t>Je to nejméně souměrná rovina, souměrnost je 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ouze podle středu, nemá žádnou rovinu </a:t>
            </a:r>
          </a:p>
          <a:p>
            <a:r>
              <a:rPr lang="cs-CZ" sz="2000" dirty="0"/>
              <a:t>s</a:t>
            </a:r>
            <a:r>
              <a:rPr lang="cs-CZ" sz="2000" dirty="0" smtClean="0"/>
              <a:t>ouměrnosti. Osy svírají kosé úhly.</a:t>
            </a:r>
          </a:p>
          <a:p>
            <a:r>
              <a:rPr lang="cs-CZ" sz="2000" b="1" dirty="0" smtClean="0"/>
              <a:t>Příklady nerostů:</a:t>
            </a:r>
          </a:p>
          <a:p>
            <a:r>
              <a:rPr lang="cs-CZ" sz="2000" b="1" dirty="0" smtClean="0"/>
              <a:t>Chalkantit ( modrá skalice )</a:t>
            </a:r>
          </a:p>
          <a:p>
            <a:r>
              <a:rPr lang="cs-CZ" sz="2000" dirty="0" smtClean="0"/>
              <a:t>Chemický </a:t>
            </a:r>
            <a:r>
              <a:rPr lang="cs-CZ" sz="2000" dirty="0"/>
              <a:t>vzorec CuSO4·5(H2O) </a:t>
            </a:r>
            <a:endParaRPr lang="cs-CZ" sz="2000" dirty="0" smtClean="0"/>
          </a:p>
          <a:p>
            <a:r>
              <a:rPr lang="cs-CZ" sz="2000" dirty="0" smtClean="0"/>
              <a:t>Další příklady: plagioklas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kaolinit</a:t>
            </a:r>
            <a:endParaRPr lang="cs-CZ" sz="2000" dirty="0"/>
          </a:p>
          <a:p>
            <a:endParaRPr lang="cs-CZ" sz="2000" dirty="0"/>
          </a:p>
          <a:p>
            <a:endParaRPr lang="cs-CZ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7" y="4293096"/>
            <a:ext cx="2664296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286000"/>
            <a:ext cx="1383780" cy="1719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5568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2000" b="1" u="sng" dirty="0" smtClean="0"/>
              <a:t>2) Soustava jednoklonná:</a:t>
            </a:r>
          </a:p>
          <a:p>
            <a:endParaRPr lang="cs-CZ" sz="2000" dirty="0"/>
          </a:p>
          <a:p>
            <a:r>
              <a:rPr lang="cs-CZ" sz="2000" dirty="0"/>
              <a:t>Krystaly této soustavy jsou souměrné podle jedné roviny souměrnosti (dělí krystal na dvě zrcadlově stejné poloviny). Jednoklonné krystaly také mívají ve svém průřezu kosočtverec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/>
              <a:t>osní kříž: Osní kříž jednoklonné soustavy má předozadní osu </a:t>
            </a:r>
            <a:r>
              <a:rPr lang="cs-CZ" sz="2000" dirty="0" smtClean="0"/>
              <a:t>ukloněnou</a:t>
            </a:r>
          </a:p>
          <a:p>
            <a:r>
              <a:rPr lang="cs-CZ" sz="2000" b="1" dirty="0" smtClean="0"/>
              <a:t>Příklady nerostů:</a:t>
            </a:r>
          </a:p>
          <a:p>
            <a:r>
              <a:rPr lang="cs-CZ" sz="2000" b="1" dirty="0" smtClean="0"/>
              <a:t>Augit, amfibol, biotit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Sádrovec   </a:t>
            </a:r>
            <a:r>
              <a:rPr lang="cs-CZ" sz="2000" b="1" dirty="0"/>
              <a:t>CaSO4·2H2O </a:t>
            </a:r>
            <a:endParaRPr lang="cs-CZ" sz="2000" b="1" dirty="0" smtClean="0"/>
          </a:p>
          <a:p>
            <a:r>
              <a:rPr lang="cs-CZ" sz="2000" u="sng" dirty="0" smtClean="0"/>
              <a:t>-odrůdy</a:t>
            </a:r>
            <a:r>
              <a:rPr lang="cs-CZ" sz="2000" dirty="0" smtClean="0"/>
              <a:t>: alabastr,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mariánské sklo, pouštní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růže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645024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97436"/>
            <a:ext cx="1368152" cy="15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1522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2000" b="1" u="sng" dirty="0" smtClean="0"/>
              <a:t>3) Soustava kosočtverečná:</a:t>
            </a:r>
          </a:p>
          <a:p>
            <a:r>
              <a:rPr lang="cs-CZ" sz="2000" dirty="0"/>
              <a:t>Krystaly kosočtverečné soustavy jsou souměrné podle tří na sebe kolmých rovin souměrnosti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/>
              <a:t>osní kříž: Všechny tři osy - předozadní (osa a), pravolevá b i svislá c jsou navzájem kolmé (svírají pravé úhly) a jsou také nestejně dlouhé.</a:t>
            </a:r>
          </a:p>
          <a:p>
            <a:endParaRPr lang="cs-CZ" sz="2000" dirty="0" smtClean="0"/>
          </a:p>
          <a:p>
            <a:r>
              <a:rPr lang="cs-CZ" sz="2000" b="1" dirty="0" smtClean="0"/>
              <a:t>Příklady nerostů:</a:t>
            </a:r>
          </a:p>
          <a:p>
            <a:r>
              <a:rPr lang="cs-CZ" sz="2000" b="1" dirty="0" smtClean="0"/>
              <a:t>Olivín, baryt, topaz</a:t>
            </a:r>
            <a:endParaRPr lang="cs-CZ" sz="2000" b="1" dirty="0"/>
          </a:p>
          <a:p>
            <a:r>
              <a:rPr lang="cs-CZ" sz="2000" b="1" dirty="0" smtClean="0"/>
              <a:t>Síra ( S ) – </a:t>
            </a:r>
            <a:r>
              <a:rPr lang="cs-CZ" sz="2000" dirty="0" smtClean="0"/>
              <a:t>krystaluje také v </a:t>
            </a:r>
          </a:p>
          <a:p>
            <a:r>
              <a:rPr lang="cs-CZ" sz="2000" dirty="0"/>
              <a:t>j</a:t>
            </a:r>
            <a:r>
              <a:rPr lang="cs-CZ" sz="2000" dirty="0" smtClean="0"/>
              <a:t>ednoklonné soustavě, je ve </a:t>
            </a:r>
          </a:p>
          <a:p>
            <a:r>
              <a:rPr lang="cs-CZ" sz="2000" dirty="0" smtClean="0"/>
              <a:t>vodě nerozpustná, ochlazením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ar síry vzniká sirný květ</a:t>
            </a:r>
            <a:r>
              <a:rPr lang="cs-CZ" sz="2000" b="1" dirty="0" smtClean="0"/>
              <a:t> </a:t>
            </a:r>
            <a:endParaRPr lang="cs-CZ" sz="20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8288" y="3933057"/>
            <a:ext cx="2428875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573016"/>
            <a:ext cx="1224136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1882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2000" b="1" u="sng" dirty="0" smtClean="0"/>
              <a:t>4) Soustava čtverečná:</a:t>
            </a:r>
          </a:p>
          <a:p>
            <a:r>
              <a:rPr lang="cs-CZ" sz="2000" dirty="0"/>
              <a:t>Krystaly čtverečné soustavy mají pět rovin </a:t>
            </a:r>
            <a:r>
              <a:rPr lang="cs-CZ" sz="2000" dirty="0" smtClean="0"/>
              <a:t>souměrnosti. </a:t>
            </a:r>
            <a:r>
              <a:rPr lang="cs-CZ" sz="2000" dirty="0"/>
              <a:t>Krystaly mívají čtvercovitý průřez a zpravidla na nich převládají čtyřboké hranoly.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</a:t>
            </a:r>
            <a:r>
              <a:rPr lang="cs-CZ" sz="2000" dirty="0"/>
              <a:t>Osní kříž čtverečné soustavy je tvořen třemi vzájemně kolmými osami. </a:t>
            </a:r>
          </a:p>
          <a:p>
            <a:pPr marL="0" indent="0">
              <a:buNone/>
            </a:pPr>
            <a:r>
              <a:rPr lang="cs-CZ" sz="2000" b="1" dirty="0" smtClean="0"/>
              <a:t>       </a:t>
            </a:r>
            <a:r>
              <a:rPr lang="cs-CZ" sz="2000" dirty="0" smtClean="0"/>
              <a:t>Vodorovné osy bývají většinou stejně dlouhé, značí se a1, a2, osa c bývá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delší.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</a:t>
            </a:r>
            <a:r>
              <a:rPr lang="cs-CZ" sz="2000" b="1" dirty="0" smtClean="0"/>
              <a:t>Příklady nerostů: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kasiterit, rutil</a:t>
            </a:r>
          </a:p>
          <a:p>
            <a:pPr marL="0" indent="0">
              <a:buNone/>
            </a:pPr>
            <a:r>
              <a:rPr lang="cs-CZ" sz="2000" b="1" dirty="0"/>
              <a:t>      Chalkopyrit  ( CuFeS2  ) </a:t>
            </a:r>
            <a:endParaRPr lang="cs-CZ" sz="2000" dirty="0"/>
          </a:p>
          <a:p>
            <a:r>
              <a:rPr lang="cs-CZ" sz="2000" dirty="0" smtClean="0"/>
              <a:t>Často tvoří agregáty, je </a:t>
            </a:r>
          </a:p>
          <a:p>
            <a:r>
              <a:rPr lang="cs-CZ" sz="2000" dirty="0"/>
              <a:t>e</a:t>
            </a:r>
            <a:r>
              <a:rPr lang="cs-CZ" sz="2000" dirty="0" smtClean="0"/>
              <a:t>lektricky vodivý, barva</a:t>
            </a:r>
          </a:p>
          <a:p>
            <a:r>
              <a:rPr lang="cs-CZ" sz="2000" dirty="0" smtClean="0"/>
              <a:t>zlatožlutá</a:t>
            </a:r>
            <a:endParaRPr lang="cs-CZ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861048"/>
            <a:ext cx="2362200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707734"/>
            <a:ext cx="1440160" cy="1665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1534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2000" b="1" u="sng" dirty="0" smtClean="0"/>
              <a:t>5) Soustava šesterečná:</a:t>
            </a:r>
          </a:p>
          <a:p>
            <a:endParaRPr lang="cs-CZ" sz="2000" b="1" u="sng" dirty="0"/>
          </a:p>
          <a:p>
            <a:r>
              <a:rPr lang="cs-CZ" sz="2000" dirty="0"/>
              <a:t>Na krystalu šesterečné soustavy můžeme zjistit větší počet (7) rovin </a:t>
            </a:r>
            <a:r>
              <a:rPr lang="cs-CZ" sz="2000" dirty="0" smtClean="0"/>
              <a:t>souměrnosti. </a:t>
            </a:r>
            <a:r>
              <a:rPr lang="cs-CZ" sz="2000" dirty="0"/>
              <a:t>Krystaly mívají šestiúhelníkový příčný průřez  a často na nich převažuje šestiboký hranol. </a:t>
            </a:r>
          </a:p>
          <a:p>
            <a:r>
              <a:rPr lang="cs-CZ" sz="2000" dirty="0"/>
              <a:t>osní kříž: Osní kříž šesterečné soustavy tvoří tři vodorovné osy, které jsou stejně dlouhé a značíme je a1, a2, a3. Čtvrtá, svislá osa c je k nim </a:t>
            </a:r>
            <a:r>
              <a:rPr lang="cs-CZ" sz="2000" dirty="0" smtClean="0"/>
              <a:t>kolmá.</a:t>
            </a:r>
          </a:p>
          <a:p>
            <a:r>
              <a:rPr lang="cs-CZ" sz="2000" b="1" dirty="0" smtClean="0"/>
              <a:t>Příklady nerostů:</a:t>
            </a:r>
          </a:p>
          <a:p>
            <a:r>
              <a:rPr lang="cs-CZ" sz="2000" b="1" dirty="0" smtClean="0"/>
              <a:t>Apatit, beryl, </a:t>
            </a:r>
            <a:r>
              <a:rPr lang="cs-CZ" sz="2000" b="1" u="sng" dirty="0" smtClean="0"/>
              <a:t>grafit ( tuha ) – C </a:t>
            </a:r>
            <a:r>
              <a:rPr lang="cs-CZ" sz="2000" dirty="0" smtClean="0"/>
              <a:t>– jedna z modifikací uhlíku</a:t>
            </a:r>
          </a:p>
          <a:p>
            <a:endParaRPr lang="cs-CZ" sz="2000" dirty="0" smtClean="0"/>
          </a:p>
          <a:p>
            <a:r>
              <a:rPr lang="cs-CZ" sz="2000" dirty="0" smtClean="0"/>
              <a:t>Je měkký, dobře vodivý, má kovový</a:t>
            </a:r>
          </a:p>
          <a:p>
            <a:r>
              <a:rPr lang="cs-CZ" sz="2000" dirty="0"/>
              <a:t>a</a:t>
            </a:r>
            <a:r>
              <a:rPr lang="cs-CZ" sz="2000" dirty="0" smtClean="0"/>
              <a:t>ž matný lesk</a:t>
            </a:r>
            <a:endParaRPr lang="cs-CZ" sz="2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97153"/>
            <a:ext cx="2160240" cy="15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507926"/>
            <a:ext cx="9048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3280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2000" b="1" u="sng" dirty="0" smtClean="0"/>
              <a:t>6) Soustava klencová:</a:t>
            </a:r>
          </a:p>
          <a:p>
            <a:r>
              <a:rPr lang="cs-CZ" sz="2000" dirty="0"/>
              <a:t>Klencová soustava bývá někdy pro zjednodušení řazena do šesterečné soustavy</a:t>
            </a:r>
            <a:r>
              <a:rPr lang="cs-CZ" sz="2000" dirty="0" smtClean="0"/>
              <a:t>. </a:t>
            </a:r>
            <a:r>
              <a:rPr lang="cs-CZ" sz="2000" dirty="0"/>
              <a:t>Pro kalcit a další hojné uhličitany je typickým tvarem klenec. </a:t>
            </a:r>
          </a:p>
          <a:p>
            <a:r>
              <a:rPr lang="cs-CZ" sz="2000" dirty="0" smtClean="0"/>
              <a:t> </a:t>
            </a:r>
            <a:r>
              <a:rPr lang="cs-CZ" sz="2000" dirty="0"/>
              <a:t>Osní kříž klencové soustavy tvoří tři vodorovné osy, které jsou stejně dlouhé a značíme je a1, a2, a3. Čtvrtá svislá osa c je k nim </a:t>
            </a:r>
            <a:r>
              <a:rPr lang="cs-CZ" sz="2000" dirty="0" smtClean="0"/>
              <a:t>kolmá.</a:t>
            </a:r>
          </a:p>
          <a:p>
            <a:r>
              <a:rPr lang="cs-CZ" sz="2000" b="1" dirty="0" smtClean="0"/>
              <a:t>Příklady nerostů:</a:t>
            </a:r>
          </a:p>
          <a:p>
            <a:r>
              <a:rPr lang="cs-CZ" sz="2000" b="1" dirty="0" smtClean="0"/>
              <a:t>Kalcit, korund, magnezit</a:t>
            </a:r>
          </a:p>
          <a:p>
            <a:r>
              <a:rPr lang="cs-CZ" sz="2000" b="1" dirty="0" smtClean="0"/>
              <a:t>Křemen – SiO</a:t>
            </a:r>
            <a:r>
              <a:rPr lang="cs-CZ" sz="1000" b="1" dirty="0" smtClean="0"/>
              <a:t>2</a:t>
            </a:r>
          </a:p>
          <a:p>
            <a:r>
              <a:rPr lang="cs-CZ" sz="2000" dirty="0" smtClean="0"/>
              <a:t>Odrůdy: opál, citrín, růženín,</a:t>
            </a:r>
          </a:p>
          <a:p>
            <a:r>
              <a:rPr lang="cs-CZ" sz="2000" dirty="0" smtClean="0"/>
              <a:t>křišťál</a:t>
            </a:r>
          </a:p>
          <a:p>
            <a:r>
              <a:rPr lang="cs-CZ" sz="2000" dirty="0" smtClean="0"/>
              <a:t>Křemen se těží jako součást</a:t>
            </a:r>
          </a:p>
          <a:p>
            <a:r>
              <a:rPr lang="cs-CZ" sz="2000" dirty="0" smtClean="0"/>
              <a:t>Písků a štěrků, využívá se ve</a:t>
            </a:r>
          </a:p>
          <a:p>
            <a:r>
              <a:rPr lang="cs-CZ" sz="2000" dirty="0" smtClean="0"/>
              <a:t>sklářství</a:t>
            </a:r>
          </a:p>
          <a:p>
            <a:endParaRPr lang="cs-CZ" sz="2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05064"/>
            <a:ext cx="2074168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870176"/>
            <a:ext cx="8858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7148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2000" b="1" u="sng" dirty="0" smtClean="0"/>
              <a:t>7) Soustava krychlová:</a:t>
            </a:r>
          </a:p>
          <a:p>
            <a:endParaRPr lang="cs-CZ" sz="2000" b="1" u="sng" dirty="0"/>
          </a:p>
          <a:p>
            <a:r>
              <a:rPr lang="cs-CZ" sz="2000" dirty="0"/>
              <a:t>Krystaly krychlové soustavy mají nejvíce rovin souměrnosti (9). Na krystalech se často uplatňuje krychle, osmistěn, </a:t>
            </a:r>
            <a:r>
              <a:rPr lang="cs-CZ" sz="2000" dirty="0" smtClean="0"/>
              <a:t>dvanáctistěn. </a:t>
            </a:r>
            <a:r>
              <a:rPr lang="cs-CZ" sz="2000" dirty="0"/>
              <a:t>V horninách mívají zrna krychlových minerálů kruhovitý průřez (například granát). </a:t>
            </a:r>
          </a:p>
          <a:p>
            <a:r>
              <a:rPr lang="cs-CZ" sz="2000" dirty="0" smtClean="0"/>
              <a:t> </a:t>
            </a:r>
            <a:r>
              <a:rPr lang="cs-CZ" sz="2000" dirty="0"/>
              <a:t>Osní kříž krychlové soustavy je tvořen třemi osami, která jsou na sebe kolmé a všechny jsou stejně dlouhé. Stejně dlouhé osy u této soustavy nazýváme </a:t>
            </a:r>
            <a:r>
              <a:rPr lang="cs-CZ" sz="2000" dirty="0" smtClean="0"/>
              <a:t> a1</a:t>
            </a:r>
            <a:r>
              <a:rPr lang="cs-CZ" sz="2000" dirty="0"/>
              <a:t>, a2, a3</a:t>
            </a:r>
            <a:r>
              <a:rPr lang="cs-CZ" sz="2000" dirty="0" smtClean="0"/>
              <a:t>.  </a:t>
            </a:r>
          </a:p>
          <a:p>
            <a:r>
              <a:rPr lang="cs-CZ" sz="2000" b="1" dirty="0" smtClean="0"/>
              <a:t>Příklady nerostů:</a:t>
            </a:r>
          </a:p>
          <a:p>
            <a:r>
              <a:rPr lang="cs-CZ" sz="2000" b="1" dirty="0" smtClean="0"/>
              <a:t>Fluorit, galenit, diamant</a:t>
            </a:r>
          </a:p>
          <a:p>
            <a:r>
              <a:rPr lang="cs-CZ" sz="2000" b="1" dirty="0" smtClean="0"/>
              <a:t>Halit – </a:t>
            </a:r>
            <a:r>
              <a:rPr lang="cs-CZ" sz="2000" b="1" dirty="0" err="1" smtClean="0"/>
              <a:t>NaCl</a:t>
            </a:r>
            <a:r>
              <a:rPr lang="cs-CZ" sz="2000" b="1" dirty="0" smtClean="0"/>
              <a:t> </a:t>
            </a:r>
            <a:r>
              <a:rPr lang="cs-CZ" sz="2000" dirty="0" smtClean="0"/>
              <a:t>– rozpustný ve vodě,</a:t>
            </a:r>
          </a:p>
          <a:p>
            <a:r>
              <a:rPr lang="cs-CZ" sz="2000" dirty="0"/>
              <a:t>m</a:t>
            </a:r>
            <a:r>
              <a:rPr lang="cs-CZ" sz="2000" dirty="0" smtClean="0"/>
              <a:t>ěkký, má skelný lesk, barví </a:t>
            </a:r>
          </a:p>
          <a:p>
            <a:r>
              <a:rPr lang="cs-CZ" sz="2000" dirty="0" smtClean="0"/>
              <a:t>Plamen žlutě</a:t>
            </a:r>
          </a:p>
          <a:p>
            <a:endParaRPr lang="cs-CZ" sz="2000" b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113889"/>
            <a:ext cx="236220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293096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0623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Použité odkazy: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/>
          </a:bodyPr>
          <a:lstStyle/>
          <a:p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cs.wikipedia.org/wiki/Soubor:GraphiteUSGOV.jpg</a:t>
            </a:r>
            <a:endParaRPr lang="cs-CZ" sz="2000" dirty="0"/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cs.wikipedia.org/wiki/Soubor:Quartz_oisan.jpg</a:t>
            </a:r>
            <a:endParaRPr lang="cs-CZ" sz="2000" dirty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cs.wikipedia.org/wiki/Soubor:Selpologne.jpg</a:t>
            </a:r>
            <a:endParaRPr lang="cs-CZ" sz="2000" dirty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cs.wikipedia.org/wiki/Soubor:Chalcopyrite_angleterre.jpg</a:t>
            </a:r>
            <a:endParaRPr lang="cs-CZ" sz="2000" dirty="0"/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cs.wikipedia.org/wiki/Soubor:Sulfur-sample.jpg</a:t>
            </a:r>
            <a:endParaRPr lang="cs-CZ" sz="2000" dirty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cs.wikipedia.org/wiki/Soubor:Gips_3_Maroko.jpg</a:t>
            </a:r>
            <a:endParaRPr lang="cs-CZ" sz="2000" dirty="0"/>
          </a:p>
          <a:p>
            <a:r>
              <a:rPr lang="cs-CZ" sz="2000" dirty="0">
                <a:hlinkClick r:id="rId8"/>
              </a:rPr>
              <a:t>http://cs.wikipedia.org/wiki/Soubor:Chalkantyt,_Almeria,_</a:t>
            </a:r>
            <a:r>
              <a:rPr lang="cs-CZ" sz="2000" dirty="0" smtClean="0">
                <a:hlinkClick r:id="rId8"/>
              </a:rPr>
              <a:t>2Hiszpania.jpg</a:t>
            </a:r>
            <a:endParaRPr lang="cs-CZ" sz="2000" dirty="0"/>
          </a:p>
          <a:p>
            <a:r>
              <a:rPr lang="cs-CZ" sz="2000" dirty="0">
                <a:hlinkClick r:id="rId9"/>
              </a:rPr>
              <a:t>http://</a:t>
            </a:r>
            <a:r>
              <a:rPr lang="cs-CZ" sz="2000" dirty="0" smtClean="0">
                <a:hlinkClick r:id="rId9"/>
              </a:rPr>
              <a:t>cs.wikipedia.org/wiki/Soubor:Cubic_crystal_shape.png</a:t>
            </a:r>
            <a:endParaRPr lang="cs-CZ" sz="2000" dirty="0"/>
          </a:p>
          <a:p>
            <a:r>
              <a:rPr lang="cs-CZ" sz="2000" dirty="0">
                <a:hlinkClick r:id="rId10"/>
              </a:rPr>
              <a:t>http://</a:t>
            </a:r>
            <a:r>
              <a:rPr lang="cs-CZ" sz="2000" dirty="0" smtClean="0">
                <a:hlinkClick r:id="rId10"/>
              </a:rPr>
              <a:t>cs.wikipedia.org/wiki/Soubor:Rhombohedral.png</a:t>
            </a:r>
            <a:endParaRPr lang="cs-CZ" sz="2000" dirty="0"/>
          </a:p>
          <a:p>
            <a:r>
              <a:rPr lang="cs-CZ" sz="2000" dirty="0">
                <a:hlinkClick r:id="rId11"/>
              </a:rPr>
              <a:t>http://</a:t>
            </a:r>
            <a:r>
              <a:rPr lang="cs-CZ" sz="2000" dirty="0" smtClean="0">
                <a:hlinkClick r:id="rId11"/>
              </a:rPr>
              <a:t>cs.wikipedia.org/wiki/Soubor:Hexagonal.png</a:t>
            </a:r>
            <a:endParaRPr lang="cs-CZ" sz="2000" dirty="0"/>
          </a:p>
          <a:p>
            <a:r>
              <a:rPr lang="cs-CZ" sz="2000" dirty="0">
                <a:hlinkClick r:id="rId12"/>
              </a:rPr>
              <a:t>http://</a:t>
            </a:r>
            <a:r>
              <a:rPr lang="cs-CZ" sz="2000" dirty="0" smtClean="0">
                <a:hlinkClick r:id="rId12"/>
              </a:rPr>
              <a:t>cs.wikipedia.org/wiki/Soubor:Tetragonal.png</a:t>
            </a:r>
            <a:endParaRPr lang="cs-CZ" sz="2000" dirty="0"/>
          </a:p>
          <a:p>
            <a:r>
              <a:rPr lang="cs-CZ" sz="2000" dirty="0">
                <a:hlinkClick r:id="rId13"/>
              </a:rPr>
              <a:t>http://</a:t>
            </a:r>
            <a:r>
              <a:rPr lang="cs-CZ" sz="2000" dirty="0" smtClean="0">
                <a:hlinkClick r:id="rId13"/>
              </a:rPr>
              <a:t>cs.wikipedia.org/wiki/Soubor:Orthorhombic.png</a:t>
            </a:r>
            <a:endParaRPr lang="cs-CZ" sz="2000" dirty="0"/>
          </a:p>
          <a:p>
            <a:r>
              <a:rPr lang="cs-CZ" sz="2000" dirty="0">
                <a:hlinkClick r:id="rId14"/>
              </a:rPr>
              <a:t>http://</a:t>
            </a:r>
            <a:r>
              <a:rPr lang="cs-CZ" sz="2000" dirty="0" smtClean="0">
                <a:hlinkClick r:id="rId14"/>
              </a:rPr>
              <a:t>cs.wikipedia.org/wiki/Soubor:Triclinic.png</a:t>
            </a:r>
            <a:endParaRPr lang="cs-CZ" sz="2000" dirty="0"/>
          </a:p>
          <a:p>
            <a:r>
              <a:rPr lang="cs-CZ" sz="2000" dirty="0">
                <a:hlinkClick r:id="rId15"/>
              </a:rPr>
              <a:t>http://</a:t>
            </a:r>
            <a:r>
              <a:rPr lang="cs-CZ" sz="2000" dirty="0" smtClean="0">
                <a:hlinkClick r:id="rId15"/>
              </a:rPr>
              <a:t>cs.wikipedia.org/wiki/Soubor:Monoclinic.png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85078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cs.wikipedia.org/wiki/Krystal</a:t>
            </a:r>
            <a:endParaRPr lang="cs-CZ" sz="2400" dirty="0" smtClean="0"/>
          </a:p>
          <a:p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cs.wikipedia.org/wiki/S%C3%ADra</a:t>
            </a:r>
            <a:endParaRPr lang="cs-CZ" sz="2400" dirty="0" smtClean="0"/>
          </a:p>
          <a:p>
            <a:r>
              <a:rPr lang="cs-CZ" sz="2400" dirty="0"/>
              <a:t>KVASNIČKOVÁ D. a kolektiv, Ekologický přírodopis pro 9. </a:t>
            </a:r>
            <a:r>
              <a:rPr lang="cs-CZ" sz="2400"/>
              <a:t>ročník, FORTUNA 2002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8399088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783</Words>
  <Application>Microsoft Office PowerPoint</Application>
  <PresentationFormat>Předvádění na obrazovce (4:3)</PresentationFormat>
  <Paragraphs>103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Název školy:  Základní škola a Mateřská škola Kladno, Norská 2633 Autor: Mgr. Kateřina Wernerová     Název materiálu:  VY_52_INOVACE_ Pr.9.We.32_Krystalove_soustavy_nerostu Datum:  11. 8. 2013 Ročník: devátý Vzdělávací oblast: Člověk a příroda Vzdělávací obor: Přírodopis Číslo operačního programu: CZ.1.07/1.4.00/21.3489 Název projektu: UČÍME SE S RADOSTÍ  Anotace: Prezentaci lze využít k seznámení s učivem o krystalových soustavách, případně ke shrnutí tématu. </vt:lpstr>
      <vt:lpstr>Krystalové soustavy nerostů</vt:lpstr>
      <vt:lpstr>Prvky souměrnosti krystalů:</vt:lpstr>
      <vt:lpstr>Druhy krystalových soustav</vt:lpstr>
      <vt:lpstr>Snímek 5</vt:lpstr>
      <vt:lpstr>Snímek 6</vt:lpstr>
      <vt:lpstr>Snímek 7</vt:lpstr>
      <vt:lpstr>Snímek 8</vt:lpstr>
      <vt:lpstr>Snímek 9</vt:lpstr>
      <vt:lpstr>Snímek 10</vt:lpstr>
      <vt:lpstr>Použité odkazy:</vt:lpstr>
      <vt:lpstr>Snímek 12</vt:lpstr>
    </vt:vector>
  </TitlesOfParts>
  <Company>ZŠ Norská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Krystalové soustavy nerostů</dc:title>
  <dc:creator>Wernerová</dc:creator>
  <cp:lastModifiedBy>Dum</cp:lastModifiedBy>
  <cp:revision>17</cp:revision>
  <dcterms:created xsi:type="dcterms:W3CDTF">2013-09-02T12:23:37Z</dcterms:created>
  <dcterms:modified xsi:type="dcterms:W3CDTF">2014-05-02T12:22:01Z</dcterms:modified>
</cp:coreProperties>
</file>