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3F47"/>
    <a:srgbClr val="3C3D2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91" autoAdjust="0"/>
    <p:restoredTop sz="94660"/>
  </p:normalViewPr>
  <p:slideViewPr>
    <p:cSldViewPr>
      <p:cViewPr varScale="1">
        <p:scale>
          <a:sx n="66" d="100"/>
          <a:sy n="66" d="100"/>
        </p:scale>
        <p:origin x="-145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F59712-3DC2-4EAF-A02B-922FD65289E2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9B85B2B3-9AEA-4DAE-A560-F4A3C5815B49}">
      <dgm:prSet/>
      <dgm:spPr/>
      <dgm:t>
        <a:bodyPr/>
        <a:lstStyle/>
        <a:p>
          <a:pPr rtl="0"/>
          <a:r>
            <a:rPr lang="cs-CZ" b="1" smtClean="0"/>
            <a:t>Mnohobuněčné</a:t>
          </a:r>
          <a:r>
            <a:rPr lang="cs-CZ" smtClean="0"/>
            <a:t> </a:t>
          </a:r>
          <a:r>
            <a:rPr lang="cs-CZ" b="1" smtClean="0"/>
            <a:t>organismy</a:t>
          </a:r>
          <a:endParaRPr lang="cs-CZ"/>
        </a:p>
      </dgm:t>
    </dgm:pt>
    <dgm:pt modelId="{2F5B17A0-C54E-4064-82DD-EB3C9D8785AD}" type="parTrans" cxnId="{0E54C13E-5ABA-4BE2-9A1D-7F1668A9E5D2}">
      <dgm:prSet/>
      <dgm:spPr/>
      <dgm:t>
        <a:bodyPr/>
        <a:lstStyle/>
        <a:p>
          <a:endParaRPr lang="cs-CZ"/>
        </a:p>
      </dgm:t>
    </dgm:pt>
    <dgm:pt modelId="{C484D1B6-CA92-4601-9581-12EA2C07FCAC}" type="sibTrans" cxnId="{0E54C13E-5ABA-4BE2-9A1D-7F1668A9E5D2}">
      <dgm:prSet/>
      <dgm:spPr/>
      <dgm:t>
        <a:bodyPr/>
        <a:lstStyle/>
        <a:p>
          <a:endParaRPr lang="cs-CZ"/>
        </a:p>
      </dgm:t>
    </dgm:pt>
    <dgm:pt modelId="{61DEA6EB-2088-4878-A088-1A336834BB1F}" type="pres">
      <dgm:prSet presAssocID="{00F59712-3DC2-4EAF-A02B-922FD65289E2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0D751E7D-BD9D-41E2-930A-D8496C8AE6BD}" type="pres">
      <dgm:prSet presAssocID="{9B85B2B3-9AEA-4DAE-A560-F4A3C5815B49}" presName="circle1" presStyleLbl="node1" presStyleIdx="0" presStyleCnt="1"/>
      <dgm:spPr/>
    </dgm:pt>
    <dgm:pt modelId="{CD74F7A8-3C19-4FB6-BE6C-347B3FB74DF4}" type="pres">
      <dgm:prSet presAssocID="{9B85B2B3-9AEA-4DAE-A560-F4A3C5815B49}" presName="space" presStyleCnt="0"/>
      <dgm:spPr/>
    </dgm:pt>
    <dgm:pt modelId="{562E82B7-0903-44F7-B6E0-A873D23C85AE}" type="pres">
      <dgm:prSet presAssocID="{9B85B2B3-9AEA-4DAE-A560-F4A3C5815B49}" presName="rect1" presStyleLbl="alignAcc1" presStyleIdx="0" presStyleCnt="1"/>
      <dgm:spPr/>
    </dgm:pt>
    <dgm:pt modelId="{7E2A7FAB-29C9-46E2-9432-2977D6849C71}" type="pres">
      <dgm:prSet presAssocID="{9B85B2B3-9AEA-4DAE-A560-F4A3C5815B49}" presName="rect1ParTxNoCh" presStyleLbl="alignAcc1" presStyleIdx="0" presStyleCnt="1">
        <dgm:presLayoutVars>
          <dgm:chMax val="1"/>
          <dgm:bulletEnabled val="1"/>
        </dgm:presLayoutVars>
      </dgm:prSet>
      <dgm:spPr/>
    </dgm:pt>
  </dgm:ptLst>
  <dgm:cxnLst>
    <dgm:cxn modelId="{0E54C13E-5ABA-4BE2-9A1D-7F1668A9E5D2}" srcId="{00F59712-3DC2-4EAF-A02B-922FD65289E2}" destId="{9B85B2B3-9AEA-4DAE-A560-F4A3C5815B49}" srcOrd="0" destOrd="0" parTransId="{2F5B17A0-C54E-4064-82DD-EB3C9D8785AD}" sibTransId="{C484D1B6-CA92-4601-9581-12EA2C07FCAC}"/>
    <dgm:cxn modelId="{DA028359-4CD0-4114-8AFF-07DB6740B9B0}" type="presOf" srcId="{00F59712-3DC2-4EAF-A02B-922FD65289E2}" destId="{61DEA6EB-2088-4878-A088-1A336834BB1F}" srcOrd="0" destOrd="0" presId="urn:microsoft.com/office/officeart/2005/8/layout/target3"/>
    <dgm:cxn modelId="{3B781E5E-1BD3-4A63-A24F-45A8CE58CCB8}" type="presOf" srcId="{9B85B2B3-9AEA-4DAE-A560-F4A3C5815B49}" destId="{562E82B7-0903-44F7-B6E0-A873D23C85AE}" srcOrd="0" destOrd="0" presId="urn:microsoft.com/office/officeart/2005/8/layout/target3"/>
    <dgm:cxn modelId="{A710D063-ED2D-4BFD-94BD-E4F2BC73816A}" type="presOf" srcId="{9B85B2B3-9AEA-4DAE-A560-F4A3C5815B49}" destId="{7E2A7FAB-29C9-46E2-9432-2977D6849C71}" srcOrd="1" destOrd="0" presId="urn:microsoft.com/office/officeart/2005/8/layout/target3"/>
    <dgm:cxn modelId="{CADEC94D-4CAE-45C4-B90F-1B4AB255FD51}" type="presParOf" srcId="{61DEA6EB-2088-4878-A088-1A336834BB1F}" destId="{0D751E7D-BD9D-41E2-930A-D8496C8AE6BD}" srcOrd="0" destOrd="0" presId="urn:microsoft.com/office/officeart/2005/8/layout/target3"/>
    <dgm:cxn modelId="{F6E8B03A-F286-49A4-991A-5EDF0A93070E}" type="presParOf" srcId="{61DEA6EB-2088-4878-A088-1A336834BB1F}" destId="{CD74F7A8-3C19-4FB6-BE6C-347B3FB74DF4}" srcOrd="1" destOrd="0" presId="urn:microsoft.com/office/officeart/2005/8/layout/target3"/>
    <dgm:cxn modelId="{745CF631-3569-41C9-B2E8-D0E42B4EF07B}" type="presParOf" srcId="{61DEA6EB-2088-4878-A088-1A336834BB1F}" destId="{562E82B7-0903-44F7-B6E0-A873D23C85AE}" srcOrd="2" destOrd="0" presId="urn:microsoft.com/office/officeart/2005/8/layout/target3"/>
    <dgm:cxn modelId="{A5CCAE5E-D248-4D96-A7BA-178DDD592009}" type="presParOf" srcId="{61DEA6EB-2088-4878-A088-1A336834BB1F}" destId="{7E2A7FAB-29C9-46E2-9432-2977D6849C71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751E7D-BD9D-41E2-930A-D8496C8AE6BD}">
      <dsp:nvSpPr>
        <dsp:cNvPr id="0" name=""/>
        <dsp:cNvSpPr/>
      </dsp:nvSpPr>
      <dsp:spPr>
        <a:xfrm>
          <a:off x="0" y="0"/>
          <a:ext cx="3888432" cy="388843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2E82B7-0903-44F7-B6E0-A873D23C85AE}">
      <dsp:nvSpPr>
        <dsp:cNvPr id="0" name=""/>
        <dsp:cNvSpPr/>
      </dsp:nvSpPr>
      <dsp:spPr>
        <a:xfrm>
          <a:off x="1944216" y="0"/>
          <a:ext cx="4914881" cy="38884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b="1" kern="1200" smtClean="0"/>
            <a:t>Mnohobuněčné</a:t>
          </a:r>
          <a:r>
            <a:rPr lang="cs-CZ" sz="4500" kern="1200" smtClean="0"/>
            <a:t> </a:t>
          </a:r>
          <a:r>
            <a:rPr lang="cs-CZ" sz="4500" b="1" kern="1200" smtClean="0"/>
            <a:t>organismy</a:t>
          </a:r>
          <a:endParaRPr lang="cs-CZ" sz="4500" kern="1200"/>
        </a:p>
      </dsp:txBody>
      <dsp:txXfrm>
        <a:off x="1944216" y="0"/>
        <a:ext cx="4914881" cy="38884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6D8123-4DE0-4B57-918E-B9CD40DF7178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73270B-90C6-48DE-98FB-527FE32B40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929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73270B-90C6-48DE-98FB-527FE32B407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8681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6744EE2-128B-4F6D-B141-08B9880C4FE6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53C47C3-EC9F-4DAB-9070-7E32BDA886FE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44EE2-128B-4F6D-B141-08B9880C4FE6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C47C3-EC9F-4DAB-9070-7E32BDA886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44EE2-128B-4F6D-B141-08B9880C4FE6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C47C3-EC9F-4DAB-9070-7E32BDA886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44EE2-128B-4F6D-B141-08B9880C4FE6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C47C3-EC9F-4DAB-9070-7E32BDA886F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44EE2-128B-4F6D-B141-08B9880C4FE6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C47C3-EC9F-4DAB-9070-7E32BDA886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44EE2-128B-4F6D-B141-08B9880C4FE6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C47C3-EC9F-4DAB-9070-7E32BDA886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44EE2-128B-4F6D-B141-08B9880C4FE6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C47C3-EC9F-4DAB-9070-7E32BDA886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44EE2-128B-4F6D-B141-08B9880C4FE6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C47C3-EC9F-4DAB-9070-7E32BDA886FE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44EE2-128B-4F6D-B141-08B9880C4FE6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C47C3-EC9F-4DAB-9070-7E32BDA886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44EE2-128B-4F6D-B141-08B9880C4FE6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C47C3-EC9F-4DAB-9070-7E32BDA886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44EE2-128B-4F6D-B141-08B9880C4FE6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C47C3-EC9F-4DAB-9070-7E32BDA886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6744EE2-128B-4F6D-B141-08B9880C4FE6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53C47C3-EC9F-4DAB-9070-7E32BDA886F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Spirogyra_sp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//commons.wikimedia.org/wiki/File:2006-10-07_Boletus_aestivalis_cropped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Hypogymnia_physodes_010108.jp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Dryopteris_filix-mas_-_K%C3%B6hler%E2%80%93s_Medizinal-Pflanzen-202.jp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hyperlink" Target="//commons.wikimedia.org/wiki/File:Polytrichum_Formosum1.jpg" TargetMode="Externa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Equisetum-arvense-vegetative.JPG" TargetMode="External"/><Relationship Id="rId13" Type="http://schemas.openxmlformats.org/officeDocument/2006/relationships/hyperlink" Target="http://commons.wikimedia.org/wiki/File:Polytrichum_Formosum1.jpg" TargetMode="External"/><Relationship Id="rId3" Type="http://schemas.openxmlformats.org/officeDocument/2006/relationships/hyperlink" Target="http://commons.wikimedia.org/wiki/File:Nsr-slika-149.png" TargetMode="External"/><Relationship Id="rId7" Type="http://schemas.openxmlformats.org/officeDocument/2006/relationships/hyperlink" Target="http://commons.wikimedia.org/wiki/File:Rhizocarpon_geographicum_on_quartz.jpg" TargetMode="External"/><Relationship Id="rId12" Type="http://schemas.openxmlformats.org/officeDocument/2006/relationships/hyperlink" Target="http://commons.wikimedia.org/wiki/File:Hypogymnia_physodes_010108.jpg" TargetMode="External"/><Relationship Id="rId2" Type="http://schemas.openxmlformats.org/officeDocument/2006/relationships/hyperlink" Target="http://commons.wikimedia.org/wiki/File:Spirogyra_sp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Illustration_Abies_alba0.jpg" TargetMode="External"/><Relationship Id="rId11" Type="http://schemas.openxmlformats.org/officeDocument/2006/relationships/hyperlink" Target="http://commons.wikimedia.org/wiki/File:2006-10-07_Boletus_aestivalis_cropped.jpg" TargetMode="External"/><Relationship Id="rId5" Type="http://schemas.openxmlformats.org/officeDocument/2006/relationships/hyperlink" Target="http://commons.wikimedia.org/wiki/File:Fucus_vesiculosus.jpeg" TargetMode="External"/><Relationship Id="rId10" Type="http://schemas.openxmlformats.org/officeDocument/2006/relationships/hyperlink" Target="http://commons.wikimedia.org/wiki/File:Illustration_Quercus_robur0.jpg" TargetMode="External"/><Relationship Id="rId4" Type="http://schemas.openxmlformats.org/officeDocument/2006/relationships/hyperlink" Target="http://commons.wikimedia.org/wiki/File:Penicillium_Pengo.jpg" TargetMode="External"/><Relationship Id="rId9" Type="http://schemas.openxmlformats.org/officeDocument/2006/relationships/hyperlink" Target="http://commons.wikimedia.org/wiki/File:Dryopteris_filix-mas_-_K%C3%B6hler%E2%80%93s_Medizinal-Pflanzen-20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640959" cy="6336704"/>
          </a:xfrm>
        </p:spPr>
        <p:txBody>
          <a:bodyPr>
            <a:normAutofit fontScale="90000"/>
          </a:bodyPr>
          <a:lstStyle/>
          <a:p>
            <a:r>
              <a:rPr lang="cs-CZ" sz="1800" dirty="0" smtClean="0">
                <a:solidFill>
                  <a:schemeClr val="tx1"/>
                </a:solidFill>
              </a:rPr>
              <a:t>Název 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600" dirty="0" err="1" smtClean="0">
                <a:solidFill>
                  <a:schemeClr val="tx1"/>
                </a:solidFill>
              </a:rPr>
              <a:t>Název</a:t>
            </a: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školy</a:t>
            </a:r>
            <a:r>
              <a:rPr lang="cs-CZ" sz="1600" dirty="0">
                <a:solidFill>
                  <a:schemeClr val="tx1"/>
                </a:solidFill>
              </a:rPr>
              <a:t>:  Základní škola a Mateřská škola Kladno, Norská 2633</a:t>
            </a:r>
            <a:br>
              <a:rPr lang="cs-CZ" sz="1600" dirty="0">
                <a:solidFill>
                  <a:schemeClr val="tx1"/>
                </a:solidFill>
              </a:rPr>
            </a:br>
            <a:r>
              <a:rPr lang="cs-CZ" sz="1600" dirty="0">
                <a:solidFill>
                  <a:schemeClr val="tx1"/>
                </a:solidFill>
              </a:rPr>
              <a:t>Autor</a:t>
            </a:r>
            <a:r>
              <a:rPr lang="cs-CZ" sz="1600" dirty="0" smtClean="0">
                <a:solidFill>
                  <a:schemeClr val="tx1"/>
                </a:solidFill>
              </a:rPr>
              <a:t>: Mgr. Kateřina Wernerová</a:t>
            </a:r>
            <a:r>
              <a:rPr lang="cs-CZ" sz="1600" dirty="0">
                <a:solidFill>
                  <a:schemeClr val="tx1"/>
                </a:solidFill>
              </a:rPr>
              <a:t/>
            </a:r>
            <a:br>
              <a:rPr lang="cs-CZ" sz="1600" dirty="0">
                <a:solidFill>
                  <a:schemeClr val="tx1"/>
                </a:solidFill>
              </a:rPr>
            </a:br>
            <a:r>
              <a:rPr lang="cs-CZ" sz="1600" dirty="0">
                <a:solidFill>
                  <a:schemeClr val="tx1"/>
                </a:solidFill>
              </a:rPr>
              <a:t>Název materiálu: </a:t>
            </a:r>
            <a:r>
              <a:rPr lang="cs-CZ" sz="1600" b="1" dirty="0" smtClean="0">
                <a:solidFill>
                  <a:schemeClr val="tx1"/>
                </a:solidFill>
              </a:rPr>
              <a:t>VY_52_INOVACE_Pr.7.We.22_Mnohobunecne_organismy</a:t>
            </a:r>
            <a:r>
              <a:rPr lang="cs-CZ" sz="1600" dirty="0">
                <a:solidFill>
                  <a:schemeClr val="tx1"/>
                </a:solidFill>
              </a:rPr>
              <a:t/>
            </a:r>
            <a:br>
              <a:rPr lang="cs-CZ" sz="1600" dirty="0">
                <a:solidFill>
                  <a:schemeClr val="tx1"/>
                </a:solidFill>
              </a:rPr>
            </a:br>
            <a:r>
              <a:rPr lang="cs-CZ" sz="1600" dirty="0">
                <a:solidFill>
                  <a:schemeClr val="tx1"/>
                </a:solidFill>
              </a:rPr>
              <a:t/>
            </a:r>
            <a:br>
              <a:rPr lang="cs-CZ" sz="1600" dirty="0">
                <a:solidFill>
                  <a:schemeClr val="tx1"/>
                </a:solidFill>
              </a:rPr>
            </a:br>
            <a:r>
              <a:rPr lang="cs-CZ" sz="1600" dirty="0">
                <a:solidFill>
                  <a:schemeClr val="tx1"/>
                </a:solidFill>
              </a:rPr>
              <a:t>Datum: </a:t>
            </a:r>
            <a:r>
              <a:rPr lang="cs-CZ" sz="1600" dirty="0" smtClean="0">
                <a:solidFill>
                  <a:schemeClr val="tx1"/>
                </a:solidFill>
              </a:rPr>
              <a:t>29. 3. 2013</a:t>
            </a:r>
            <a:r>
              <a:rPr lang="cs-CZ" sz="1600" dirty="0">
                <a:solidFill>
                  <a:schemeClr val="tx1"/>
                </a:solidFill>
              </a:rPr>
              <a:t/>
            </a:r>
            <a:br>
              <a:rPr lang="cs-CZ" sz="1600" dirty="0">
                <a:solidFill>
                  <a:schemeClr val="tx1"/>
                </a:solidFill>
              </a:rPr>
            </a:br>
            <a:r>
              <a:rPr lang="cs-CZ" sz="1600" dirty="0">
                <a:solidFill>
                  <a:schemeClr val="tx1"/>
                </a:solidFill>
              </a:rPr>
              <a:t>Ročník: </a:t>
            </a:r>
            <a:r>
              <a:rPr lang="cs-CZ" sz="1600" dirty="0" smtClean="0">
                <a:solidFill>
                  <a:schemeClr val="tx1"/>
                </a:solidFill>
              </a:rPr>
              <a:t>sedmý</a:t>
            </a:r>
            <a:r>
              <a:rPr lang="cs-CZ" sz="1600" dirty="0">
                <a:solidFill>
                  <a:schemeClr val="tx1"/>
                </a:solidFill>
              </a:rPr>
              <a:t/>
            </a:r>
            <a:br>
              <a:rPr lang="cs-CZ" sz="1600" dirty="0">
                <a:solidFill>
                  <a:schemeClr val="tx1"/>
                </a:solidFill>
              </a:rPr>
            </a:br>
            <a:r>
              <a:rPr lang="cs-CZ" sz="1600" dirty="0">
                <a:solidFill>
                  <a:schemeClr val="tx1"/>
                </a:solidFill>
              </a:rPr>
              <a:t>Vzdělávací oblast: </a:t>
            </a:r>
            <a:r>
              <a:rPr lang="cs-CZ" sz="1600" dirty="0" smtClean="0">
                <a:solidFill>
                  <a:schemeClr val="tx1"/>
                </a:solidFill>
              </a:rPr>
              <a:t>Člověk a příroda</a:t>
            </a:r>
            <a:r>
              <a:rPr lang="cs-CZ" sz="1600" dirty="0">
                <a:solidFill>
                  <a:schemeClr val="tx1"/>
                </a:solidFill>
              </a:rPr>
              <a:t/>
            </a:r>
            <a:br>
              <a:rPr lang="cs-CZ" sz="1600" dirty="0">
                <a:solidFill>
                  <a:schemeClr val="tx1"/>
                </a:solidFill>
              </a:rPr>
            </a:br>
            <a:r>
              <a:rPr lang="cs-CZ" sz="1600" dirty="0">
                <a:solidFill>
                  <a:schemeClr val="tx1"/>
                </a:solidFill>
              </a:rPr>
              <a:t>Vzdělávací obor: </a:t>
            </a:r>
            <a:r>
              <a:rPr lang="cs-CZ" sz="1600" dirty="0" smtClean="0">
                <a:solidFill>
                  <a:schemeClr val="tx1"/>
                </a:solidFill>
              </a:rPr>
              <a:t>Přírodopis</a:t>
            </a:r>
            <a:r>
              <a:rPr lang="cs-CZ" sz="1600" dirty="0">
                <a:solidFill>
                  <a:schemeClr val="tx1"/>
                </a:solidFill>
              </a:rPr>
              <a:t/>
            </a:r>
            <a:br>
              <a:rPr lang="cs-CZ" sz="1600" dirty="0">
                <a:solidFill>
                  <a:schemeClr val="tx1"/>
                </a:solidFill>
              </a:rPr>
            </a:br>
            <a:r>
              <a:rPr lang="cs-CZ" sz="1600" dirty="0">
                <a:solidFill>
                  <a:schemeClr val="tx1"/>
                </a:solidFill>
              </a:rPr>
              <a:t>Název: </a:t>
            </a:r>
            <a:r>
              <a:rPr lang="cs-CZ" sz="1600" b="1" dirty="0" smtClean="0">
                <a:solidFill>
                  <a:schemeClr val="tx1"/>
                </a:solidFill>
              </a:rPr>
              <a:t>Mnohobuněčné organismy</a:t>
            </a:r>
            <a:r>
              <a:rPr lang="cs-CZ" sz="1600" dirty="0" smtClean="0">
                <a:solidFill>
                  <a:schemeClr val="tx1"/>
                </a:solidFill>
              </a:rPr>
              <a:t>    </a:t>
            </a:r>
            <a:r>
              <a:rPr lang="cs-CZ" sz="1600" dirty="0">
                <a:solidFill>
                  <a:schemeClr val="tx1"/>
                </a:solidFill>
              </a:rPr>
              <a:t/>
            </a:r>
            <a:br>
              <a:rPr lang="cs-CZ" sz="1600" dirty="0">
                <a:solidFill>
                  <a:schemeClr val="tx1"/>
                </a:solidFill>
              </a:rPr>
            </a:br>
            <a:r>
              <a:rPr lang="cs-CZ" sz="1600" dirty="0">
                <a:solidFill>
                  <a:schemeClr val="tx1"/>
                </a:solidFill>
              </a:rPr>
              <a:t>Číslo operačního programu: CZ.1.07/1.4.00/21.3489</a:t>
            </a:r>
            <a:br>
              <a:rPr lang="cs-CZ" sz="1600" dirty="0">
                <a:solidFill>
                  <a:schemeClr val="tx1"/>
                </a:solidFill>
              </a:rPr>
            </a:br>
            <a:r>
              <a:rPr lang="cs-CZ" sz="1600" dirty="0">
                <a:solidFill>
                  <a:schemeClr val="tx1"/>
                </a:solidFill>
              </a:rPr>
              <a:t>Název projektu: UČÍME </a:t>
            </a:r>
            <a:r>
              <a:rPr lang="cs-CZ" sz="1600" dirty="0" smtClean="0">
                <a:solidFill>
                  <a:schemeClr val="tx1"/>
                </a:solidFill>
              </a:rPr>
              <a:t>SE  S RADOSTÍ</a:t>
            </a:r>
            <a:r>
              <a:rPr lang="cs-CZ" sz="1600" dirty="0">
                <a:solidFill>
                  <a:schemeClr val="tx1"/>
                </a:solidFill>
              </a:rPr>
              <a:t/>
            </a:r>
            <a:br>
              <a:rPr lang="cs-CZ" sz="1600" dirty="0">
                <a:solidFill>
                  <a:schemeClr val="tx1"/>
                </a:solidFill>
              </a:rPr>
            </a:br>
            <a:r>
              <a:rPr lang="cs-CZ" sz="1600" dirty="0">
                <a:solidFill>
                  <a:schemeClr val="tx1"/>
                </a:solidFill>
              </a:rPr>
              <a:t/>
            </a:r>
            <a:br>
              <a:rPr lang="cs-CZ" sz="1600" dirty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400" dirty="0" smtClean="0">
                <a:solidFill>
                  <a:schemeClr val="tx1"/>
                </a:solidFill>
              </a:rPr>
              <a:t>Anotace: Materiál je určen k seznámení s učivem, které poskytne žákům přehled základních skupin mnohobuněčných organismů. Prezentaci lze využít také ke shrnutí učiva.</a:t>
            </a: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40"/>
            <a:ext cx="6086475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59612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187624" y="1700808"/>
          <a:ext cx="6859097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42732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052736"/>
            <a:ext cx="6777317" cy="4779893"/>
          </a:xfrm>
        </p:spPr>
        <p:txBody>
          <a:bodyPr/>
          <a:lstStyle/>
          <a:p>
            <a:r>
              <a:rPr lang="cs-CZ" b="1" dirty="0" smtClean="0"/>
              <a:t>Tělo mnohobuněčných organismů je tvořeno velkým počtem buněk</a:t>
            </a:r>
          </a:p>
          <a:p>
            <a:r>
              <a:rPr lang="cs-CZ" b="1" dirty="0" smtClean="0"/>
              <a:t>Tyto buňky se specializovaly k určité činnosti</a:t>
            </a:r>
          </a:p>
          <a:p>
            <a:r>
              <a:rPr lang="cs-CZ" b="1" dirty="0" smtClean="0">
                <a:solidFill>
                  <a:srgbClr val="3C3D2F"/>
                </a:solidFill>
              </a:rPr>
              <a:t>Specializované</a:t>
            </a:r>
            <a:r>
              <a:rPr lang="cs-CZ" b="1" dirty="0" smtClean="0"/>
              <a:t> buňky tvoří tkáně, u rostlin jim říkáme pletiva</a:t>
            </a:r>
          </a:p>
          <a:p>
            <a:r>
              <a:rPr lang="cs-CZ" b="1" dirty="0" smtClean="0"/>
              <a:t>Soubory pletiv či tkání tvoří orgány</a:t>
            </a:r>
          </a:p>
          <a:p>
            <a:r>
              <a:rPr lang="cs-CZ" b="1" dirty="0" smtClean="0"/>
              <a:t>Z orgánů se skládají u živočichů orgánové soustavy</a:t>
            </a:r>
          </a:p>
          <a:p>
            <a:r>
              <a:rPr lang="cs-CZ" b="1" dirty="0" smtClean="0"/>
              <a:t>Soubor všech orgánových soustav tvoří organismus</a:t>
            </a:r>
          </a:p>
          <a:p>
            <a:endParaRPr lang="cs-CZ" b="1" dirty="0" smtClean="0"/>
          </a:p>
          <a:p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038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980728"/>
            <a:ext cx="6777317" cy="4851901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009900"/>
                </a:solidFill>
              </a:rPr>
              <a:t>Tkáně a pletiva:</a:t>
            </a:r>
          </a:p>
          <a:p>
            <a:r>
              <a:rPr lang="cs-CZ" dirty="0" smtClean="0">
                <a:solidFill>
                  <a:srgbClr val="009900"/>
                </a:solidFill>
              </a:rPr>
              <a:t>Pletivo krycí, pletivo vodivé u rostlin, u živočichů například pokožka – krycí funkce, kostní tkáň, svalová tkáň….</a:t>
            </a:r>
          </a:p>
          <a:p>
            <a:r>
              <a:rPr lang="cs-CZ" b="1" dirty="0" smtClean="0">
                <a:solidFill>
                  <a:srgbClr val="009900"/>
                </a:solidFill>
              </a:rPr>
              <a:t>Orgány:</a:t>
            </a:r>
          </a:p>
          <a:p>
            <a:r>
              <a:rPr lang="cs-CZ" dirty="0" smtClean="0">
                <a:solidFill>
                  <a:srgbClr val="009900"/>
                </a:solidFill>
              </a:rPr>
              <a:t>u rostlin například list, stonek, kořen, u živočichů plíce, srdce, oko…..</a:t>
            </a:r>
          </a:p>
          <a:p>
            <a:r>
              <a:rPr lang="cs-CZ" b="1" dirty="0" smtClean="0">
                <a:solidFill>
                  <a:srgbClr val="009900"/>
                </a:solidFill>
              </a:rPr>
              <a:t>Orgánové soustavy:</a:t>
            </a:r>
            <a:endParaRPr lang="cs-CZ" dirty="0" smtClean="0">
              <a:solidFill>
                <a:srgbClr val="009900"/>
              </a:solidFill>
            </a:endParaRPr>
          </a:p>
          <a:p>
            <a:r>
              <a:rPr lang="cs-CZ" dirty="0" smtClean="0">
                <a:solidFill>
                  <a:srgbClr val="009900"/>
                </a:solidFill>
              </a:rPr>
              <a:t>Jsou v tělech živočichů, například dýchací, oběhová, trávicí</a:t>
            </a:r>
          </a:p>
          <a:p>
            <a:r>
              <a:rPr lang="cs-CZ" dirty="0" smtClean="0">
                <a:solidFill>
                  <a:srgbClr val="009900"/>
                </a:solidFill>
              </a:rPr>
              <a:t>Všechny orgánové soustavy zajišťují život celého organismu</a:t>
            </a:r>
            <a:endParaRPr lang="cs-CZ" dirty="0">
              <a:solidFill>
                <a:srgbClr val="253F4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6454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052736"/>
            <a:ext cx="7024744" cy="93610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620688"/>
            <a:ext cx="6777317" cy="5211941"/>
          </a:xfrm>
        </p:spPr>
        <p:txBody>
          <a:bodyPr/>
          <a:lstStyle/>
          <a:p>
            <a:r>
              <a:rPr lang="cs-CZ" b="1" dirty="0" smtClean="0"/>
              <a:t>1</a:t>
            </a:r>
            <a:r>
              <a:rPr lang="cs-CZ" b="1" u="sng" dirty="0" smtClean="0"/>
              <a:t>) Mnohobuněčné řasy</a:t>
            </a:r>
            <a:r>
              <a:rPr lang="cs-CZ" b="1" dirty="0" smtClean="0"/>
              <a:t>:</a:t>
            </a:r>
          </a:p>
          <a:p>
            <a:r>
              <a:rPr lang="cs-CZ" dirty="0" smtClean="0"/>
              <a:t>Žijí ve sladkých vodách i v mořích</a:t>
            </a:r>
          </a:p>
          <a:p>
            <a:r>
              <a:rPr lang="cs-CZ" dirty="0" smtClean="0"/>
              <a:t>Jsou zelené, hnědé i červené, zelené žijí v menších, červené a hnědé ve větších hloubkách</a:t>
            </a:r>
          </a:p>
          <a:p>
            <a:r>
              <a:rPr lang="cs-CZ" dirty="0" smtClean="0"/>
              <a:t>Některé řasy jsou vláknité </a:t>
            </a:r>
            <a:r>
              <a:rPr lang="cs-CZ" dirty="0" err="1" smtClean="0"/>
              <a:t>např</a:t>
            </a:r>
            <a:r>
              <a:rPr lang="cs-CZ" dirty="0" smtClean="0"/>
              <a:t>: šroubatka – tělo je tvořeno několika buňkami, v každé z nich je šroubovitě stočený chloroplast</a:t>
            </a:r>
            <a:endParaRPr lang="cs-CZ" dirty="0"/>
          </a:p>
        </p:txBody>
      </p:sp>
      <p:pic>
        <p:nvPicPr>
          <p:cNvPr id="1026" name="Picture 2" descr="šroubatka (Spirogyra spp.)">
            <a:hlinkClick r:id="rId3" tooltip="šroubatka (Spirogyra spp.)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77072"/>
            <a:ext cx="2457450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95360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052736"/>
            <a:ext cx="7024744" cy="11430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043492" y="908720"/>
            <a:ext cx="6777317" cy="4923909"/>
          </a:xfrm>
        </p:spPr>
        <p:txBody>
          <a:bodyPr/>
          <a:lstStyle/>
          <a:p>
            <a:r>
              <a:rPr lang="cs-CZ" dirty="0" smtClean="0"/>
              <a:t>Další mnohobuněčné řasy tvoří větvenou stélku, dosahující rozměrů i mnoha metrů – chaluhy.</a:t>
            </a:r>
          </a:p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57438"/>
            <a:ext cx="2857500" cy="3159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357438"/>
            <a:ext cx="3810000" cy="3154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08023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980728"/>
            <a:ext cx="6777317" cy="4851901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2</a:t>
            </a:r>
            <a:r>
              <a:rPr lang="cs-CZ" b="1" u="sng" dirty="0" smtClean="0"/>
              <a:t>) Houby:</a:t>
            </a:r>
          </a:p>
          <a:p>
            <a:r>
              <a:rPr lang="cs-CZ" dirty="0" smtClean="0"/>
              <a:t>Těla mnohobuněčných hub jsou tvořena souborem vláken, nazývaným podhoubí</a:t>
            </a:r>
          </a:p>
          <a:p>
            <a:r>
              <a:rPr lang="cs-CZ" dirty="0" smtClean="0"/>
              <a:t>Houby se dělí na </a:t>
            </a:r>
            <a:r>
              <a:rPr lang="cs-CZ" b="1" dirty="0" smtClean="0"/>
              <a:t>vřeckovýtrusné</a:t>
            </a:r>
            <a:r>
              <a:rPr lang="cs-CZ" dirty="0" smtClean="0"/>
              <a:t> – například </a:t>
            </a:r>
            <a:r>
              <a:rPr lang="cs-CZ" b="1" i="1" dirty="0" smtClean="0"/>
              <a:t>paličkovice nachová</a:t>
            </a:r>
            <a:r>
              <a:rPr lang="cs-CZ" dirty="0" smtClean="0"/>
              <a:t>, která tvoří podhoubí v semeníku </a:t>
            </a:r>
            <a:r>
              <a:rPr lang="cs-CZ" dirty="0" err="1" smtClean="0"/>
              <a:t>lipnicovitých</a:t>
            </a:r>
            <a:r>
              <a:rPr lang="cs-CZ" dirty="0" smtClean="0"/>
              <a:t> rostlin a postupně ho mění na útvar zvaný </a:t>
            </a:r>
            <a:r>
              <a:rPr lang="cs-CZ" b="1" i="1" dirty="0" smtClean="0"/>
              <a:t>námel</a:t>
            </a:r>
          </a:p>
          <a:p>
            <a:r>
              <a:rPr lang="cs-CZ" dirty="0" smtClean="0"/>
              <a:t>Mezi houby </a:t>
            </a:r>
            <a:r>
              <a:rPr lang="cs-CZ" b="1" dirty="0" smtClean="0"/>
              <a:t>stopkovýtrusné</a:t>
            </a:r>
            <a:r>
              <a:rPr lang="cs-CZ" dirty="0" smtClean="0"/>
              <a:t> patří houby s plodnicemi. Je jich určeno kolem 30 000 druhů</a:t>
            </a:r>
          </a:p>
          <a:p>
            <a:r>
              <a:rPr lang="cs-CZ" dirty="0" smtClean="0"/>
              <a:t>Houby se rozmnožují pomocí výtrusů, případně pomocí podhoubí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9660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5281656"/>
          </a:xfrm>
        </p:spPr>
        <p:txBody>
          <a:bodyPr>
            <a:normAutofit/>
          </a:bodyPr>
          <a:lstStyle/>
          <a:p>
            <a:r>
              <a:rPr lang="cs-CZ" sz="2000" dirty="0" err="1" smtClean="0">
                <a:solidFill>
                  <a:schemeClr val="accent2"/>
                </a:solidFill>
              </a:rPr>
              <a:t>penicillium</a:t>
            </a:r>
            <a:endParaRPr lang="cs-CZ" sz="20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052736"/>
            <a:ext cx="6777317" cy="5328592"/>
          </a:xfrm>
        </p:spPr>
        <p:txBody>
          <a:bodyPr/>
          <a:lstStyle/>
          <a:p>
            <a:r>
              <a:rPr lang="cs-CZ" dirty="0" smtClean="0"/>
              <a:t>Námel                              Hřib dubový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1576387"/>
            <a:ext cx="2095500" cy="370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386262"/>
            <a:ext cx="238125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řib dubový">
            <a:hlinkClick r:id="rId4" tooltip="Hřib dubový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89165"/>
            <a:ext cx="245745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2817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506563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052736"/>
            <a:ext cx="6777317" cy="4779893"/>
          </a:xfrm>
        </p:spPr>
        <p:txBody>
          <a:bodyPr/>
          <a:lstStyle/>
          <a:p>
            <a:r>
              <a:rPr lang="cs-CZ" dirty="0" smtClean="0"/>
              <a:t>Do skupiny hub řadíme také </a:t>
            </a:r>
            <a:r>
              <a:rPr lang="cs-CZ" b="1" dirty="0" smtClean="0"/>
              <a:t>plísně</a:t>
            </a:r>
            <a:r>
              <a:rPr lang="cs-CZ" dirty="0" smtClean="0"/>
              <a:t>, které pokrývají svým myceliem substrát, na kterém žijí.</a:t>
            </a:r>
          </a:p>
          <a:p>
            <a:r>
              <a:rPr lang="cs-CZ" dirty="0" smtClean="0"/>
              <a:t>Škodlivé plísně produkuji mykotoxiny, které mohou vyvolávat různá onemocnění rostlin, zvířat i lidí. Některé jsou také užitečné, využívají se například ve farmacii nebo potravinářském průmyslu.</a:t>
            </a:r>
          </a:p>
          <a:p>
            <a:r>
              <a:rPr lang="cs-CZ" dirty="0" smtClean="0"/>
              <a:t>Nejznámější je využití plísně </a:t>
            </a:r>
            <a:r>
              <a:rPr lang="cs-CZ" u="sng" dirty="0" err="1" smtClean="0"/>
              <a:t>Penicillium</a:t>
            </a:r>
            <a:r>
              <a:rPr lang="cs-CZ" u="sng" dirty="0" smtClean="0"/>
              <a:t> </a:t>
            </a:r>
            <a:r>
              <a:rPr lang="cs-CZ" u="sng" dirty="0" err="1" smtClean="0"/>
              <a:t>notatum</a:t>
            </a:r>
            <a:r>
              <a:rPr lang="cs-CZ" u="sng" dirty="0" smtClean="0"/>
              <a:t>,</a:t>
            </a:r>
            <a:r>
              <a:rPr lang="cs-CZ" dirty="0" smtClean="0"/>
              <a:t> která produkuje antibiotikum – objev Penicilinu r. 1928 profesorem A. </a:t>
            </a:r>
            <a:r>
              <a:rPr lang="cs-CZ" dirty="0"/>
              <a:t>F</a:t>
            </a:r>
            <a:r>
              <a:rPr lang="cs-CZ" dirty="0" smtClean="0"/>
              <a:t>lemingem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72033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980728"/>
            <a:ext cx="6777317" cy="5426149"/>
          </a:xfrm>
        </p:spPr>
        <p:txBody>
          <a:bodyPr/>
          <a:lstStyle/>
          <a:p>
            <a:r>
              <a:rPr lang="cs-CZ" b="1" dirty="0" smtClean="0"/>
              <a:t>3</a:t>
            </a:r>
            <a:r>
              <a:rPr lang="cs-CZ" b="1" u="sng" dirty="0" smtClean="0"/>
              <a:t>) Lišejníky</a:t>
            </a:r>
            <a:r>
              <a:rPr lang="cs-CZ" b="1" dirty="0" smtClean="0"/>
              <a:t>:</a:t>
            </a:r>
          </a:p>
          <a:p>
            <a:r>
              <a:rPr lang="cs-CZ" dirty="0" smtClean="0"/>
              <a:t>Tělo lišejníků tvoří vlákna hub a jednobuněčné zelené řasy, které žijí v </a:t>
            </a:r>
            <a:r>
              <a:rPr lang="cs-CZ" b="1" dirty="0" smtClean="0"/>
              <a:t>symbióze.</a:t>
            </a:r>
          </a:p>
          <a:p>
            <a:r>
              <a:rPr lang="cs-CZ" dirty="0" smtClean="0"/>
              <a:t>Stélka lišejníků má různý vzhled – korovité lišejníky, keříčkovité nebo lupenité.</a:t>
            </a:r>
          </a:p>
          <a:p>
            <a:r>
              <a:rPr lang="cs-CZ" dirty="0" smtClean="0"/>
              <a:t>Rozmnožují se většinou nepohlavně odlupováním části stélky.</a:t>
            </a:r>
          </a:p>
          <a:p>
            <a:r>
              <a:rPr lang="cs-CZ" sz="2000" u="sng" dirty="0" smtClean="0"/>
              <a:t>Terčovka </a:t>
            </a:r>
            <a:r>
              <a:rPr lang="cs-CZ" sz="2000" u="sng" dirty="0" smtClean="0"/>
              <a:t>bublinatá</a:t>
            </a:r>
            <a:r>
              <a:rPr lang="cs-CZ" sz="2000" u="sng" dirty="0" smtClean="0"/>
              <a:t>       </a:t>
            </a:r>
            <a:r>
              <a:rPr lang="cs-CZ" sz="2000" u="sng" dirty="0" err="1" smtClean="0"/>
              <a:t>Mapovník</a:t>
            </a:r>
            <a:r>
              <a:rPr lang="cs-CZ" sz="2000" u="sng" dirty="0" smtClean="0"/>
              <a:t> zeměpisný</a:t>
            </a:r>
            <a:endParaRPr lang="cs-CZ" sz="2000" u="sng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797152"/>
            <a:ext cx="20955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Terčovka bublinatá">
            <a:hlinkClick r:id="rId3" tooltip="Terčovka bublinatá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70737"/>
            <a:ext cx="2457450" cy="1736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8016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980728"/>
            <a:ext cx="6777317" cy="4851901"/>
          </a:xfrm>
        </p:spPr>
        <p:txBody>
          <a:bodyPr/>
          <a:lstStyle/>
          <a:p>
            <a:r>
              <a:rPr lang="cs-CZ" b="1" dirty="0" smtClean="0"/>
              <a:t>4) </a:t>
            </a:r>
            <a:r>
              <a:rPr lang="cs-CZ" b="1" u="sng" dirty="0" smtClean="0"/>
              <a:t>Výtrusné rostliny – mechy, kapradiny, plavuně, přesličky</a:t>
            </a:r>
            <a:r>
              <a:rPr lang="cs-CZ" b="1" dirty="0" smtClean="0"/>
              <a:t>:</a:t>
            </a:r>
            <a:endParaRPr lang="cs-CZ" dirty="0" smtClean="0"/>
          </a:p>
          <a:p>
            <a:r>
              <a:rPr lang="cs-CZ" dirty="0" smtClean="0"/>
              <a:t>Řadíme je již mezi vyšší rostliny, tělo je tvořeno různými pletivy</a:t>
            </a:r>
          </a:p>
          <a:p>
            <a:r>
              <a:rPr lang="cs-CZ" dirty="0" smtClean="0"/>
              <a:t>Tyto rostliny se rozmnožují pomocí výtrusů,</a:t>
            </a:r>
          </a:p>
          <a:p>
            <a:r>
              <a:rPr lang="cs-CZ" dirty="0"/>
              <a:t>k</a:t>
            </a:r>
            <a:r>
              <a:rPr lang="cs-CZ" dirty="0" smtClean="0"/>
              <a:t>teré jsou umístěny na různých částech rostlin – u mechů v tobolce u kapradin na spodní části listů u plavuní a přesliček ve výtrusném klasu.</a:t>
            </a:r>
          </a:p>
          <a:p>
            <a:r>
              <a:rPr lang="cs-CZ" dirty="0" smtClean="0"/>
              <a:t>Tyto rostliny se také rozmnožují rozrůstáním v podzemní části těla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95689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003049"/>
            <a:ext cx="6777317" cy="5162255"/>
          </a:xfrm>
        </p:spPr>
        <p:txBody>
          <a:bodyPr/>
          <a:lstStyle/>
          <a:p>
            <a:r>
              <a:rPr lang="cs-CZ" dirty="0" smtClean="0"/>
              <a:t>Kapraď samec              Přeslička rolní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48636"/>
            <a:ext cx="245745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Kapraď samec">
            <a:hlinkClick r:id="rId3" tooltip="Kapraď samec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504" y="1504024"/>
            <a:ext cx="2381250" cy="308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loník ztenčený">
            <a:hlinkClick r:id="rId5" tooltip="Ploník ztenčený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077072"/>
            <a:ext cx="280831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51601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980728"/>
            <a:ext cx="6777317" cy="4851901"/>
          </a:xfrm>
        </p:spPr>
        <p:txBody>
          <a:bodyPr/>
          <a:lstStyle/>
          <a:p>
            <a:r>
              <a:rPr lang="cs-CZ" dirty="0" smtClean="0"/>
              <a:t>Kapradiny, mechy, plavuně a přesličky již řadíme mezi vyšší rostliny, nejrozšířenější skupinou vyšších rostlin jsou rostliny </a:t>
            </a:r>
            <a:r>
              <a:rPr lang="cs-CZ" b="1" dirty="0" smtClean="0"/>
              <a:t>semenné </a:t>
            </a:r>
            <a:r>
              <a:rPr lang="cs-CZ" dirty="0" smtClean="0"/>
              <a:t>– patří sem nahosemenné a krytosemenné rostliny.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924944"/>
            <a:ext cx="2457450" cy="3320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757686"/>
            <a:ext cx="2457450" cy="3488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17931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43490" y="692696"/>
            <a:ext cx="7024744" cy="50405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odkazy: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124744"/>
            <a:ext cx="6777317" cy="5112568"/>
          </a:xfrm>
        </p:spPr>
        <p:txBody>
          <a:bodyPr>
            <a:normAutofit fontScale="92500" lnSpcReduction="20000"/>
          </a:bodyPr>
          <a:lstStyle/>
          <a:p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commons.wikimedia.org/wiki/File:Spirogyra_sp.jpg</a:t>
            </a:r>
            <a:endParaRPr lang="cs-CZ" sz="1800" dirty="0" smtClean="0"/>
          </a:p>
          <a:p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commons.wikimedia.org/wiki/File:Nsr-slika-149.png</a:t>
            </a:r>
            <a:endParaRPr lang="cs-CZ" sz="1800" dirty="0" smtClean="0"/>
          </a:p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commons.wikimedia.org/wiki/File:Penicillium_Pengo.jpg</a:t>
            </a:r>
            <a:endParaRPr lang="cs-CZ" sz="1600" dirty="0" smtClean="0"/>
          </a:p>
          <a:p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commons.wikimedia.org/wiki/File:Fucus_vesiculosus.jpeg</a:t>
            </a:r>
            <a:endParaRPr lang="cs-CZ" sz="1600" dirty="0" smtClean="0"/>
          </a:p>
          <a:p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commons.wikimedia.org/wiki/File:Illustration_Abies_alba0.jpg</a:t>
            </a:r>
            <a:endParaRPr lang="cs-CZ" sz="1800" dirty="0" smtClean="0"/>
          </a:p>
          <a:p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commons.wikimedia.org/wiki/File:Rhizocarpon_geographicum_on_quartz.jpg</a:t>
            </a:r>
            <a:endParaRPr lang="cs-CZ" sz="1800" dirty="0" smtClean="0"/>
          </a:p>
          <a:p>
            <a:r>
              <a:rPr lang="cs-CZ" sz="1800" dirty="0">
                <a:hlinkClick r:id="rId8"/>
              </a:rPr>
              <a:t>http://</a:t>
            </a:r>
            <a:r>
              <a:rPr lang="cs-CZ" sz="1800" dirty="0" smtClean="0">
                <a:hlinkClick r:id="rId8"/>
              </a:rPr>
              <a:t>commons.wikimedia.org/wiki/File:Equisetum-arvense-vegetative.JPG</a:t>
            </a:r>
            <a:endParaRPr lang="cs-CZ" sz="1800" dirty="0" smtClean="0"/>
          </a:p>
          <a:p>
            <a:r>
              <a:rPr lang="cs-CZ" sz="1800" dirty="0">
                <a:hlinkClick r:id="rId9"/>
              </a:rPr>
              <a:t>http://commons.wikimedia.org/wiki/File:Dryopteris_filix-mas_-_</a:t>
            </a:r>
            <a:r>
              <a:rPr lang="cs-CZ" sz="1800" dirty="0" smtClean="0">
                <a:hlinkClick r:id="rId9"/>
              </a:rPr>
              <a:t>K%C3%B6hler%E2%80%93s_Medizinal-Pflanzen-202.jpg</a:t>
            </a:r>
            <a:endParaRPr lang="cs-CZ" sz="1800" dirty="0" smtClean="0"/>
          </a:p>
          <a:p>
            <a:r>
              <a:rPr lang="cs-CZ" sz="1800" dirty="0">
                <a:hlinkClick r:id="rId10"/>
              </a:rPr>
              <a:t>http://</a:t>
            </a:r>
            <a:r>
              <a:rPr lang="cs-CZ" sz="1800" dirty="0" smtClean="0">
                <a:hlinkClick r:id="rId10"/>
              </a:rPr>
              <a:t>commons.wikimedia.org/wiki/File:Illustration_Quercus_robur0.jpg</a:t>
            </a:r>
            <a:endParaRPr lang="cs-CZ" sz="1800" dirty="0" smtClean="0"/>
          </a:p>
          <a:p>
            <a:r>
              <a:rPr lang="cs-CZ" sz="1800" dirty="0">
                <a:hlinkClick r:id="rId11"/>
              </a:rPr>
              <a:t>http://</a:t>
            </a:r>
            <a:r>
              <a:rPr lang="cs-CZ" sz="1800" dirty="0" smtClean="0">
                <a:hlinkClick r:id="rId11"/>
              </a:rPr>
              <a:t>commons.wikimedia.org/wiki/File:2006-10-07_Boletus_aestivalis_cropped.jpg</a:t>
            </a:r>
            <a:endParaRPr lang="cs-CZ" sz="1800" dirty="0" smtClean="0"/>
          </a:p>
          <a:p>
            <a:r>
              <a:rPr lang="cs-CZ" sz="1800" dirty="0">
                <a:hlinkClick r:id="rId12"/>
              </a:rPr>
              <a:t>http://</a:t>
            </a:r>
            <a:r>
              <a:rPr lang="cs-CZ" sz="1800" dirty="0" smtClean="0">
                <a:hlinkClick r:id="rId12"/>
              </a:rPr>
              <a:t>commons.wikimedia.org/wiki/File:Hypogymnia_physodes_010108.jpg</a:t>
            </a:r>
            <a:endParaRPr lang="cs-CZ" sz="1800" dirty="0" smtClean="0"/>
          </a:p>
          <a:p>
            <a:r>
              <a:rPr lang="cs-CZ" sz="1800" dirty="0">
                <a:hlinkClick r:id="rId13"/>
              </a:rPr>
              <a:t>http://</a:t>
            </a:r>
            <a:r>
              <a:rPr lang="cs-CZ" sz="1800" dirty="0" smtClean="0">
                <a:hlinkClick r:id="rId13"/>
              </a:rPr>
              <a:t>commons.wikimedia.org/wiki/File:Polytrichum_Formosum1.jpg</a:t>
            </a:r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b="1" dirty="0" smtClean="0"/>
          </a:p>
          <a:p>
            <a:endParaRPr lang="cs-CZ" b="1" dirty="0"/>
          </a:p>
          <a:p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val="37566569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135</TotalTime>
  <Words>503</Words>
  <Application>Microsoft Office PowerPoint</Application>
  <PresentationFormat>Předvádění na obrazovce (4:3)</PresentationFormat>
  <Paragraphs>61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Austin</vt:lpstr>
      <vt:lpstr>Název                             Název školy:  Základní škola a Mateřská škola Kladno, Norská 2633 Autor: Mgr. Kateřina Wernerová Název materiálu: VY_52_INOVACE_Pr.7.We.22_Mnohobunecne_organismy  Datum: 29. 3. 2013 Ročník: sedmý Vzdělávací oblast: Člověk a příroda Vzdělávací obor: Přírodopis Název: Mnohobuněčné organismy     Číslo operačního programu: CZ.1.07/1.4.00/21.3489 Název projektu: UČÍME SE  S RADOSTÍ   Anotace: Materiál je určen k seznámení s učivem, které poskytne žákům přehled základních skupin mnohobuněčných organismů. Prezentaci lze využít také ke shrnutí učiva.      </vt:lpstr>
      <vt:lpstr>Prezentace aplikace PowerPoint</vt:lpstr>
      <vt:lpstr>Prezentace aplikace PowerPoint</vt:lpstr>
      <vt:lpstr>Prezentace aplikace PowerPoint</vt:lpstr>
      <vt:lpstr>Prezentace aplikace PowerPoint</vt:lpstr>
      <vt:lpstr> </vt:lpstr>
      <vt:lpstr>Prezentace aplikace PowerPoint</vt:lpstr>
      <vt:lpstr>penicillium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Mnohobuněčné organismy</dc:title>
  <dc:creator>kateka</dc:creator>
  <cp:lastModifiedBy>kateka</cp:lastModifiedBy>
  <cp:revision>16</cp:revision>
  <dcterms:created xsi:type="dcterms:W3CDTF">2013-04-13T10:34:14Z</dcterms:created>
  <dcterms:modified xsi:type="dcterms:W3CDTF">2014-04-12T19:44:15Z</dcterms:modified>
</cp:coreProperties>
</file>