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5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1" r:id="rId6"/>
    <p:sldLayoutId id="2147484032" r:id="rId7"/>
    <p:sldLayoutId id="2147484033" r:id="rId8"/>
    <p:sldLayoutId id="2147484034" r:id="rId9"/>
    <p:sldLayoutId id="2147484035" r:id="rId10"/>
    <p:sldLayoutId id="2147484036" r:id="rId11"/>
    <p:sldLayoutId id="2147483705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52676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Německé</a:t>
            </a:r>
            <a:br>
              <a:rPr lang="cs-CZ" dirty="0" smtClean="0"/>
            </a:br>
            <a:r>
              <a:rPr lang="cs-CZ" dirty="0" smtClean="0"/>
              <a:t>sloveso „</a:t>
            </a:r>
            <a:r>
              <a:rPr lang="cs-CZ" dirty="0" err="1" smtClean="0"/>
              <a:t>werden</a:t>
            </a:r>
            <a:r>
              <a:rPr lang="cs-CZ" dirty="0" smtClean="0"/>
              <a:t>“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dirty="0" err="1" smtClean="0"/>
              <a:t>Tonová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VY_32_INOVACE_4.NJ.19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vyšší ročníky čtyřletého a víceletého  gymnázia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57141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 prostředky </a:t>
                      </a:r>
                      <a:r>
                        <a:rPr lang="cs-CZ" sz="1200" smtClean="0"/>
                        <a:t>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seznámení s použitím slovesa </a:t>
            </a:r>
            <a:r>
              <a:rPr lang="cs-CZ" sz="1100" dirty="0" err="1" smtClean="0"/>
              <a:t>werden</a:t>
            </a:r>
            <a:r>
              <a:rPr lang="cs-CZ" sz="1100" dirty="0" smtClean="0"/>
              <a:t>, které má v němčině bohaté využití  Materiál se může použít na začátku výkladu i při jeho shrnutí.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3278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 slovesa „</a:t>
            </a:r>
            <a:r>
              <a:rPr lang="cs-CZ" dirty="0" err="1" smtClean="0"/>
              <a:t>werden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Sloveso „</a:t>
            </a:r>
            <a:r>
              <a:rPr lang="cs-CZ" dirty="0" err="1" smtClean="0"/>
              <a:t>werden</a:t>
            </a:r>
            <a:r>
              <a:rPr lang="cs-CZ" dirty="0" smtClean="0"/>
              <a:t>“ patří mezi tzv. </a:t>
            </a:r>
            <a:r>
              <a:rPr lang="cs-CZ" b="1" dirty="0" smtClean="0"/>
              <a:t>pomocná slovesa</a:t>
            </a:r>
            <a:r>
              <a:rPr lang="cs-CZ" dirty="0" smtClean="0"/>
              <a:t>, podobně jako </a:t>
            </a:r>
            <a:r>
              <a:rPr lang="cs-CZ" dirty="0" err="1" smtClean="0"/>
              <a:t>sein</a:t>
            </a:r>
            <a:r>
              <a:rPr lang="cs-CZ" dirty="0" smtClean="0"/>
              <a:t> a </a:t>
            </a:r>
            <a:r>
              <a:rPr lang="cs-CZ" dirty="0" err="1" smtClean="0"/>
              <a:t>haben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Toto sloveso může být použito i samostatně, a to ve významu „stát se“ – Er </a:t>
            </a:r>
            <a:r>
              <a:rPr lang="cs-CZ" dirty="0" err="1" smtClean="0"/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Arzt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Časování slovesa </a:t>
            </a:r>
            <a:r>
              <a:rPr lang="cs-CZ" dirty="0" err="1" smtClean="0"/>
              <a:t>werden</a:t>
            </a:r>
            <a:r>
              <a:rPr lang="cs-CZ" dirty="0" smtClean="0"/>
              <a:t> v přítomném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Sloveso </a:t>
            </a:r>
            <a:r>
              <a:rPr lang="cs-CZ" sz="2400" dirty="0" err="1" smtClean="0">
                <a:solidFill>
                  <a:srgbClr val="FF0000"/>
                </a:solidFill>
              </a:rPr>
              <a:t>werden</a:t>
            </a:r>
            <a:r>
              <a:rPr lang="cs-CZ" sz="2400" dirty="0" smtClean="0"/>
              <a:t> vykazuje při časování v přítomném čase jisté nepravidelnosti – ve 2. a 3. os. </a:t>
            </a:r>
            <a:r>
              <a:rPr lang="cs-CZ" sz="2400" dirty="0"/>
              <a:t>j</a:t>
            </a:r>
            <a:r>
              <a:rPr lang="cs-CZ" sz="2400" dirty="0" smtClean="0"/>
              <a:t>.č.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1.sg. 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werde</a:t>
            </a:r>
            <a:r>
              <a:rPr lang="cs-CZ" sz="2400" dirty="0" smtClean="0"/>
              <a:t>                  1.pl.  </a:t>
            </a:r>
            <a:r>
              <a:rPr lang="cs-CZ" sz="2400" dirty="0" err="1"/>
              <a:t>w</a:t>
            </a:r>
            <a:r>
              <a:rPr lang="cs-CZ" sz="2400" dirty="0" err="1" smtClean="0"/>
              <a:t>ir</a:t>
            </a:r>
            <a:r>
              <a:rPr lang="cs-CZ" sz="2400" dirty="0" smtClean="0"/>
              <a:t> </a:t>
            </a:r>
            <a:r>
              <a:rPr lang="cs-CZ" sz="2400" dirty="0" err="1" smtClean="0"/>
              <a:t>werden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2.sg. 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wirst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</a:t>
            </a:r>
            <a:r>
              <a:rPr lang="cs-CZ" sz="2400" dirty="0" smtClean="0">
                <a:solidFill>
                  <a:schemeClr val="tx1"/>
                </a:solidFill>
              </a:rPr>
              <a:t>2.pl.  </a:t>
            </a:r>
            <a:r>
              <a:rPr lang="cs-CZ" sz="2400" dirty="0" err="1">
                <a:solidFill>
                  <a:schemeClr val="tx1"/>
                </a:solidFill>
              </a:rPr>
              <a:t>i</a:t>
            </a:r>
            <a:r>
              <a:rPr lang="cs-CZ" sz="2400" dirty="0" err="1" smtClean="0">
                <a:solidFill>
                  <a:schemeClr val="tx1"/>
                </a:solidFill>
              </a:rPr>
              <a:t>hr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werdet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3.sg.  </a:t>
            </a:r>
            <a:r>
              <a:rPr lang="cs-CZ" sz="2400" dirty="0" err="1" smtClean="0">
                <a:solidFill>
                  <a:schemeClr val="tx1"/>
                </a:solidFill>
              </a:rPr>
              <a:t>er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sie</a:t>
            </a:r>
            <a:r>
              <a:rPr lang="cs-CZ" sz="2400" dirty="0" smtClean="0">
                <a:solidFill>
                  <a:schemeClr val="tx1"/>
                </a:solidFill>
              </a:rPr>
              <a:t>, es </a:t>
            </a:r>
            <a:r>
              <a:rPr lang="cs-CZ" sz="2400" dirty="0" err="1" smtClean="0">
                <a:solidFill>
                  <a:srgbClr val="FF0000"/>
                </a:solidFill>
              </a:rPr>
              <a:t>wird</a:t>
            </a:r>
            <a:r>
              <a:rPr lang="cs-CZ" sz="2400" dirty="0" smtClean="0">
                <a:solidFill>
                  <a:schemeClr val="tx1"/>
                </a:solidFill>
              </a:rPr>
              <a:t>           3.pl.  </a:t>
            </a:r>
            <a:r>
              <a:rPr lang="cs-CZ" sz="2400" dirty="0" err="1">
                <a:solidFill>
                  <a:schemeClr val="tx1"/>
                </a:solidFill>
              </a:rPr>
              <a:t>s</a:t>
            </a:r>
            <a:r>
              <a:rPr lang="cs-CZ" sz="2400" dirty="0" err="1" smtClean="0">
                <a:solidFill>
                  <a:schemeClr val="tx1"/>
                </a:solidFill>
              </a:rPr>
              <a:t>ie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Sie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werden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628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Vyjádření změny stavu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Sloveso „</a:t>
            </a:r>
            <a:r>
              <a:rPr lang="cs-CZ" sz="2400" dirty="0" err="1" smtClean="0"/>
              <a:t>werden</a:t>
            </a:r>
            <a:r>
              <a:rPr lang="cs-CZ" sz="2400" dirty="0" smtClean="0"/>
              <a:t>“  ve spojení s přídavným jménem vyjadřuje </a:t>
            </a:r>
            <a:r>
              <a:rPr lang="cs-CZ" sz="2400" dirty="0" smtClean="0">
                <a:solidFill>
                  <a:srgbClr val="FF0000"/>
                </a:solidFill>
              </a:rPr>
              <a:t>změnu stavu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Alle</a:t>
            </a:r>
            <a:r>
              <a:rPr lang="cs-CZ" sz="2400" dirty="0" smtClean="0"/>
              <a:t> </a:t>
            </a:r>
            <a:r>
              <a:rPr lang="cs-CZ" sz="2400" dirty="0" err="1" smtClean="0"/>
              <a:t>werden</a:t>
            </a:r>
            <a:r>
              <a:rPr lang="cs-CZ" sz="2400" dirty="0" smtClean="0"/>
              <a:t> alt.  Všichni zestárnou.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wirst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dick</a:t>
            </a:r>
            <a:r>
              <a:rPr lang="cs-CZ" sz="2400" dirty="0" smtClean="0"/>
              <a:t>? Proč tloustneš?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Abend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es </a:t>
            </a:r>
            <a:r>
              <a:rPr lang="cs-CZ" sz="2400" dirty="0" err="1" smtClean="0"/>
              <a:t>dunkel</a:t>
            </a:r>
            <a:r>
              <a:rPr lang="cs-CZ" sz="2400" dirty="0" smtClean="0"/>
              <a:t>. Večer se stmívá.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22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Budoucí čas v němčině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Budoucí čas (Futur I) v němčině se tvoří pomocí určitého tvaru slovesa </a:t>
            </a: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>
                <a:solidFill>
                  <a:srgbClr val="FF0000"/>
                </a:solidFill>
              </a:rPr>
              <a:t>“ a infinitivu významového slovesa.</a:t>
            </a:r>
          </a:p>
          <a:p>
            <a:pPr marL="0" indent="0">
              <a:buNone/>
            </a:pPr>
            <a:r>
              <a:rPr lang="cs-CZ" dirty="0" smtClean="0"/>
              <a:t>Infinitiv stojí v hlavní větě vždy až na konci věty.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bald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Lande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Brzy budou bydlet na venkově.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Němčina se ale obejde i bez použití budoucího času, stačí použít vhodné příslovce času .</a:t>
            </a:r>
          </a:p>
          <a:p>
            <a:pPr marL="0" indent="0">
              <a:buNone/>
            </a:pPr>
            <a:r>
              <a:rPr lang="cs-CZ" dirty="0" err="1" smtClean="0"/>
              <a:t>Nächstes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lege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Abitur</a:t>
            </a:r>
            <a:r>
              <a:rPr lang="cs-CZ" dirty="0" smtClean="0"/>
              <a:t> ab.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22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do futura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Převeďte níže uvedené věty do budoucího času.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studiert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Uni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Uni</a:t>
            </a:r>
            <a:r>
              <a:rPr lang="cs-CZ" dirty="0" smtClean="0"/>
              <a:t> </a:t>
            </a:r>
            <a:r>
              <a:rPr lang="cs-CZ" dirty="0" err="1" smtClean="0"/>
              <a:t>studieren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reich.</a:t>
            </a:r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wirst</a:t>
            </a:r>
            <a:r>
              <a:rPr lang="cs-CZ" dirty="0" smtClean="0"/>
              <a:t> reich </a:t>
            </a:r>
            <a:r>
              <a:rPr lang="cs-CZ" dirty="0" err="1" smtClean="0"/>
              <a:t>sein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r>
              <a:rPr lang="cs-CZ" dirty="0" smtClean="0"/>
              <a:t>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Fleisch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Fleisch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helfe</a:t>
            </a:r>
            <a:r>
              <a:rPr lang="cs-CZ" dirty="0" smtClean="0"/>
              <a:t> </a:t>
            </a:r>
            <a:r>
              <a:rPr lang="cs-CZ" dirty="0" err="1" smtClean="0"/>
              <a:t>meiner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Haushalt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werde</a:t>
            </a:r>
            <a:r>
              <a:rPr lang="cs-CZ" dirty="0" smtClean="0"/>
              <a:t> </a:t>
            </a:r>
            <a:r>
              <a:rPr lang="cs-CZ" dirty="0" err="1" smtClean="0"/>
              <a:t>meiner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Haushalt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653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 v němčině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Trpný rod se v němčině tvoří  kombinací časovaného tvaru slovesa </a:t>
            </a:r>
            <a:r>
              <a:rPr lang="cs-CZ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(ve všech časech) a tvaru </a:t>
            </a:r>
            <a:r>
              <a:rPr lang="cs-CZ" dirty="0" smtClean="0">
                <a:solidFill>
                  <a:srgbClr val="FF0000"/>
                </a:solidFill>
              </a:rPr>
              <a:t>příčestí minulého </a:t>
            </a:r>
            <a:r>
              <a:rPr lang="cs-CZ" dirty="0" smtClean="0"/>
              <a:t>(to se nemění a stojí až na konci hlavní věty).</a:t>
            </a:r>
          </a:p>
          <a:p>
            <a:pPr marL="0" indent="0">
              <a:buNone/>
            </a:pPr>
            <a:r>
              <a:rPr lang="cs-CZ" dirty="0" smtClean="0"/>
              <a:t>Pasívum se používá v němčině častěji než v češtině, ale do češtiny se nemusí překládat vždy pasívem,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ěkdy je vhodnější využití zvratného slovesa.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nächsten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geöffnet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Universität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14. </a:t>
            </a:r>
            <a:r>
              <a:rPr lang="cs-CZ" dirty="0" err="1" smtClean="0"/>
              <a:t>Jahrhundert</a:t>
            </a:r>
            <a:r>
              <a:rPr lang="cs-CZ" dirty="0" smtClean="0"/>
              <a:t> </a:t>
            </a:r>
            <a:r>
              <a:rPr lang="cs-CZ" dirty="0" err="1" smtClean="0"/>
              <a:t>gegründet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67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věty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jede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geprüft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Žák je zkoušen každou hodinu.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Autobahn </a:t>
            </a:r>
            <a:r>
              <a:rPr lang="cs-CZ" dirty="0" err="1" smtClean="0"/>
              <a:t>gesperrt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Kdy se uzavřela dálnice? Nebo Kdy uzavřeli dálnici?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Nationaltheater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19. </a:t>
            </a:r>
            <a:r>
              <a:rPr lang="cs-CZ" dirty="0" err="1" smtClean="0"/>
              <a:t>Jahrhundert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 </a:t>
            </a:r>
            <a:r>
              <a:rPr lang="cs-CZ" dirty="0" err="1" smtClean="0"/>
              <a:t>worden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Národní divadlo bylo postaveno v 19. století.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33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do pasíva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Fremdsprachen</a:t>
            </a:r>
            <a:r>
              <a:rPr lang="cs-CZ" dirty="0" smtClean="0"/>
              <a:t> </a:t>
            </a:r>
            <a:r>
              <a:rPr lang="cs-CZ" dirty="0" err="1" smtClean="0"/>
              <a:t>lernt</a:t>
            </a:r>
            <a:r>
              <a:rPr lang="cs-CZ" dirty="0" smtClean="0"/>
              <a:t> man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Ausland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Fremdsprachen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Ausland</a:t>
            </a:r>
            <a:r>
              <a:rPr lang="cs-CZ" dirty="0" smtClean="0"/>
              <a:t> </a:t>
            </a:r>
            <a:r>
              <a:rPr lang="cs-CZ" dirty="0" err="1" smtClean="0"/>
              <a:t>gelernt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arbeitet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später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später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r>
              <a:rPr lang="cs-CZ" dirty="0" smtClean="0"/>
              <a:t> </a:t>
            </a:r>
            <a:r>
              <a:rPr lang="cs-CZ" dirty="0" err="1" smtClean="0"/>
              <a:t>gearbeitet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Lehrerin</a:t>
            </a:r>
            <a:r>
              <a:rPr lang="cs-CZ" dirty="0" smtClean="0"/>
              <a:t> </a:t>
            </a:r>
            <a:r>
              <a:rPr lang="cs-CZ" dirty="0" err="1" smtClean="0"/>
              <a:t>kontrollierte</a:t>
            </a:r>
            <a:r>
              <a:rPr lang="cs-CZ" dirty="0" smtClean="0"/>
              <a:t>  jede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Schüler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smtClean="0"/>
              <a:t>wurde </a:t>
            </a:r>
            <a:r>
              <a:rPr lang="cs-CZ" dirty="0" smtClean="0"/>
              <a:t>jede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kontrolliert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15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Übersetzt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Chtěl (a) bych se stát manažerem.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Manager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Někdo zčervenal.</a:t>
            </a:r>
          </a:p>
          <a:p>
            <a:pPr marL="0" indent="0">
              <a:buNone/>
            </a:pPr>
            <a:r>
              <a:rPr lang="cs-CZ" dirty="0" err="1" smtClean="0"/>
              <a:t>Jemand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rot </a:t>
            </a:r>
            <a:r>
              <a:rPr lang="cs-CZ" dirty="0" err="1" smtClean="0"/>
              <a:t>geworden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Kdy budeš maturovat ?</a:t>
            </a:r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wirst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Abitur</a:t>
            </a:r>
            <a:r>
              <a:rPr lang="cs-CZ" dirty="0" smtClean="0"/>
              <a:t> </a:t>
            </a:r>
            <a:r>
              <a:rPr lang="cs-CZ" dirty="0" err="1" smtClean="0"/>
              <a:t>ablegen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Tam se mluví pořád hlasitě.</a:t>
            </a:r>
          </a:p>
          <a:p>
            <a:pPr marL="0" indent="0">
              <a:buNone/>
            </a:pPr>
            <a:r>
              <a:rPr lang="cs-CZ" dirty="0" smtClean="0"/>
              <a:t>Dort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 </a:t>
            </a:r>
            <a:r>
              <a:rPr lang="cs-CZ" dirty="0" err="1" smtClean="0"/>
              <a:t>laut</a:t>
            </a:r>
            <a:r>
              <a:rPr lang="cs-CZ" dirty="0" smtClean="0"/>
              <a:t> </a:t>
            </a:r>
            <a:r>
              <a:rPr lang="cs-CZ" dirty="0" err="1" smtClean="0"/>
              <a:t>gesprochen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81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112</TotalTime>
  <Words>563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Německé sloveso „werden“  </vt:lpstr>
      <vt:lpstr>ANOTACE</vt:lpstr>
      <vt:lpstr>Zařazení slovesa „werden“</vt:lpstr>
      <vt:lpstr>Časování slovesa werden v přítomném čase</vt:lpstr>
      <vt:lpstr>Vyjádření změny stavu</vt:lpstr>
      <vt:lpstr>Budoucí čas v němčině</vt:lpstr>
      <vt:lpstr>Převeďte do futura</vt:lpstr>
      <vt:lpstr>Trpný rod v němčině</vt:lpstr>
      <vt:lpstr>Přeložte věty do češtiny</vt:lpstr>
      <vt:lpstr>Převeďte do pasíva</vt:lpstr>
      <vt:lpstr>Schlussaufgaben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20</cp:revision>
  <dcterms:created xsi:type="dcterms:W3CDTF">2012-07-02T08:03:24Z</dcterms:created>
  <dcterms:modified xsi:type="dcterms:W3CDTF">2014-02-05T09:14:47Z</dcterms:modified>
</cp:coreProperties>
</file>