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0D6F40-B9F7-463D-85C2-4A5FD4AF14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CC7F44-C9F1-4AE1-9696-00E5C9590D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C07F8B-6DD3-47B5-844C-BC7E69E86C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772B70-5D18-430A-A373-F604AFE431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975550-FE4A-4A6C-9D79-95545A4108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0143E2-5197-4BB0-839D-35CACA09E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B178C7-B5DA-4DE8-BF83-B0D13A4177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77DD4D-128A-4BFB-AE45-A8C117787C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E4C6D3-CA36-4AFF-9AC8-C7174E19B4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60BF08-B2E2-42EF-A1C4-BD30E648FA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5CC5F1-72D9-4BE4-8E11-FB7DF3533B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FC9CB0-3EC0-45A7-A7CF-CCA05B9137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F61F100-E41E-4F29-8EEB-7A07E820F4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1/19/Spojit%C3%A9_n%C3%A1doby.gif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hyperlink" Target="//upload.wikimedia.org/wikipedia/commons/f/f4/Sifon3.pn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ifon3.png" TargetMode="External"/><Relationship Id="rId2" Type="http://schemas.openxmlformats.org/officeDocument/2006/relationships/hyperlink" Target="http://cs.wikipedia.org/wiki/Soubor:Spojit%C3%A9_n%C3%A1doby.gif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5"/>
          <p:cNvSpPr>
            <a:spLocks noChangeArrowheads="1"/>
          </p:cNvSpPr>
          <p:nvPr/>
        </p:nvSpPr>
        <p:spPr bwMode="auto">
          <a:xfrm>
            <a:off x="468313" y="1876425"/>
            <a:ext cx="8064500" cy="415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altLang="cs-CZ" dirty="0"/>
              <a:t>Název školy: </a:t>
            </a:r>
            <a:r>
              <a:rPr lang="cs-CZ" altLang="cs-CZ" b="1" dirty="0"/>
              <a:t> Základní škola a Mateřská škola Kladno, Norská 2633</a:t>
            </a:r>
            <a:r>
              <a:rPr lang="cs-CZ" altLang="cs-CZ" dirty="0"/>
              <a:t/>
            </a:r>
            <a:br>
              <a:rPr lang="cs-CZ" altLang="cs-CZ" dirty="0"/>
            </a:br>
            <a:r>
              <a:rPr lang="cs-CZ" altLang="cs-CZ" dirty="0"/>
              <a:t>Autor: </a:t>
            </a:r>
            <a:r>
              <a:rPr lang="cs-CZ" altLang="cs-CZ" b="1" dirty="0"/>
              <a:t>Bc. František Vlasák, </a:t>
            </a:r>
            <a:r>
              <a:rPr lang="cs-CZ" altLang="cs-CZ" b="1" dirty="0" err="1"/>
              <a:t>DiS</a:t>
            </a:r>
            <a:r>
              <a:rPr lang="cs-CZ" altLang="cs-CZ" b="1" dirty="0"/>
              <a:t>.</a:t>
            </a:r>
          </a:p>
          <a:p>
            <a:r>
              <a:rPr lang="cs-CZ" altLang="cs-CZ" dirty="0"/>
              <a:t>Název materiálu: </a:t>
            </a:r>
            <a:r>
              <a:rPr lang="cs-CZ" altLang="cs-CZ" b="1" dirty="0"/>
              <a:t>VY_52_INOVACE_F7.Vl.08_Tlak_v_kapalinách</a:t>
            </a:r>
            <a:r>
              <a:rPr lang="cs-CZ" altLang="cs-CZ" dirty="0"/>
              <a:t> </a:t>
            </a:r>
            <a:br>
              <a:rPr lang="cs-CZ" altLang="cs-CZ" dirty="0"/>
            </a:br>
            <a:endParaRPr lang="cs-CZ" altLang="cs-CZ" dirty="0"/>
          </a:p>
          <a:p>
            <a:r>
              <a:rPr lang="cs-CZ" altLang="cs-CZ" dirty="0"/>
              <a:t>Datum: </a:t>
            </a:r>
            <a:r>
              <a:rPr lang="cs-CZ" altLang="cs-CZ" b="1" dirty="0"/>
              <a:t>22.3.2013</a:t>
            </a:r>
          </a:p>
          <a:p>
            <a:r>
              <a:rPr lang="cs-CZ" altLang="cs-CZ" dirty="0"/>
              <a:t>Ročník: </a:t>
            </a:r>
            <a:r>
              <a:rPr lang="cs-CZ" altLang="cs-CZ" b="1" dirty="0"/>
              <a:t>Sedmý</a:t>
            </a:r>
          </a:p>
          <a:p>
            <a:r>
              <a:rPr lang="cs-CZ" altLang="cs-CZ" dirty="0"/>
              <a:t>Vzdělávací oblast: </a:t>
            </a:r>
            <a:r>
              <a:rPr lang="cs-CZ" altLang="cs-CZ" b="1" dirty="0"/>
              <a:t>Člověk a příroda</a:t>
            </a:r>
          </a:p>
          <a:p>
            <a:r>
              <a:rPr lang="cs-CZ" altLang="cs-CZ" dirty="0"/>
              <a:t>Vzdělávací obor: </a:t>
            </a:r>
            <a:r>
              <a:rPr lang="cs-CZ" altLang="cs-CZ" b="1" dirty="0"/>
              <a:t>Fyzika </a:t>
            </a:r>
            <a:br>
              <a:rPr lang="cs-CZ" altLang="cs-CZ" b="1" dirty="0"/>
            </a:br>
            <a:r>
              <a:rPr lang="cs-CZ" altLang="cs-CZ" dirty="0"/>
              <a:t>Název: </a:t>
            </a:r>
            <a:r>
              <a:rPr lang="cs-CZ" altLang="cs-CZ" b="1" dirty="0"/>
              <a:t>Tlak v kapalinách    </a:t>
            </a:r>
            <a:br>
              <a:rPr lang="cs-CZ" altLang="cs-CZ" b="1" dirty="0"/>
            </a:br>
            <a:r>
              <a:rPr lang="cs-CZ" altLang="cs-CZ" dirty="0"/>
              <a:t>Číslo operačního programu: </a:t>
            </a:r>
            <a:r>
              <a:rPr lang="cs-CZ" altLang="cs-CZ" b="1" dirty="0"/>
              <a:t>CZ.1.07/1.4.00/21.3489</a:t>
            </a:r>
            <a:endParaRPr lang="cs-CZ" altLang="cs-CZ" dirty="0"/>
          </a:p>
          <a:p>
            <a:r>
              <a:rPr lang="cs-CZ" altLang="cs-CZ" dirty="0"/>
              <a:t>Název projektu: </a:t>
            </a:r>
            <a:r>
              <a:rPr lang="cs-CZ" altLang="cs-CZ" b="1" dirty="0"/>
              <a:t>UČÍME SE S RADOSTÍ</a:t>
            </a:r>
          </a:p>
          <a:p>
            <a:endParaRPr lang="cs-CZ" altLang="cs-CZ" b="1" dirty="0"/>
          </a:p>
          <a:p>
            <a:r>
              <a:rPr lang="cs-CZ" altLang="cs-CZ" b="1" dirty="0"/>
              <a:t>Anotace: </a:t>
            </a:r>
            <a:r>
              <a:rPr lang="cs-CZ" altLang="cs-CZ" sz="1600" b="1" dirty="0"/>
              <a:t>Materiál slouží jako souhrn učiva o tlaku v kapalinách. Žáci si zopakují učivo o hydrostatickém tlaku, Archimédovu zákonu, Pascalovu zákonu a jejich výpočtu.</a:t>
            </a:r>
          </a:p>
        </p:txBody>
      </p:sp>
      <p:pic>
        <p:nvPicPr>
          <p:cNvPr id="205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7861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latin typeface="Comic Sans MS" pitchFamily="66" charset="0"/>
              </a:rPr>
              <a:t>Tlak v kapalinách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latin typeface="Comic Sans MS" pitchFamily="66" charset="0"/>
              </a:rPr>
              <a:t>Hydrostatický tlak</a:t>
            </a:r>
          </a:p>
          <a:p>
            <a:pPr eaLnBrk="1" hangingPunct="1"/>
            <a:r>
              <a:rPr lang="cs-CZ" altLang="cs-CZ" b="1" smtClean="0">
                <a:latin typeface="Comic Sans MS" pitchFamily="66" charset="0"/>
              </a:rPr>
              <a:t>Výpočet hydrostatického tlaku</a:t>
            </a:r>
          </a:p>
          <a:p>
            <a:pPr eaLnBrk="1" hangingPunct="1"/>
            <a:r>
              <a:rPr lang="cs-CZ" altLang="cs-CZ" b="1" smtClean="0">
                <a:latin typeface="Comic Sans MS" pitchFamily="66" charset="0"/>
              </a:rPr>
              <a:t>Spojené nádoby</a:t>
            </a:r>
          </a:p>
          <a:p>
            <a:pPr eaLnBrk="1" hangingPunct="1"/>
            <a:r>
              <a:rPr lang="cs-CZ" altLang="cs-CZ" b="1" smtClean="0">
                <a:latin typeface="Comic Sans MS" pitchFamily="66" charset="0"/>
              </a:rPr>
              <a:t>Pascalův zákon</a:t>
            </a:r>
          </a:p>
          <a:p>
            <a:pPr eaLnBrk="1" hangingPunct="1"/>
            <a:r>
              <a:rPr lang="cs-CZ" altLang="cs-CZ" b="1" smtClean="0">
                <a:latin typeface="Comic Sans MS" pitchFamily="66" charset="0"/>
              </a:rPr>
              <a:t>Vztlaková síla</a:t>
            </a:r>
          </a:p>
          <a:p>
            <a:pPr eaLnBrk="1" hangingPunct="1"/>
            <a:r>
              <a:rPr lang="cs-CZ" altLang="cs-CZ" b="1" smtClean="0">
                <a:latin typeface="Comic Sans MS" pitchFamily="66" charset="0"/>
              </a:rPr>
              <a:t>Výpočet vztlakové síly</a:t>
            </a:r>
          </a:p>
          <a:p>
            <a:pPr eaLnBrk="1" hangingPunct="1"/>
            <a:r>
              <a:rPr lang="cs-CZ" altLang="cs-CZ" b="1" smtClean="0">
                <a:latin typeface="Comic Sans MS" pitchFamily="66" charset="0"/>
              </a:rPr>
              <a:t>Kdy těleso plave a kdy se potápí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latin typeface="Comic Sans MS" pitchFamily="66" charset="0"/>
              </a:rPr>
              <a:t>Hydrostatický tlak</a:t>
            </a:r>
          </a:p>
        </p:txBody>
      </p:sp>
      <p:pic>
        <p:nvPicPr>
          <p:cNvPr id="4099" name="Picture 6" descr="Tlak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8313" y="3429000"/>
            <a:ext cx="3524250" cy="2562225"/>
          </a:xfrm>
          <a:noFill/>
        </p:spPr>
      </p:pic>
      <p:sp>
        <p:nvSpPr>
          <p:cNvPr id="4100" name="Text Box 5"/>
          <p:cNvSpPr txBox="1">
            <a:spLocks noChangeArrowheads="1"/>
          </p:cNvSpPr>
          <p:nvPr/>
        </p:nvSpPr>
        <p:spPr bwMode="auto">
          <a:xfrm>
            <a:off x="755650" y="1628775"/>
            <a:ext cx="532923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Kapaliny a plyny působí tlakovou silou vždy kolmo ke stěně nádoby</a:t>
            </a:r>
          </a:p>
        </p:txBody>
      </p:sp>
      <p:pic>
        <p:nvPicPr>
          <p:cNvPr id="4101" name="Picture 8" descr="Působení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284663" y="2852738"/>
            <a:ext cx="4537075" cy="19939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b="1" smtClean="0">
                <a:latin typeface="Comic Sans MS" pitchFamily="66" charset="0"/>
              </a:rPr>
              <a:t>Na čem závisí hydrostatický tlak?</a:t>
            </a:r>
          </a:p>
        </p:txBody>
      </p:sp>
      <p:pic>
        <p:nvPicPr>
          <p:cNvPr id="5123" name="Picture 7" descr="Gravitace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71550" y="2420938"/>
            <a:ext cx="2286000" cy="2009775"/>
          </a:xfrm>
          <a:noFill/>
        </p:spPr>
      </p:pic>
      <p:pic>
        <p:nvPicPr>
          <p:cNvPr id="5124" name="Picture 9" descr="hLOUBKA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716463" y="2492375"/>
            <a:ext cx="3368675" cy="2185988"/>
          </a:xfrm>
          <a:noFill/>
        </p:spPr>
      </p:pic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468313" y="1773238"/>
            <a:ext cx="3240087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Je to tlak, který je v kapalině způsoben </a:t>
            </a:r>
            <a:r>
              <a:rPr lang="cs-CZ" altLang="cs-CZ" sz="1600" b="1">
                <a:solidFill>
                  <a:srgbClr val="FF3300"/>
                </a:solidFill>
                <a:latin typeface="Comic Sans MS" pitchFamily="66" charset="0"/>
              </a:rPr>
              <a:t>gravitační silou</a:t>
            </a:r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4572000" y="1844675"/>
            <a:ext cx="3240088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Čím je větší </a:t>
            </a:r>
            <a:r>
              <a:rPr lang="cs-CZ" altLang="cs-CZ" sz="1600" b="1">
                <a:solidFill>
                  <a:srgbClr val="FF3300"/>
                </a:solidFill>
                <a:latin typeface="Comic Sans MS" pitchFamily="66" charset="0"/>
              </a:rPr>
              <a:t>hloubka</a:t>
            </a:r>
            <a:r>
              <a:rPr lang="cs-CZ" altLang="cs-CZ" sz="1600" b="1">
                <a:latin typeface="Comic Sans MS" pitchFamily="66" charset="0"/>
              </a:rPr>
              <a:t>, tím je větší hydrostatický tlak.</a:t>
            </a:r>
          </a:p>
        </p:txBody>
      </p:sp>
      <p:sp>
        <p:nvSpPr>
          <p:cNvPr id="5127" name="Text Box 11"/>
          <p:cNvSpPr txBox="1">
            <a:spLocks noChangeArrowheads="1"/>
          </p:cNvSpPr>
          <p:nvPr/>
        </p:nvSpPr>
        <p:spPr bwMode="auto">
          <a:xfrm>
            <a:off x="539750" y="4652963"/>
            <a:ext cx="273685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Větší </a:t>
            </a:r>
            <a:r>
              <a:rPr lang="cs-CZ" altLang="cs-CZ" sz="1600" b="1">
                <a:solidFill>
                  <a:srgbClr val="FF3300"/>
                </a:solidFill>
                <a:latin typeface="Comic Sans MS" pitchFamily="66" charset="0"/>
              </a:rPr>
              <a:t>hustota</a:t>
            </a:r>
            <a:r>
              <a:rPr lang="cs-CZ" altLang="cs-CZ" sz="1600" b="1">
                <a:latin typeface="Comic Sans MS" pitchFamily="66" charset="0"/>
              </a:rPr>
              <a:t> kapaliny = větší hydrostatický tlak</a:t>
            </a:r>
          </a:p>
        </p:txBody>
      </p:sp>
      <p:pic>
        <p:nvPicPr>
          <p:cNvPr id="5128" name="Picture 12" descr="Hustota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68313" y="5229225"/>
            <a:ext cx="3313112" cy="1257300"/>
          </a:xfrm>
          <a:noFill/>
        </p:spPr>
      </p:pic>
      <p:sp>
        <p:nvSpPr>
          <p:cNvPr id="5129" name="Text Box 14"/>
          <p:cNvSpPr txBox="1">
            <a:spLocks noChangeArrowheads="1"/>
          </p:cNvSpPr>
          <p:nvPr/>
        </p:nvSpPr>
        <p:spPr bwMode="auto">
          <a:xfrm>
            <a:off x="4067175" y="5084763"/>
            <a:ext cx="4681538" cy="666750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/>
              <a:t>Hydrostatický tlak závisí na: </a:t>
            </a:r>
            <a:r>
              <a:rPr lang="cs-CZ" altLang="cs-CZ" b="1" dirty="0" smtClean="0">
                <a:solidFill>
                  <a:srgbClr val="FF3300"/>
                </a:solidFill>
              </a:rPr>
              <a:t>hloubce </a:t>
            </a:r>
            <a:r>
              <a:rPr lang="cs-CZ" altLang="cs-CZ" b="1" dirty="0">
                <a:solidFill>
                  <a:srgbClr val="FF3300"/>
                </a:solidFill>
              </a:rPr>
              <a:t>kapaliny, hustotě kapaliny a na gravitaci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b="1" smtClean="0">
                <a:latin typeface="Comic Sans MS" pitchFamily="66" charset="0"/>
              </a:rPr>
              <a:t>Výpočet hydrostatického tlaku</a:t>
            </a:r>
          </a:p>
        </p:txBody>
      </p:sp>
      <p:sp>
        <p:nvSpPr>
          <p:cNvPr id="6147" name="Text Box 5"/>
          <p:cNvSpPr txBox="1">
            <a:spLocks noChangeArrowheads="1"/>
          </p:cNvSpPr>
          <p:nvPr/>
        </p:nvSpPr>
        <p:spPr bwMode="auto">
          <a:xfrm>
            <a:off x="1979613" y="1268413"/>
            <a:ext cx="46799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Hydrostatický tlak vypočteme podle vztahu:</a:t>
            </a:r>
          </a:p>
        </p:txBody>
      </p:sp>
      <p:sp>
        <p:nvSpPr>
          <p:cNvPr id="6148" name="Text Box 6"/>
          <p:cNvSpPr txBox="1">
            <a:spLocks noChangeArrowheads="1"/>
          </p:cNvSpPr>
          <p:nvPr/>
        </p:nvSpPr>
        <p:spPr bwMode="auto">
          <a:xfrm>
            <a:off x="1258888" y="2349500"/>
            <a:ext cx="37449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3600" b="1">
                <a:solidFill>
                  <a:srgbClr val="FF3300"/>
                </a:solidFill>
                <a:latin typeface="Comic Sans MS" pitchFamily="66" charset="0"/>
              </a:rPr>
              <a:t>p = h . </a:t>
            </a:r>
            <a:r>
              <a:rPr lang="cs-CZ" altLang="cs-CZ" sz="3600" b="1" i="1">
                <a:solidFill>
                  <a:srgbClr val="FF3300"/>
                </a:solidFill>
              </a:rPr>
              <a:t>ρ</a:t>
            </a:r>
            <a:r>
              <a:rPr lang="cs-CZ" altLang="cs-CZ" sz="3600">
                <a:solidFill>
                  <a:srgbClr val="FF3300"/>
                </a:solidFill>
              </a:rPr>
              <a:t> </a:t>
            </a:r>
            <a:r>
              <a:rPr lang="cs-CZ" altLang="cs-CZ" sz="3600" b="1" i="1">
                <a:solidFill>
                  <a:srgbClr val="FF3300"/>
                </a:solidFill>
                <a:latin typeface="Comic Sans MS" pitchFamily="66" charset="0"/>
              </a:rPr>
              <a:t> . g</a:t>
            </a:r>
            <a:endParaRPr lang="el-GR" altLang="cs-CZ" sz="3600" b="1" i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9" name="Text Box 10"/>
          <p:cNvSpPr txBox="1">
            <a:spLocks noChangeArrowheads="1"/>
          </p:cNvSpPr>
          <p:nvPr/>
        </p:nvSpPr>
        <p:spPr bwMode="auto">
          <a:xfrm>
            <a:off x="468313" y="3357563"/>
            <a:ext cx="1295400" cy="34925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Tlak (Pa)</a:t>
            </a:r>
          </a:p>
        </p:txBody>
      </p:sp>
      <p:sp>
        <p:nvSpPr>
          <p:cNvPr id="6150" name="Text Box 11"/>
          <p:cNvSpPr txBox="1">
            <a:spLocks noChangeArrowheads="1"/>
          </p:cNvSpPr>
          <p:nvPr/>
        </p:nvSpPr>
        <p:spPr bwMode="auto">
          <a:xfrm>
            <a:off x="2268538" y="3429000"/>
            <a:ext cx="1366837" cy="34925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Hloubka (m)</a:t>
            </a:r>
          </a:p>
        </p:txBody>
      </p:sp>
      <p:sp>
        <p:nvSpPr>
          <p:cNvPr id="6151" name="Text Box 12"/>
          <p:cNvSpPr txBox="1">
            <a:spLocks noChangeArrowheads="1"/>
          </p:cNvSpPr>
          <p:nvPr/>
        </p:nvSpPr>
        <p:spPr bwMode="auto">
          <a:xfrm>
            <a:off x="3851275" y="3284538"/>
            <a:ext cx="1873250" cy="34925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Hustota (kg/m</a:t>
            </a:r>
            <a:r>
              <a:rPr lang="cs-CZ" altLang="cs-CZ" sz="1600" b="1" baseline="30000">
                <a:latin typeface="Comic Sans MS" pitchFamily="66" charset="0"/>
              </a:rPr>
              <a:t>3</a:t>
            </a:r>
            <a:r>
              <a:rPr lang="cs-CZ" altLang="cs-CZ" sz="1600" b="1">
                <a:latin typeface="Comic Sans MS" pitchFamily="66" charset="0"/>
              </a:rPr>
              <a:t>)</a:t>
            </a:r>
          </a:p>
        </p:txBody>
      </p:sp>
      <p:sp>
        <p:nvSpPr>
          <p:cNvPr id="6152" name="Line 14"/>
          <p:cNvSpPr>
            <a:spLocks noChangeShapeType="1"/>
          </p:cNvSpPr>
          <p:nvPr/>
        </p:nvSpPr>
        <p:spPr bwMode="auto">
          <a:xfrm flipV="1">
            <a:off x="611188" y="2852738"/>
            <a:ext cx="72072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3" name="Line 15"/>
          <p:cNvSpPr>
            <a:spLocks noChangeShapeType="1"/>
          </p:cNvSpPr>
          <p:nvPr/>
        </p:nvSpPr>
        <p:spPr bwMode="auto">
          <a:xfrm flipH="1" flipV="1">
            <a:off x="2484438" y="2852738"/>
            <a:ext cx="503237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4" name="Line 16"/>
          <p:cNvSpPr>
            <a:spLocks noChangeShapeType="1"/>
          </p:cNvSpPr>
          <p:nvPr/>
        </p:nvSpPr>
        <p:spPr bwMode="auto">
          <a:xfrm flipH="1" flipV="1">
            <a:off x="3203575" y="2852738"/>
            <a:ext cx="1512888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5" name="Line 17"/>
          <p:cNvSpPr>
            <a:spLocks noChangeShapeType="1"/>
          </p:cNvSpPr>
          <p:nvPr/>
        </p:nvSpPr>
        <p:spPr bwMode="auto">
          <a:xfrm flipH="1" flipV="1">
            <a:off x="4284663" y="2781300"/>
            <a:ext cx="863600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6" name="Text Box 18"/>
          <p:cNvSpPr txBox="1">
            <a:spLocks noChangeArrowheads="1"/>
          </p:cNvSpPr>
          <p:nvPr/>
        </p:nvSpPr>
        <p:spPr bwMode="auto">
          <a:xfrm>
            <a:off x="468313" y="4076700"/>
            <a:ext cx="12239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Vz. př.:</a:t>
            </a:r>
          </a:p>
        </p:txBody>
      </p:sp>
      <p:sp>
        <p:nvSpPr>
          <p:cNvPr id="6157" name="Text Box 19"/>
          <p:cNvSpPr txBox="1">
            <a:spLocks noChangeArrowheads="1"/>
          </p:cNvSpPr>
          <p:nvPr/>
        </p:nvSpPr>
        <p:spPr bwMode="auto">
          <a:xfrm>
            <a:off x="323850" y="4437063"/>
            <a:ext cx="4608513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Jak velký hydrostatický tlak působí na kuličku u dna v hloubce 60 cm pod vodou?</a:t>
            </a:r>
          </a:p>
        </p:txBody>
      </p:sp>
      <p:sp>
        <p:nvSpPr>
          <p:cNvPr id="6158" name="Rectangle 21"/>
          <p:cNvSpPr>
            <a:spLocks noChangeArrowheads="1"/>
          </p:cNvSpPr>
          <p:nvPr/>
        </p:nvSpPr>
        <p:spPr bwMode="auto">
          <a:xfrm>
            <a:off x="3635375" y="5157788"/>
            <a:ext cx="4824413" cy="958850"/>
          </a:xfrm>
          <a:prstGeom prst="rect">
            <a:avLst/>
          </a:prstGeom>
          <a:solidFill>
            <a:srgbClr val="FFFF99"/>
          </a:solidFill>
          <a:ln w="158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h = 60 cm = 0,6 m		p = h . ρ . g</a:t>
            </a:r>
            <a:endParaRPr lang="cs-CZ" altLang="cs-CZ" sz="1400" b="1">
              <a:latin typeface="Comic Sans MS" pitchFamily="66" charset="0"/>
            </a:endParaRPr>
          </a:p>
          <a:p>
            <a:pPr eaLnBrk="0" hangingPunct="0"/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ρ = 1000 kg/m</a:t>
            </a:r>
            <a:r>
              <a:rPr lang="cs-CZ" altLang="cs-CZ" sz="1400" b="1" baseline="30000">
                <a:latin typeface="Comic Sans MS" pitchFamily="66" charset="0"/>
                <a:cs typeface="Times New Roman" pitchFamily="18" charset="0"/>
              </a:rPr>
              <a:t>3</a:t>
            </a:r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		p = 0,6 .</a:t>
            </a:r>
            <a:r>
              <a:rPr lang="cs-CZ" altLang="cs-CZ" sz="1400" b="1">
                <a:latin typeface="Comic Sans MS" pitchFamily="66" charset="0"/>
              </a:rPr>
              <a:t> 1000 . 10</a:t>
            </a:r>
            <a:r>
              <a:rPr lang="cs-CZ" altLang="cs-CZ" sz="1400" b="1" baseline="30000">
                <a:latin typeface="Comic Sans MS" pitchFamily="66" charset="0"/>
                <a:cs typeface="Times New Roman" pitchFamily="18" charset="0"/>
              </a:rPr>
              <a:t>	</a:t>
            </a:r>
            <a:endParaRPr lang="cs-CZ" altLang="cs-CZ" sz="1400" b="1">
              <a:latin typeface="Comic Sans MS" pitchFamily="66" charset="0"/>
            </a:endParaRPr>
          </a:p>
          <a:p>
            <a:pPr eaLnBrk="0" hangingPunct="0"/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g = 10 N/kg		</a:t>
            </a:r>
            <a:r>
              <a:rPr lang="cs-CZ" altLang="cs-CZ" sz="1400" b="1" u="sng">
                <a:solidFill>
                  <a:srgbClr val="FF3300"/>
                </a:solidFill>
                <a:latin typeface="Comic Sans MS" pitchFamily="66" charset="0"/>
                <a:cs typeface="Times New Roman" pitchFamily="18" charset="0"/>
              </a:rPr>
              <a:t>p = 6000 Pa</a:t>
            </a:r>
            <a:endParaRPr lang="cs-CZ" altLang="cs-CZ" sz="1400" b="1" u="sng">
              <a:solidFill>
                <a:srgbClr val="FF3300"/>
              </a:solidFill>
              <a:latin typeface="Comic Sans MS" pitchFamily="66" charset="0"/>
            </a:endParaRPr>
          </a:p>
          <a:p>
            <a:pPr eaLnBrk="0" hangingPunct="0"/>
            <a:r>
              <a:rPr lang="cs-CZ" altLang="cs-CZ" sz="1400" b="1">
                <a:latin typeface="Comic Sans MS" pitchFamily="66" charset="0"/>
              </a:rPr>
              <a:t>p= ? Pa</a:t>
            </a:r>
          </a:p>
        </p:txBody>
      </p:sp>
      <p:pic>
        <p:nvPicPr>
          <p:cNvPr id="6159" name="Picture 24" descr="kulička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2988" y="5157788"/>
            <a:ext cx="2089150" cy="1312862"/>
          </a:xfrm>
          <a:noFill/>
        </p:spPr>
      </p:pic>
      <p:sp>
        <p:nvSpPr>
          <p:cNvPr id="6160" name="Text Box 12"/>
          <p:cNvSpPr txBox="1">
            <a:spLocks noChangeArrowheads="1"/>
          </p:cNvSpPr>
          <p:nvPr/>
        </p:nvSpPr>
        <p:spPr bwMode="auto">
          <a:xfrm>
            <a:off x="5156200" y="2689225"/>
            <a:ext cx="3448050" cy="338138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Gravitační konstanta  (10 N/kg)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b="1" smtClean="0">
                <a:latin typeface="Comic Sans MS" pitchFamily="66" charset="0"/>
              </a:rPr>
              <a:t>Spojené nádoby</a:t>
            </a:r>
          </a:p>
        </p:txBody>
      </p:sp>
      <p:pic>
        <p:nvPicPr>
          <p:cNvPr id="7171" name="Picture 6" descr="Soubor:Spojité nádoby.gif">
            <a:hlinkClick r:id="rId2"/>
          </p:cNvPr>
          <p:cNvPicPr>
            <a:picLocks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1412875"/>
            <a:ext cx="4038600" cy="1595438"/>
          </a:xfrm>
        </p:spPr>
      </p:pic>
      <p:sp>
        <p:nvSpPr>
          <p:cNvPr id="7172" name="Text Box 9"/>
          <p:cNvSpPr txBox="1">
            <a:spLocks noChangeArrowheads="1"/>
          </p:cNvSpPr>
          <p:nvPr/>
        </p:nvSpPr>
        <p:spPr bwMode="auto">
          <a:xfrm>
            <a:off x="5940425" y="1557338"/>
            <a:ext cx="2808288" cy="1082675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Kapalina, která má všude stejnou hustotu, má ve všech spojených nádobách hladinu stejně vysoko.</a:t>
            </a:r>
          </a:p>
        </p:txBody>
      </p:sp>
      <p:sp>
        <p:nvSpPr>
          <p:cNvPr id="7173" name="Text Box 10"/>
          <p:cNvSpPr txBox="1">
            <a:spLocks noChangeArrowheads="1"/>
          </p:cNvSpPr>
          <p:nvPr/>
        </p:nvSpPr>
        <p:spPr bwMode="auto">
          <a:xfrm>
            <a:off x="395288" y="4076700"/>
            <a:ext cx="46815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Se spojenými nádobami se setkáme např:</a:t>
            </a:r>
          </a:p>
        </p:txBody>
      </p:sp>
      <p:sp>
        <p:nvSpPr>
          <p:cNvPr id="7174" name="Text Box 11"/>
          <p:cNvSpPr txBox="1">
            <a:spLocks noChangeArrowheads="1"/>
          </p:cNvSpPr>
          <p:nvPr/>
        </p:nvSpPr>
        <p:spPr bwMode="auto">
          <a:xfrm>
            <a:off x="468313" y="4581525"/>
            <a:ext cx="3887787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Vodoznak</a:t>
            </a:r>
          </a:p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Sifon</a:t>
            </a:r>
          </a:p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Plavební komora (Zdymadlo)</a:t>
            </a:r>
          </a:p>
        </p:txBody>
      </p:sp>
      <p:pic>
        <p:nvPicPr>
          <p:cNvPr id="7175" name="Picture 13" descr="File:Sifon3.png">
            <a:hlinkClick r:id="rId4"/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5003800" y="3716338"/>
            <a:ext cx="3251200" cy="2474912"/>
          </a:xfrm>
        </p:spPr>
      </p:pic>
      <p:sp>
        <p:nvSpPr>
          <p:cNvPr id="7176" name="Text Box 15"/>
          <p:cNvSpPr txBox="1">
            <a:spLocks noChangeArrowheads="1"/>
          </p:cNvSpPr>
          <p:nvPr/>
        </p:nvSpPr>
        <p:spPr bwMode="auto">
          <a:xfrm>
            <a:off x="5003800" y="5949950"/>
            <a:ext cx="792163" cy="379413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solidFill>
                  <a:srgbClr val="FF3300"/>
                </a:solidFill>
                <a:latin typeface="Comic Sans MS" pitchFamily="66" charset="0"/>
              </a:rPr>
              <a:t>Sifon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altLang="cs-CZ" sz="4000" b="1" smtClean="0">
                <a:latin typeface="Comic Sans MS" pitchFamily="66" charset="0"/>
              </a:rPr>
              <a:t>Pascalův zákon</a:t>
            </a:r>
            <a:r>
              <a:rPr lang="cs-CZ" altLang="cs-CZ" smtClean="0"/>
              <a:t> </a:t>
            </a:r>
          </a:p>
        </p:txBody>
      </p:sp>
      <p:pic>
        <p:nvPicPr>
          <p:cNvPr id="8195" name="Picture 6" descr="Nic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56325" y="1125538"/>
            <a:ext cx="1123950" cy="2085975"/>
          </a:xfrm>
          <a:noFill/>
        </p:spPr>
      </p:pic>
      <p:sp>
        <p:nvSpPr>
          <p:cNvPr id="8196" name="Text Box 5"/>
          <p:cNvSpPr txBox="1">
            <a:spLocks noChangeArrowheads="1"/>
          </p:cNvSpPr>
          <p:nvPr/>
        </p:nvSpPr>
        <p:spPr bwMode="auto">
          <a:xfrm>
            <a:off x="611188" y="1628775"/>
            <a:ext cx="3024187" cy="1089025"/>
          </a:xfrm>
          <a:prstGeom prst="rect">
            <a:avLst/>
          </a:prstGeom>
          <a:solidFill>
            <a:srgbClr val="FFFF99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Jestliže na kapalinu v nádobě působí vnější tlaková síla, je tlak v kapalině ve všech směrech stejný.</a:t>
            </a:r>
          </a:p>
        </p:txBody>
      </p:sp>
      <p:sp>
        <p:nvSpPr>
          <p:cNvPr id="8197" name="Text Box 8"/>
          <p:cNvSpPr txBox="1">
            <a:spLocks noChangeArrowheads="1"/>
          </p:cNvSpPr>
          <p:nvPr/>
        </p:nvSpPr>
        <p:spPr bwMode="auto">
          <a:xfrm>
            <a:off x="3924300" y="2276475"/>
            <a:ext cx="1727200" cy="2841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200" b="1">
                <a:latin typeface="Comic Sans MS" pitchFamily="66" charset="0"/>
              </a:rPr>
              <a:t>Směr působení síly</a:t>
            </a:r>
          </a:p>
        </p:txBody>
      </p:sp>
      <p:sp>
        <p:nvSpPr>
          <p:cNvPr id="8198" name="Text Box 9"/>
          <p:cNvSpPr txBox="1">
            <a:spLocks noChangeArrowheads="1"/>
          </p:cNvSpPr>
          <p:nvPr/>
        </p:nvSpPr>
        <p:spPr bwMode="auto">
          <a:xfrm>
            <a:off x="7235825" y="2636838"/>
            <a:ext cx="1584325" cy="284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200" b="1">
                <a:latin typeface="Comic Sans MS" pitchFamily="66" charset="0"/>
              </a:rPr>
              <a:t>Směr působení síly</a:t>
            </a:r>
          </a:p>
        </p:txBody>
      </p:sp>
      <p:sp>
        <p:nvSpPr>
          <p:cNvPr id="8199" name="Line 10"/>
          <p:cNvSpPr>
            <a:spLocks noChangeShapeType="1"/>
          </p:cNvSpPr>
          <p:nvPr/>
        </p:nvSpPr>
        <p:spPr bwMode="auto">
          <a:xfrm flipH="1">
            <a:off x="7164388" y="2565400"/>
            <a:ext cx="10795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00" name="Line 11"/>
          <p:cNvSpPr>
            <a:spLocks noChangeShapeType="1"/>
          </p:cNvSpPr>
          <p:nvPr/>
        </p:nvSpPr>
        <p:spPr bwMode="auto">
          <a:xfrm>
            <a:off x="4932363" y="2636838"/>
            <a:ext cx="1295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01" name="Text Box 12"/>
          <p:cNvSpPr txBox="1">
            <a:spLocks noChangeArrowheads="1"/>
          </p:cNvSpPr>
          <p:nvPr/>
        </p:nvSpPr>
        <p:spPr bwMode="auto">
          <a:xfrm>
            <a:off x="4284663" y="404813"/>
            <a:ext cx="4391025" cy="346075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Hladina roste ve všech trubicích stejně.</a:t>
            </a:r>
          </a:p>
        </p:txBody>
      </p:sp>
      <p:sp>
        <p:nvSpPr>
          <p:cNvPr id="8202" name="Line 13"/>
          <p:cNvSpPr>
            <a:spLocks noChangeShapeType="1"/>
          </p:cNvSpPr>
          <p:nvPr/>
        </p:nvSpPr>
        <p:spPr bwMode="auto">
          <a:xfrm flipV="1">
            <a:off x="7235825" y="765175"/>
            <a:ext cx="0" cy="10795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pic>
        <p:nvPicPr>
          <p:cNvPr id="8203" name="Picture 14" descr="Píst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979613" y="4724400"/>
            <a:ext cx="4038600" cy="795338"/>
          </a:xfrm>
          <a:noFill/>
        </p:spPr>
      </p:pic>
      <p:sp>
        <p:nvSpPr>
          <p:cNvPr id="8204" name="Text Box 16"/>
          <p:cNvSpPr txBox="1">
            <a:spLocks noChangeArrowheads="1"/>
          </p:cNvSpPr>
          <p:nvPr/>
        </p:nvSpPr>
        <p:spPr bwMode="auto">
          <a:xfrm>
            <a:off x="1692275" y="4365625"/>
            <a:ext cx="2089150" cy="2841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200" b="1">
                <a:latin typeface="Comic Sans MS" pitchFamily="66" charset="0"/>
              </a:rPr>
              <a:t>p</a:t>
            </a:r>
            <a:r>
              <a:rPr lang="cs-CZ" altLang="cs-CZ" sz="1200" b="1" baseline="-25000">
                <a:latin typeface="Comic Sans MS" pitchFamily="66" charset="0"/>
              </a:rPr>
              <a:t>1</a:t>
            </a:r>
            <a:r>
              <a:rPr lang="cs-CZ" altLang="cs-CZ" sz="1200" b="1">
                <a:latin typeface="Comic Sans MS" pitchFamily="66" charset="0"/>
              </a:rPr>
              <a:t> = F</a:t>
            </a:r>
            <a:r>
              <a:rPr lang="cs-CZ" altLang="cs-CZ" sz="1200" b="1" baseline="-25000">
                <a:latin typeface="Comic Sans MS" pitchFamily="66" charset="0"/>
              </a:rPr>
              <a:t>1</a:t>
            </a:r>
            <a:r>
              <a:rPr lang="cs-CZ" altLang="cs-CZ" sz="1200" b="1">
                <a:latin typeface="Comic Sans MS" pitchFamily="66" charset="0"/>
              </a:rPr>
              <a:t> . S</a:t>
            </a:r>
            <a:r>
              <a:rPr lang="cs-CZ" altLang="cs-CZ" sz="1200" b="1" baseline="-25000">
                <a:latin typeface="Comic Sans MS" pitchFamily="66" charset="0"/>
              </a:rPr>
              <a:t>1</a:t>
            </a:r>
            <a:r>
              <a:rPr lang="cs-CZ" altLang="cs-CZ" sz="1200" b="1">
                <a:latin typeface="Comic Sans MS" pitchFamily="66" charset="0"/>
              </a:rPr>
              <a:t> = 5000 Pa</a:t>
            </a:r>
          </a:p>
        </p:txBody>
      </p:sp>
      <p:sp>
        <p:nvSpPr>
          <p:cNvPr id="8205" name="Text Box 17"/>
          <p:cNvSpPr txBox="1">
            <a:spLocks noChangeArrowheads="1"/>
          </p:cNvSpPr>
          <p:nvPr/>
        </p:nvSpPr>
        <p:spPr bwMode="auto">
          <a:xfrm>
            <a:off x="395288" y="5013325"/>
            <a:ext cx="1223962" cy="2841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200" b="1">
                <a:latin typeface="Comic Sans MS" pitchFamily="66" charset="0"/>
              </a:rPr>
              <a:t>F</a:t>
            </a:r>
            <a:r>
              <a:rPr lang="cs-CZ" altLang="cs-CZ" sz="1200" b="1" baseline="-25000">
                <a:latin typeface="Comic Sans MS" pitchFamily="66" charset="0"/>
              </a:rPr>
              <a:t>1</a:t>
            </a:r>
            <a:r>
              <a:rPr lang="cs-CZ" altLang="cs-CZ" sz="1200" b="1">
                <a:latin typeface="Comic Sans MS" pitchFamily="66" charset="0"/>
              </a:rPr>
              <a:t> = 50 N</a:t>
            </a:r>
          </a:p>
        </p:txBody>
      </p:sp>
      <p:sp>
        <p:nvSpPr>
          <p:cNvPr id="8206" name="Text Box 18"/>
          <p:cNvSpPr txBox="1">
            <a:spLocks noChangeArrowheads="1"/>
          </p:cNvSpPr>
          <p:nvPr/>
        </p:nvSpPr>
        <p:spPr bwMode="auto">
          <a:xfrm>
            <a:off x="1116013" y="5734050"/>
            <a:ext cx="1368425" cy="2841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200" b="1">
                <a:latin typeface="Comic Sans MS" pitchFamily="66" charset="0"/>
              </a:rPr>
              <a:t>S</a:t>
            </a:r>
            <a:r>
              <a:rPr lang="cs-CZ" altLang="cs-CZ" sz="1200" b="1" baseline="-25000">
                <a:latin typeface="Comic Sans MS" pitchFamily="66" charset="0"/>
              </a:rPr>
              <a:t>1</a:t>
            </a:r>
            <a:r>
              <a:rPr lang="cs-CZ" altLang="cs-CZ" sz="1200" b="1">
                <a:latin typeface="Comic Sans MS" pitchFamily="66" charset="0"/>
              </a:rPr>
              <a:t> = 0,01 m</a:t>
            </a:r>
            <a:r>
              <a:rPr lang="cs-CZ" altLang="cs-CZ" sz="1200" b="1" baseline="30000">
                <a:latin typeface="Comic Sans MS" pitchFamily="66" charset="0"/>
              </a:rPr>
              <a:t>2</a:t>
            </a:r>
          </a:p>
        </p:txBody>
      </p:sp>
      <p:sp>
        <p:nvSpPr>
          <p:cNvPr id="8207" name="Text Box 19"/>
          <p:cNvSpPr txBox="1">
            <a:spLocks noChangeArrowheads="1"/>
          </p:cNvSpPr>
          <p:nvPr/>
        </p:nvSpPr>
        <p:spPr bwMode="auto">
          <a:xfrm>
            <a:off x="6227763" y="4652963"/>
            <a:ext cx="1873250" cy="2841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200" b="1">
                <a:latin typeface="Comic Sans MS" pitchFamily="66" charset="0"/>
              </a:rPr>
              <a:t>F</a:t>
            </a:r>
            <a:r>
              <a:rPr lang="cs-CZ" altLang="cs-CZ" sz="1200" b="1" baseline="-25000">
                <a:latin typeface="Comic Sans MS" pitchFamily="66" charset="0"/>
              </a:rPr>
              <a:t>2</a:t>
            </a:r>
            <a:r>
              <a:rPr lang="cs-CZ" altLang="cs-CZ" sz="1200" b="1">
                <a:latin typeface="Comic Sans MS" pitchFamily="66" charset="0"/>
              </a:rPr>
              <a:t> = p</a:t>
            </a:r>
            <a:r>
              <a:rPr lang="cs-CZ" altLang="cs-CZ" sz="1200" b="1" baseline="-25000">
                <a:latin typeface="Comic Sans MS" pitchFamily="66" charset="0"/>
              </a:rPr>
              <a:t>2</a:t>
            </a:r>
            <a:r>
              <a:rPr lang="cs-CZ" altLang="cs-CZ" sz="1200" b="1">
                <a:latin typeface="Comic Sans MS" pitchFamily="66" charset="0"/>
              </a:rPr>
              <a:t> . S</a:t>
            </a:r>
            <a:r>
              <a:rPr lang="cs-CZ" altLang="cs-CZ" sz="1200" b="1" baseline="-25000">
                <a:latin typeface="Comic Sans MS" pitchFamily="66" charset="0"/>
              </a:rPr>
              <a:t>2</a:t>
            </a:r>
            <a:r>
              <a:rPr lang="cs-CZ" altLang="cs-CZ" sz="1200" b="1">
                <a:latin typeface="Comic Sans MS" pitchFamily="66" charset="0"/>
              </a:rPr>
              <a:t> = 100 N</a:t>
            </a:r>
          </a:p>
        </p:txBody>
      </p:sp>
      <p:sp>
        <p:nvSpPr>
          <p:cNvPr id="8208" name="Text Box 20"/>
          <p:cNvSpPr txBox="1">
            <a:spLocks noChangeArrowheads="1"/>
          </p:cNvSpPr>
          <p:nvPr/>
        </p:nvSpPr>
        <p:spPr bwMode="auto">
          <a:xfrm>
            <a:off x="6227763" y="5734050"/>
            <a:ext cx="1223962" cy="2841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200" b="1">
                <a:latin typeface="Comic Sans MS" pitchFamily="66" charset="0"/>
              </a:rPr>
              <a:t>S</a:t>
            </a:r>
            <a:r>
              <a:rPr lang="cs-CZ" altLang="cs-CZ" sz="1200" b="1" baseline="-25000">
                <a:latin typeface="Comic Sans MS" pitchFamily="66" charset="0"/>
              </a:rPr>
              <a:t>2</a:t>
            </a:r>
            <a:r>
              <a:rPr lang="cs-CZ" altLang="cs-CZ" sz="1200" b="1">
                <a:latin typeface="Comic Sans MS" pitchFamily="66" charset="0"/>
              </a:rPr>
              <a:t> = 0,02 m</a:t>
            </a:r>
            <a:r>
              <a:rPr lang="cs-CZ" altLang="cs-CZ" sz="1200" b="1" baseline="30000">
                <a:latin typeface="Comic Sans MS" pitchFamily="66" charset="0"/>
              </a:rPr>
              <a:t>2</a:t>
            </a:r>
          </a:p>
        </p:txBody>
      </p:sp>
      <p:sp>
        <p:nvSpPr>
          <p:cNvPr id="8209" name="Text Box 21"/>
          <p:cNvSpPr txBox="1">
            <a:spLocks noChangeArrowheads="1"/>
          </p:cNvSpPr>
          <p:nvPr/>
        </p:nvSpPr>
        <p:spPr bwMode="auto">
          <a:xfrm>
            <a:off x="4787900" y="3933825"/>
            <a:ext cx="1296988" cy="2841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200" b="1">
                <a:latin typeface="Comic Sans MS" pitchFamily="66" charset="0"/>
              </a:rPr>
              <a:t>P</a:t>
            </a:r>
            <a:r>
              <a:rPr lang="cs-CZ" altLang="cs-CZ" sz="1200" b="1" baseline="-25000">
                <a:latin typeface="Comic Sans MS" pitchFamily="66" charset="0"/>
              </a:rPr>
              <a:t>2</a:t>
            </a:r>
            <a:r>
              <a:rPr lang="cs-CZ" altLang="cs-CZ" sz="1200" b="1">
                <a:latin typeface="Comic Sans MS" pitchFamily="66" charset="0"/>
              </a:rPr>
              <a:t> = 5000 Pa</a:t>
            </a:r>
          </a:p>
        </p:txBody>
      </p:sp>
      <p:sp>
        <p:nvSpPr>
          <p:cNvPr id="8210" name="Line 22"/>
          <p:cNvSpPr>
            <a:spLocks noChangeShapeType="1"/>
          </p:cNvSpPr>
          <p:nvPr/>
        </p:nvSpPr>
        <p:spPr bwMode="auto">
          <a:xfrm flipV="1">
            <a:off x="1476375" y="5157788"/>
            <a:ext cx="503238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11" name="Line 23"/>
          <p:cNvSpPr>
            <a:spLocks noChangeShapeType="1"/>
          </p:cNvSpPr>
          <p:nvPr/>
        </p:nvSpPr>
        <p:spPr bwMode="auto">
          <a:xfrm flipV="1">
            <a:off x="1979613" y="5229225"/>
            <a:ext cx="64770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12" name="Line 24"/>
          <p:cNvSpPr>
            <a:spLocks noChangeShapeType="1"/>
          </p:cNvSpPr>
          <p:nvPr/>
        </p:nvSpPr>
        <p:spPr bwMode="auto">
          <a:xfrm>
            <a:off x="2484438" y="4581525"/>
            <a:ext cx="358775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13" name="Line 25"/>
          <p:cNvSpPr>
            <a:spLocks noChangeShapeType="1"/>
          </p:cNvSpPr>
          <p:nvPr/>
        </p:nvSpPr>
        <p:spPr bwMode="auto">
          <a:xfrm flipH="1">
            <a:off x="4716463" y="4149725"/>
            <a:ext cx="43180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14" name="Line 26"/>
          <p:cNvSpPr>
            <a:spLocks noChangeShapeType="1"/>
          </p:cNvSpPr>
          <p:nvPr/>
        </p:nvSpPr>
        <p:spPr bwMode="auto">
          <a:xfrm flipH="1" flipV="1">
            <a:off x="5148263" y="5300663"/>
            <a:ext cx="115252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15" name="Line 27"/>
          <p:cNvSpPr>
            <a:spLocks noChangeShapeType="1"/>
          </p:cNvSpPr>
          <p:nvPr/>
        </p:nvSpPr>
        <p:spPr bwMode="auto">
          <a:xfrm flipV="1">
            <a:off x="5940425" y="4868863"/>
            <a:ext cx="287338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216" name="Text Box 28"/>
          <p:cNvSpPr txBox="1">
            <a:spLocks noChangeArrowheads="1"/>
          </p:cNvSpPr>
          <p:nvPr/>
        </p:nvSpPr>
        <p:spPr bwMode="auto">
          <a:xfrm>
            <a:off x="323850" y="3500438"/>
            <a:ext cx="1944688" cy="376237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solidFill>
                  <a:srgbClr val="FF3300"/>
                </a:solidFill>
                <a:latin typeface="Comic Sans MS" pitchFamily="66" charset="0"/>
              </a:rPr>
              <a:t>Hydraulický lis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altLang="cs-CZ" sz="4000" b="1" smtClean="0">
                <a:latin typeface="Comic Sans MS" pitchFamily="66" charset="0"/>
              </a:rPr>
              <a:t>Vztlaková síla</a:t>
            </a:r>
          </a:p>
        </p:txBody>
      </p:sp>
      <p:pic>
        <p:nvPicPr>
          <p:cNvPr id="9219" name="Picture 5" descr="FVZ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443663" y="188913"/>
            <a:ext cx="1628775" cy="1924050"/>
          </a:xfrm>
          <a:noFill/>
        </p:spPr>
      </p:pic>
      <p:pic>
        <p:nvPicPr>
          <p:cNvPr id="9220" name="Picture 7" descr="Nadlehčování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32363" y="2133600"/>
            <a:ext cx="2232025" cy="2057400"/>
          </a:xfrm>
          <a:noFill/>
        </p:spPr>
      </p:pic>
      <p:sp>
        <p:nvSpPr>
          <p:cNvPr id="9221" name="Text Box 4"/>
          <p:cNvSpPr txBox="1">
            <a:spLocks noChangeArrowheads="1"/>
          </p:cNvSpPr>
          <p:nvPr/>
        </p:nvSpPr>
        <p:spPr bwMode="auto">
          <a:xfrm>
            <a:off x="179388" y="1196975"/>
            <a:ext cx="5400675" cy="590550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Když těleso ponoříme do kapaliny, působí na něj síla směrem vzhůru. Tato síla se nazývá </a:t>
            </a:r>
            <a:r>
              <a:rPr lang="cs-CZ" altLang="cs-CZ" sz="1600" b="1">
                <a:solidFill>
                  <a:srgbClr val="FF3300"/>
                </a:solidFill>
                <a:latin typeface="Comic Sans MS" pitchFamily="66" charset="0"/>
              </a:rPr>
              <a:t>vztlaková</a:t>
            </a:r>
            <a:r>
              <a:rPr lang="cs-CZ" altLang="cs-CZ" sz="1600" b="1">
                <a:latin typeface="Comic Sans MS" pitchFamily="66" charset="0"/>
              </a:rPr>
              <a:t>.</a:t>
            </a:r>
          </a:p>
        </p:txBody>
      </p:sp>
      <p:sp>
        <p:nvSpPr>
          <p:cNvPr id="9222" name="Text Box 9"/>
          <p:cNvSpPr txBox="1">
            <a:spLocks noChangeArrowheads="1"/>
          </p:cNvSpPr>
          <p:nvPr/>
        </p:nvSpPr>
        <p:spPr bwMode="auto">
          <a:xfrm>
            <a:off x="179388" y="2349500"/>
            <a:ext cx="4681537" cy="314325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latin typeface="Comic Sans MS" pitchFamily="66" charset="0"/>
              </a:rPr>
              <a:t>Ponořené těleso je nadlehčováni směrem vzhůru</a:t>
            </a:r>
          </a:p>
        </p:txBody>
      </p:sp>
      <p:sp>
        <p:nvSpPr>
          <p:cNvPr id="9223" name="Text Box 10"/>
          <p:cNvSpPr txBox="1">
            <a:spLocks noChangeArrowheads="1"/>
          </p:cNvSpPr>
          <p:nvPr/>
        </p:nvSpPr>
        <p:spPr bwMode="auto">
          <a:xfrm>
            <a:off x="1476375" y="3429000"/>
            <a:ext cx="2519363" cy="314325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latin typeface="Comic Sans MS" pitchFamily="66" charset="0"/>
              </a:rPr>
              <a:t>Jak velká je vztlaková síla</a:t>
            </a:r>
          </a:p>
        </p:txBody>
      </p:sp>
      <p:pic>
        <p:nvPicPr>
          <p:cNvPr id="9224" name="Picture 11" descr="Velká F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395288" y="3860800"/>
            <a:ext cx="4038600" cy="2071688"/>
          </a:xfrm>
          <a:noFill/>
        </p:spPr>
      </p:pic>
      <p:sp>
        <p:nvSpPr>
          <p:cNvPr id="9225" name="Text Box 13"/>
          <p:cNvSpPr txBox="1">
            <a:spLocks noChangeArrowheads="1"/>
          </p:cNvSpPr>
          <p:nvPr/>
        </p:nvSpPr>
        <p:spPr bwMode="auto">
          <a:xfrm>
            <a:off x="4572000" y="4581525"/>
            <a:ext cx="1366838" cy="2841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200" b="1">
                <a:latin typeface="Comic Sans MS" pitchFamily="66" charset="0"/>
              </a:rPr>
              <a:t>Vztlaková síla</a:t>
            </a:r>
          </a:p>
        </p:txBody>
      </p:sp>
      <p:sp>
        <p:nvSpPr>
          <p:cNvPr id="9226" name="Text Box 14"/>
          <p:cNvSpPr txBox="1">
            <a:spLocks noChangeArrowheads="1"/>
          </p:cNvSpPr>
          <p:nvPr/>
        </p:nvSpPr>
        <p:spPr bwMode="auto">
          <a:xfrm>
            <a:off x="1116013" y="6165850"/>
            <a:ext cx="647700" cy="2841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200" b="1">
                <a:latin typeface="Comic Sans MS" pitchFamily="66" charset="0"/>
              </a:rPr>
              <a:t>Tíha</a:t>
            </a:r>
          </a:p>
        </p:txBody>
      </p:sp>
      <p:sp>
        <p:nvSpPr>
          <p:cNvPr id="9227" name="Text Box 15"/>
          <p:cNvSpPr txBox="1">
            <a:spLocks noChangeArrowheads="1"/>
          </p:cNvSpPr>
          <p:nvPr/>
        </p:nvSpPr>
        <p:spPr bwMode="auto">
          <a:xfrm>
            <a:off x="2555875" y="5949950"/>
            <a:ext cx="1366838" cy="2841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200" b="1">
                <a:latin typeface="Comic Sans MS" pitchFamily="66" charset="0"/>
              </a:rPr>
              <a:t>Vztlaková síla</a:t>
            </a:r>
          </a:p>
        </p:txBody>
      </p:sp>
      <p:sp>
        <p:nvSpPr>
          <p:cNvPr id="9228" name="Text Box 16"/>
          <p:cNvSpPr txBox="1">
            <a:spLocks noChangeArrowheads="1"/>
          </p:cNvSpPr>
          <p:nvPr/>
        </p:nvSpPr>
        <p:spPr bwMode="auto">
          <a:xfrm>
            <a:off x="2195513" y="6308725"/>
            <a:ext cx="647700" cy="2841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200" b="1">
                <a:latin typeface="Comic Sans MS" pitchFamily="66" charset="0"/>
              </a:rPr>
              <a:t>Tíha</a:t>
            </a:r>
          </a:p>
        </p:txBody>
      </p:sp>
      <p:sp>
        <p:nvSpPr>
          <p:cNvPr id="9229" name="Line 17"/>
          <p:cNvSpPr>
            <a:spLocks noChangeShapeType="1"/>
          </p:cNvSpPr>
          <p:nvPr/>
        </p:nvSpPr>
        <p:spPr bwMode="auto">
          <a:xfrm flipH="1" flipV="1">
            <a:off x="1042988" y="5589588"/>
            <a:ext cx="360362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0" name="Line 18"/>
          <p:cNvSpPr>
            <a:spLocks noChangeShapeType="1"/>
          </p:cNvSpPr>
          <p:nvPr/>
        </p:nvSpPr>
        <p:spPr bwMode="auto">
          <a:xfrm flipH="1" flipV="1">
            <a:off x="2195513" y="5516563"/>
            <a:ext cx="73025" cy="8651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1" name="Line 19"/>
          <p:cNvSpPr>
            <a:spLocks noChangeShapeType="1"/>
          </p:cNvSpPr>
          <p:nvPr/>
        </p:nvSpPr>
        <p:spPr bwMode="auto">
          <a:xfrm flipH="1" flipV="1">
            <a:off x="2195513" y="4868863"/>
            <a:ext cx="863600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2" name="Line 20"/>
          <p:cNvSpPr>
            <a:spLocks noChangeShapeType="1"/>
          </p:cNvSpPr>
          <p:nvPr/>
        </p:nvSpPr>
        <p:spPr bwMode="auto">
          <a:xfrm flipH="1">
            <a:off x="3708400" y="4581525"/>
            <a:ext cx="935038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b="1" smtClean="0">
                <a:latin typeface="Comic Sans MS" pitchFamily="66" charset="0"/>
              </a:rPr>
              <a:t>Výpočet vztlakové síly</a:t>
            </a:r>
          </a:p>
        </p:txBody>
      </p:sp>
      <p:sp>
        <p:nvSpPr>
          <p:cNvPr id="10243" name="Text Box 5"/>
          <p:cNvSpPr txBox="1">
            <a:spLocks noChangeArrowheads="1"/>
          </p:cNvSpPr>
          <p:nvPr/>
        </p:nvSpPr>
        <p:spPr bwMode="auto">
          <a:xfrm>
            <a:off x="1979613" y="1268413"/>
            <a:ext cx="46799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Vztlakovou sílu vypočteme podle vztahu:</a:t>
            </a:r>
          </a:p>
        </p:txBody>
      </p:sp>
      <p:sp>
        <p:nvSpPr>
          <p:cNvPr id="10244" name="Text Box 6"/>
          <p:cNvSpPr txBox="1">
            <a:spLocks noChangeArrowheads="1"/>
          </p:cNvSpPr>
          <p:nvPr/>
        </p:nvSpPr>
        <p:spPr bwMode="auto">
          <a:xfrm>
            <a:off x="1547813" y="1700213"/>
            <a:ext cx="39608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3600" b="1">
                <a:solidFill>
                  <a:srgbClr val="FF3300"/>
                </a:solidFill>
                <a:latin typeface="Comic Sans MS" pitchFamily="66" charset="0"/>
              </a:rPr>
              <a:t>F</a:t>
            </a:r>
            <a:r>
              <a:rPr lang="cs-CZ" altLang="cs-CZ" sz="3600" b="1" baseline="-25000">
                <a:solidFill>
                  <a:srgbClr val="FF3300"/>
                </a:solidFill>
                <a:latin typeface="Comic Sans MS" pitchFamily="66" charset="0"/>
              </a:rPr>
              <a:t>vz</a:t>
            </a:r>
            <a:r>
              <a:rPr lang="cs-CZ" altLang="cs-CZ" sz="3600" b="1">
                <a:solidFill>
                  <a:srgbClr val="FF3300"/>
                </a:solidFill>
                <a:latin typeface="Comic Sans MS" pitchFamily="66" charset="0"/>
              </a:rPr>
              <a:t> = V . </a:t>
            </a:r>
            <a:r>
              <a:rPr lang="cs-CZ" altLang="cs-CZ" sz="3600" b="1" i="1">
                <a:solidFill>
                  <a:srgbClr val="FF3300"/>
                </a:solidFill>
              </a:rPr>
              <a:t>ρ</a:t>
            </a:r>
            <a:r>
              <a:rPr lang="cs-CZ" altLang="cs-CZ" sz="3600">
                <a:solidFill>
                  <a:srgbClr val="FF3300"/>
                </a:solidFill>
              </a:rPr>
              <a:t> </a:t>
            </a:r>
            <a:r>
              <a:rPr lang="cs-CZ" altLang="cs-CZ" sz="3600" b="1" i="1">
                <a:solidFill>
                  <a:srgbClr val="FF3300"/>
                </a:solidFill>
                <a:latin typeface="Comic Sans MS" pitchFamily="66" charset="0"/>
              </a:rPr>
              <a:t> . g</a:t>
            </a:r>
            <a:endParaRPr lang="el-GR" altLang="cs-CZ" sz="3600" b="1" i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5" name="Text Box 8"/>
          <p:cNvSpPr txBox="1">
            <a:spLocks noChangeArrowheads="1"/>
          </p:cNvSpPr>
          <p:nvPr/>
        </p:nvSpPr>
        <p:spPr bwMode="auto">
          <a:xfrm>
            <a:off x="250825" y="2636838"/>
            <a:ext cx="2016125" cy="34925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Vztlaková síla (N)</a:t>
            </a:r>
          </a:p>
        </p:txBody>
      </p:sp>
      <p:sp>
        <p:nvSpPr>
          <p:cNvPr id="10246" name="Text Box 9"/>
          <p:cNvSpPr txBox="1">
            <a:spLocks noChangeArrowheads="1"/>
          </p:cNvSpPr>
          <p:nvPr/>
        </p:nvSpPr>
        <p:spPr bwMode="auto">
          <a:xfrm>
            <a:off x="2700338" y="2781300"/>
            <a:ext cx="2305050" cy="34925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Objem tělesa  (m</a:t>
            </a:r>
            <a:r>
              <a:rPr lang="cs-CZ" altLang="cs-CZ" sz="1600" b="1" baseline="30000">
                <a:latin typeface="Comic Sans MS" pitchFamily="66" charset="0"/>
              </a:rPr>
              <a:t>3</a:t>
            </a:r>
            <a:r>
              <a:rPr lang="cs-CZ" altLang="cs-CZ" sz="1600" b="1">
                <a:latin typeface="Comic Sans MS" pitchFamily="66" charset="0"/>
              </a:rPr>
              <a:t>)</a:t>
            </a:r>
          </a:p>
        </p:txBody>
      </p:sp>
      <p:sp>
        <p:nvSpPr>
          <p:cNvPr id="10247" name="Text Box 10"/>
          <p:cNvSpPr txBox="1">
            <a:spLocks noChangeArrowheads="1"/>
          </p:cNvSpPr>
          <p:nvPr/>
        </p:nvSpPr>
        <p:spPr bwMode="auto">
          <a:xfrm>
            <a:off x="5435600" y="2636838"/>
            <a:ext cx="1873250" cy="34925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Hustota (kg/m</a:t>
            </a:r>
            <a:r>
              <a:rPr lang="cs-CZ" altLang="cs-CZ" sz="1600" b="1" baseline="30000">
                <a:latin typeface="Comic Sans MS" pitchFamily="66" charset="0"/>
              </a:rPr>
              <a:t>3</a:t>
            </a:r>
            <a:r>
              <a:rPr lang="cs-CZ" altLang="cs-CZ" sz="1600" b="1">
                <a:latin typeface="Comic Sans MS" pitchFamily="66" charset="0"/>
              </a:rPr>
              <a:t>)</a:t>
            </a:r>
          </a:p>
        </p:txBody>
      </p:sp>
      <p:sp>
        <p:nvSpPr>
          <p:cNvPr id="10248" name="Text Box 12"/>
          <p:cNvSpPr txBox="1">
            <a:spLocks noChangeArrowheads="1"/>
          </p:cNvSpPr>
          <p:nvPr/>
        </p:nvSpPr>
        <p:spPr bwMode="auto">
          <a:xfrm>
            <a:off x="5580063" y="1773238"/>
            <a:ext cx="3384550" cy="349250"/>
          </a:xfrm>
          <a:prstGeom prst="rect">
            <a:avLst/>
          </a:prstGeom>
          <a:solidFill>
            <a:srgbClr val="FFFF99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Gravitační konstanta (10 N/kg)</a:t>
            </a:r>
          </a:p>
        </p:txBody>
      </p:sp>
      <p:sp>
        <p:nvSpPr>
          <p:cNvPr id="10249" name="Line 13"/>
          <p:cNvSpPr>
            <a:spLocks noChangeShapeType="1"/>
          </p:cNvSpPr>
          <p:nvPr/>
        </p:nvSpPr>
        <p:spPr bwMode="auto">
          <a:xfrm flipV="1">
            <a:off x="900113" y="2205038"/>
            <a:ext cx="64770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50" name="Line 14"/>
          <p:cNvSpPr>
            <a:spLocks noChangeShapeType="1"/>
          </p:cNvSpPr>
          <p:nvPr/>
        </p:nvSpPr>
        <p:spPr bwMode="auto">
          <a:xfrm flipH="1" flipV="1">
            <a:off x="3132138" y="2205038"/>
            <a:ext cx="21590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51" name="Line 15"/>
          <p:cNvSpPr>
            <a:spLocks noChangeShapeType="1"/>
          </p:cNvSpPr>
          <p:nvPr/>
        </p:nvSpPr>
        <p:spPr bwMode="auto">
          <a:xfrm flipH="1" flipV="1">
            <a:off x="3924300" y="2276475"/>
            <a:ext cx="1584325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52" name="Line 16"/>
          <p:cNvSpPr>
            <a:spLocks noChangeShapeType="1"/>
          </p:cNvSpPr>
          <p:nvPr/>
        </p:nvSpPr>
        <p:spPr bwMode="auto">
          <a:xfrm flipH="1">
            <a:off x="5148263" y="2133600"/>
            <a:ext cx="5032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53" name="Rectangle 17"/>
          <p:cNvSpPr>
            <a:spLocks noChangeArrowheads="1"/>
          </p:cNvSpPr>
          <p:nvPr/>
        </p:nvSpPr>
        <p:spPr bwMode="auto">
          <a:xfrm>
            <a:off x="3635375" y="3933825"/>
            <a:ext cx="5184775" cy="958850"/>
          </a:xfrm>
          <a:prstGeom prst="rect">
            <a:avLst/>
          </a:prstGeom>
          <a:solidFill>
            <a:srgbClr val="FFFF99"/>
          </a:solidFill>
          <a:ln w="158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altLang="cs-CZ" sz="1400" b="1">
                <a:latin typeface="Comic Sans MS" pitchFamily="66" charset="0"/>
              </a:rPr>
              <a:t>V</a:t>
            </a:r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 = </a:t>
            </a:r>
            <a:r>
              <a:rPr lang="cs-CZ" altLang="cs-CZ" sz="1400" b="1">
                <a:latin typeface="Comic Sans MS" pitchFamily="66" charset="0"/>
              </a:rPr>
              <a:t>0,5 m</a:t>
            </a:r>
            <a:r>
              <a:rPr lang="cs-CZ" altLang="cs-CZ" sz="1400" b="1" baseline="30000">
                <a:latin typeface="Comic Sans MS" pitchFamily="66" charset="0"/>
              </a:rPr>
              <a:t>3</a:t>
            </a:r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		</a:t>
            </a:r>
            <a:r>
              <a:rPr lang="cs-CZ" altLang="cs-CZ" sz="1400" b="1">
                <a:latin typeface="Comic Sans MS" pitchFamily="66" charset="0"/>
              </a:rPr>
              <a:t>F</a:t>
            </a:r>
            <a:r>
              <a:rPr lang="cs-CZ" altLang="cs-CZ" sz="1400" b="1" baseline="-25000">
                <a:latin typeface="Comic Sans MS" pitchFamily="66" charset="0"/>
              </a:rPr>
              <a:t>vz</a:t>
            </a:r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 = </a:t>
            </a:r>
            <a:r>
              <a:rPr lang="cs-CZ" altLang="cs-CZ" sz="1400" b="1">
                <a:latin typeface="Comic Sans MS" pitchFamily="66" charset="0"/>
              </a:rPr>
              <a:t>V</a:t>
            </a:r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 . ρ . g</a:t>
            </a:r>
            <a:endParaRPr lang="cs-CZ" altLang="cs-CZ" sz="1400" b="1">
              <a:latin typeface="Comic Sans MS" pitchFamily="66" charset="0"/>
            </a:endParaRPr>
          </a:p>
          <a:p>
            <a:pPr eaLnBrk="0" hangingPunct="0"/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ρ = 1000 kg/m</a:t>
            </a:r>
            <a:r>
              <a:rPr lang="cs-CZ" altLang="cs-CZ" sz="1400" b="1" baseline="30000">
                <a:latin typeface="Comic Sans MS" pitchFamily="66" charset="0"/>
                <a:cs typeface="Times New Roman" pitchFamily="18" charset="0"/>
              </a:rPr>
              <a:t>3</a:t>
            </a:r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		</a:t>
            </a:r>
            <a:r>
              <a:rPr lang="cs-CZ" altLang="cs-CZ" sz="1400" b="1">
                <a:latin typeface="Comic Sans MS" pitchFamily="66" charset="0"/>
              </a:rPr>
              <a:t>F</a:t>
            </a:r>
            <a:r>
              <a:rPr lang="cs-CZ" altLang="cs-CZ" sz="1400" b="1" baseline="-25000">
                <a:latin typeface="Comic Sans MS" pitchFamily="66" charset="0"/>
              </a:rPr>
              <a:t>vz</a:t>
            </a:r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 = </a:t>
            </a:r>
            <a:r>
              <a:rPr lang="cs-CZ" altLang="cs-CZ" sz="1400" b="1">
                <a:latin typeface="Comic Sans MS" pitchFamily="66" charset="0"/>
              </a:rPr>
              <a:t>0,5</a:t>
            </a:r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 .</a:t>
            </a:r>
            <a:r>
              <a:rPr lang="cs-CZ" altLang="cs-CZ" sz="1400" b="1">
                <a:latin typeface="Comic Sans MS" pitchFamily="66" charset="0"/>
              </a:rPr>
              <a:t> 1000 . 10</a:t>
            </a:r>
          </a:p>
          <a:p>
            <a:pPr eaLnBrk="0" hangingPunct="0"/>
            <a:r>
              <a:rPr lang="cs-CZ" altLang="cs-CZ" sz="1400" b="1">
                <a:latin typeface="Comic Sans MS" pitchFamily="66" charset="0"/>
                <a:cs typeface="Times New Roman" pitchFamily="18" charset="0"/>
              </a:rPr>
              <a:t>g = 10 N/kg		</a:t>
            </a:r>
            <a:r>
              <a:rPr lang="cs-CZ" altLang="cs-CZ" sz="1400" b="1" u="sng">
                <a:solidFill>
                  <a:srgbClr val="FF3300"/>
                </a:solidFill>
                <a:latin typeface="Comic Sans MS" pitchFamily="66" charset="0"/>
              </a:rPr>
              <a:t>Fvz = 5000 N</a:t>
            </a:r>
          </a:p>
          <a:p>
            <a:pPr eaLnBrk="0" hangingPunct="0"/>
            <a:r>
              <a:rPr lang="cs-CZ" altLang="cs-CZ" sz="1400" b="1">
                <a:latin typeface="Comic Sans MS" pitchFamily="66" charset="0"/>
              </a:rPr>
              <a:t>F</a:t>
            </a:r>
            <a:r>
              <a:rPr lang="cs-CZ" altLang="cs-CZ" sz="1400" b="1" baseline="-25000">
                <a:latin typeface="Comic Sans MS" pitchFamily="66" charset="0"/>
              </a:rPr>
              <a:t>vz</a:t>
            </a:r>
            <a:r>
              <a:rPr lang="cs-CZ" altLang="cs-CZ" sz="1400" b="1">
                <a:latin typeface="Comic Sans MS" pitchFamily="66" charset="0"/>
              </a:rPr>
              <a:t>= ? N</a:t>
            </a:r>
          </a:p>
        </p:txBody>
      </p:sp>
      <p:sp>
        <p:nvSpPr>
          <p:cNvPr id="10254" name="Text Box 18"/>
          <p:cNvSpPr txBox="1">
            <a:spLocks noChangeArrowheads="1"/>
          </p:cNvSpPr>
          <p:nvPr/>
        </p:nvSpPr>
        <p:spPr bwMode="auto">
          <a:xfrm>
            <a:off x="395288" y="3933825"/>
            <a:ext cx="3313112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Jak velká vztlaková síla působí na těleso o objemu 0,5 m</a:t>
            </a:r>
            <a:r>
              <a:rPr lang="cs-CZ" altLang="cs-CZ" sz="1600" b="1" baseline="30000">
                <a:latin typeface="Comic Sans MS" pitchFamily="66" charset="0"/>
              </a:rPr>
              <a:t>3</a:t>
            </a:r>
            <a:r>
              <a:rPr lang="cs-CZ" altLang="cs-CZ" sz="1600" b="1">
                <a:latin typeface="Comic Sans MS" pitchFamily="66" charset="0"/>
              </a:rPr>
              <a:t>, které je celé ponořeno pod hladinou vody?</a:t>
            </a:r>
          </a:p>
        </p:txBody>
      </p:sp>
      <p:sp>
        <p:nvSpPr>
          <p:cNvPr id="10255" name="Text Box 19"/>
          <p:cNvSpPr txBox="1">
            <a:spLocks noChangeArrowheads="1"/>
          </p:cNvSpPr>
          <p:nvPr/>
        </p:nvSpPr>
        <p:spPr bwMode="auto">
          <a:xfrm>
            <a:off x="4067175" y="5084763"/>
            <a:ext cx="4681538" cy="666750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/>
              <a:t>Vztlaková síla závisí na: </a:t>
            </a:r>
            <a:r>
              <a:rPr lang="cs-CZ" altLang="cs-CZ" b="1" dirty="0" smtClean="0">
                <a:solidFill>
                  <a:srgbClr val="FF3300"/>
                </a:solidFill>
              </a:rPr>
              <a:t>objemu </a:t>
            </a:r>
            <a:r>
              <a:rPr lang="cs-CZ" altLang="cs-CZ" b="1" dirty="0">
                <a:solidFill>
                  <a:srgbClr val="FF3300"/>
                </a:solidFill>
              </a:rPr>
              <a:t>tělesa, hustotě kapaliny a na gravitaci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b="1" smtClean="0">
                <a:latin typeface="Comic Sans MS" pitchFamily="66" charset="0"/>
              </a:rPr>
              <a:t>Kdy těleso plave a kdy se potápí</a:t>
            </a:r>
            <a:br>
              <a:rPr lang="cs-CZ" altLang="cs-CZ" sz="4000" b="1" smtClean="0">
                <a:latin typeface="Comic Sans MS" pitchFamily="66" charset="0"/>
              </a:rPr>
            </a:br>
            <a:endParaRPr lang="cs-CZ" altLang="cs-CZ" sz="4000" b="1" smtClean="0">
              <a:latin typeface="Comic Sans MS" pitchFamily="66" charset="0"/>
            </a:endParaRPr>
          </a:p>
        </p:txBody>
      </p:sp>
      <p:pic>
        <p:nvPicPr>
          <p:cNvPr id="11267" name="Picture 5" descr="Sála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8313" y="1557338"/>
            <a:ext cx="4038600" cy="1235075"/>
          </a:xfrm>
          <a:noFill/>
        </p:spPr>
      </p:pic>
      <p:sp>
        <p:nvSpPr>
          <p:cNvPr id="11268" name="Text Box 7"/>
          <p:cNvSpPr txBox="1">
            <a:spLocks noChangeArrowheads="1"/>
          </p:cNvSpPr>
          <p:nvPr/>
        </p:nvSpPr>
        <p:spPr bwMode="auto">
          <a:xfrm>
            <a:off x="539750" y="1052513"/>
            <a:ext cx="1584325" cy="346075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Vztlaková síla</a:t>
            </a:r>
          </a:p>
        </p:txBody>
      </p:sp>
      <p:sp>
        <p:nvSpPr>
          <p:cNvPr id="11269" name="Text Box 8"/>
          <p:cNvSpPr txBox="1">
            <a:spLocks noChangeArrowheads="1"/>
          </p:cNvSpPr>
          <p:nvPr/>
        </p:nvSpPr>
        <p:spPr bwMode="auto">
          <a:xfrm>
            <a:off x="2484438" y="1052513"/>
            <a:ext cx="1871662" cy="346075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Gravitační  síla</a:t>
            </a:r>
          </a:p>
        </p:txBody>
      </p:sp>
      <p:pic>
        <p:nvPicPr>
          <p:cNvPr id="11270" name="Picture 9" descr="Kolo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55650" y="2924175"/>
            <a:ext cx="3676650" cy="2019300"/>
          </a:xfrm>
          <a:noFill/>
        </p:spPr>
      </p:pic>
      <p:sp>
        <p:nvSpPr>
          <p:cNvPr id="11271" name="Text Box 11"/>
          <p:cNvSpPr txBox="1">
            <a:spLocks noChangeArrowheads="1"/>
          </p:cNvSpPr>
          <p:nvPr/>
        </p:nvSpPr>
        <p:spPr bwMode="auto">
          <a:xfrm>
            <a:off x="395288" y="5084763"/>
            <a:ext cx="1152525" cy="314325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latin typeface="Comic Sans MS" pitchFamily="66" charset="0"/>
              </a:rPr>
              <a:t>Výslednice</a:t>
            </a:r>
          </a:p>
        </p:txBody>
      </p:sp>
      <p:sp>
        <p:nvSpPr>
          <p:cNvPr id="11272" name="Text Box 12"/>
          <p:cNvSpPr txBox="1">
            <a:spLocks noChangeArrowheads="1"/>
          </p:cNvSpPr>
          <p:nvPr/>
        </p:nvSpPr>
        <p:spPr bwMode="auto">
          <a:xfrm>
            <a:off x="1763713" y="5084763"/>
            <a:ext cx="1728787" cy="314325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latin typeface="Comic Sans MS" pitchFamily="66" charset="0"/>
              </a:rPr>
              <a:t>Síly v rovnováze</a:t>
            </a:r>
          </a:p>
        </p:txBody>
      </p:sp>
      <p:sp>
        <p:nvSpPr>
          <p:cNvPr id="11273" name="Text Box 13"/>
          <p:cNvSpPr txBox="1">
            <a:spLocks noChangeArrowheads="1"/>
          </p:cNvSpPr>
          <p:nvPr/>
        </p:nvSpPr>
        <p:spPr bwMode="auto">
          <a:xfrm>
            <a:off x="3635375" y="5013325"/>
            <a:ext cx="1152525" cy="314325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 b="1">
                <a:latin typeface="Comic Sans MS" pitchFamily="66" charset="0"/>
              </a:rPr>
              <a:t>Výslednice</a:t>
            </a:r>
          </a:p>
        </p:txBody>
      </p:sp>
      <p:sp>
        <p:nvSpPr>
          <p:cNvPr id="11274" name="Line 14"/>
          <p:cNvSpPr>
            <a:spLocks noChangeShapeType="1"/>
          </p:cNvSpPr>
          <p:nvPr/>
        </p:nvSpPr>
        <p:spPr bwMode="auto">
          <a:xfrm flipV="1">
            <a:off x="1042988" y="5516563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5" name="Line 15"/>
          <p:cNvSpPr>
            <a:spLocks noChangeShapeType="1"/>
          </p:cNvSpPr>
          <p:nvPr/>
        </p:nvSpPr>
        <p:spPr bwMode="auto">
          <a:xfrm>
            <a:off x="4140200" y="5445125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6" name="Text Box 16"/>
          <p:cNvSpPr txBox="1">
            <a:spLocks noChangeArrowheads="1"/>
          </p:cNvSpPr>
          <p:nvPr/>
        </p:nvSpPr>
        <p:spPr bwMode="auto">
          <a:xfrm>
            <a:off x="5364163" y="1196975"/>
            <a:ext cx="2663825" cy="3659188"/>
          </a:xfrm>
          <a:prstGeom prst="rect">
            <a:avLst/>
          </a:prstGeom>
          <a:solidFill>
            <a:srgbClr val="FFFF99"/>
          </a:solidFill>
          <a:ln w="222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Když má těleso </a:t>
            </a:r>
            <a:r>
              <a:rPr lang="cs-CZ" altLang="cs-CZ" sz="1600" b="1">
                <a:solidFill>
                  <a:srgbClr val="FF0000"/>
                </a:solidFill>
                <a:latin typeface="Comic Sans MS" pitchFamily="66" charset="0"/>
              </a:rPr>
              <a:t>větší</a:t>
            </a:r>
            <a:r>
              <a:rPr lang="cs-CZ" altLang="cs-CZ" sz="1600" b="1">
                <a:latin typeface="Comic Sans MS" pitchFamily="66" charset="0"/>
              </a:rPr>
              <a:t> hustotu než kapalina, potápí se ke dnu.</a:t>
            </a:r>
          </a:p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Když má </a:t>
            </a:r>
            <a:r>
              <a:rPr lang="cs-CZ" altLang="cs-CZ" sz="1600" b="1">
                <a:solidFill>
                  <a:srgbClr val="FF0000"/>
                </a:solidFill>
                <a:latin typeface="Comic Sans MS" pitchFamily="66" charset="0"/>
              </a:rPr>
              <a:t>stejnou</a:t>
            </a:r>
            <a:r>
              <a:rPr lang="cs-CZ" altLang="cs-CZ" sz="1600" b="1">
                <a:latin typeface="Comic Sans MS" pitchFamily="66" charset="0"/>
              </a:rPr>
              <a:t> hustotu jako  kapalina, volně se vznáší.</a:t>
            </a:r>
          </a:p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Když má </a:t>
            </a:r>
            <a:r>
              <a:rPr lang="cs-CZ" altLang="cs-CZ" sz="1600" b="1">
                <a:solidFill>
                  <a:srgbClr val="FF0000"/>
                </a:solidFill>
                <a:latin typeface="Comic Sans MS" pitchFamily="66" charset="0"/>
              </a:rPr>
              <a:t>menší</a:t>
            </a:r>
            <a:r>
              <a:rPr lang="cs-CZ" altLang="cs-CZ" sz="1600" b="1">
                <a:latin typeface="Comic Sans MS" pitchFamily="66" charset="0"/>
              </a:rPr>
              <a:t> hustotu než kapalina, stoupá vzhůru.</a:t>
            </a:r>
          </a:p>
          <a:p>
            <a:pPr>
              <a:spcBef>
                <a:spcPct val="50000"/>
              </a:spcBef>
            </a:pPr>
            <a:r>
              <a:rPr lang="cs-CZ" altLang="cs-CZ" sz="1600" b="1">
                <a:latin typeface="Comic Sans MS" pitchFamily="66" charset="0"/>
              </a:rPr>
              <a:t>Když těleso plave při hladině, jsou gravitační a vztlaková síla </a:t>
            </a:r>
            <a:r>
              <a:rPr lang="cs-CZ" altLang="cs-CZ" sz="1600" b="1">
                <a:solidFill>
                  <a:srgbClr val="FF0000"/>
                </a:solidFill>
                <a:latin typeface="Comic Sans MS" pitchFamily="66" charset="0"/>
              </a:rPr>
              <a:t>v rovnováze</a:t>
            </a:r>
            <a:r>
              <a:rPr lang="cs-CZ" altLang="cs-CZ" sz="1600" b="1"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altLang="cs-CZ" sz="4000" b="1" smtClean="0">
                <a:latin typeface="Comic Sans MS" pitchFamily="66" charset="0"/>
              </a:rPr>
              <a:t>Použité zdroje:</a:t>
            </a:r>
          </a:p>
        </p:txBody>
      </p:sp>
      <p:sp>
        <p:nvSpPr>
          <p:cNvPr id="12291" name="Text Box 7"/>
          <p:cNvSpPr txBox="1">
            <a:spLocks noChangeArrowheads="1"/>
          </p:cNvSpPr>
          <p:nvPr/>
        </p:nvSpPr>
        <p:spPr bwMode="auto">
          <a:xfrm>
            <a:off x="539750" y="1557338"/>
            <a:ext cx="7848600" cy="321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400"/>
              <a:t>RNDr. Martin Macháček, CSc., Fyzika pro základní školy a víceletá gymnázia, Prometheus, 1999</a:t>
            </a:r>
          </a:p>
          <a:p>
            <a:pPr>
              <a:spcBef>
                <a:spcPct val="50000"/>
              </a:spcBef>
            </a:pPr>
            <a:r>
              <a:rPr lang="cs-CZ" altLang="cs-CZ" sz="1400"/>
              <a:t>František Jáchym a Jiří Tesař, Fyzika pro 7. ročník základní školy, SPN, 2001 </a:t>
            </a:r>
          </a:p>
          <a:p>
            <a:pPr>
              <a:spcBef>
                <a:spcPct val="50000"/>
              </a:spcBef>
            </a:pPr>
            <a:endParaRPr lang="cs-CZ" altLang="cs-CZ" sz="1400"/>
          </a:p>
          <a:p>
            <a:pPr>
              <a:spcBef>
                <a:spcPct val="50000"/>
              </a:spcBef>
            </a:pPr>
            <a:r>
              <a:rPr lang="cs-CZ" altLang="cs-CZ" sz="1400"/>
              <a:t>Obrázek spojených nádob: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hlinkClick r:id="rId2"/>
              </a:rPr>
              <a:t>http://cs.wikipedia.org/wiki/Soubor:Spojit%C3%A9_n%C3%A1doby.gif</a:t>
            </a:r>
            <a:endParaRPr lang="cs-CZ" altLang="cs-CZ" sz="1400"/>
          </a:p>
          <a:p>
            <a:pPr>
              <a:spcBef>
                <a:spcPct val="50000"/>
              </a:spcBef>
            </a:pPr>
            <a:r>
              <a:rPr lang="cs-CZ" altLang="cs-CZ" sz="1400"/>
              <a:t>Obrázek sifonu:</a:t>
            </a:r>
          </a:p>
          <a:p>
            <a:pPr>
              <a:spcBef>
                <a:spcPct val="50000"/>
              </a:spcBef>
            </a:pPr>
            <a:r>
              <a:rPr lang="cs-CZ" altLang="cs-CZ" sz="1400">
                <a:hlinkClick r:id="rId3"/>
              </a:rPr>
              <a:t>http://commons.wikimedia.org/wiki/File:Sifon3.png</a:t>
            </a:r>
            <a:endParaRPr lang="cs-CZ" altLang="cs-CZ" sz="1400"/>
          </a:p>
          <a:p>
            <a:pPr>
              <a:spcBef>
                <a:spcPct val="50000"/>
              </a:spcBef>
            </a:pPr>
            <a:endParaRPr lang="cs-CZ" altLang="cs-CZ" sz="1400"/>
          </a:p>
          <a:p>
            <a:pPr>
              <a:spcBef>
                <a:spcPct val="50000"/>
              </a:spcBef>
            </a:pPr>
            <a:r>
              <a:rPr lang="cs-CZ" altLang="cs-CZ" sz="1400"/>
              <a:t>Ostatní obrázky jsou vytvořeny pomocí automatických tvarů a textových polí v programu word.</a:t>
            </a:r>
          </a:p>
          <a:p>
            <a:pPr>
              <a:spcBef>
                <a:spcPct val="50000"/>
              </a:spcBef>
            </a:pP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745</TotalTime>
  <Words>500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Comic Sans MS</vt:lpstr>
      <vt:lpstr>Times New Roman</vt:lpstr>
      <vt:lpstr>Výchozí návrh</vt:lpstr>
      <vt:lpstr>Snímek 1</vt:lpstr>
      <vt:lpstr>Tlak v kapalinách</vt:lpstr>
      <vt:lpstr>Hydrostatický tlak</vt:lpstr>
      <vt:lpstr>Na čem závisí hydrostatický tlak?</vt:lpstr>
      <vt:lpstr>Výpočet hydrostatického tlaku</vt:lpstr>
      <vt:lpstr>Spojené nádoby</vt:lpstr>
      <vt:lpstr>Pascalův zákon </vt:lpstr>
      <vt:lpstr>Vztlaková síla</vt:lpstr>
      <vt:lpstr>Výpočet vztlakové síly</vt:lpstr>
      <vt:lpstr>Kdy těleso plave a kdy se potápí 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Fanda</dc:creator>
  <cp:lastModifiedBy>Dum</cp:lastModifiedBy>
  <cp:revision>28</cp:revision>
  <dcterms:created xsi:type="dcterms:W3CDTF">2013-03-24T08:28:43Z</dcterms:created>
  <dcterms:modified xsi:type="dcterms:W3CDTF">2014-05-03T08:57:22Z</dcterms:modified>
</cp:coreProperties>
</file>