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590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27C3C-D34F-4C95-AF30-1913A62CBA0B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8D4D44-6CB1-4204-9480-43FC8FC3B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A0CFE-74FD-4E2F-9FDA-E5D414144759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BBE9F8-AA9A-44EC-B843-0B42644C9A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E3F525-3067-4718-87D7-CB1FA71DB4F5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D80A7-DD39-43CB-8129-9C3DBDA912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196E2-FAFA-4EFC-9A25-667F300996C2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6B55D4-02FA-458B-9027-4C8B915DC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D6853-BDE6-44E6-A689-9C71ED063C24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6DB0A-A7F2-4F35-97A1-FB79994CAB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AC7C7-5029-4AB0-AEF7-CFEA8385AE6D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5C857-F453-4A10-AD3C-E569EB4758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16069-08C1-45D2-BD48-BDEA86B4E2CF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67F1D5-E09F-458A-959E-F00D5B6202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DE7166-0E73-4838-B70B-D5180F034391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CAE6D-7C96-4732-BEFD-61EE11DC6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E61E5-FFB7-4365-AF4C-B885BA744D19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01960-5346-4887-8442-9BBE743428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C561A-1F7A-4681-B41A-326EF7AB69C1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D056F-E9F6-4E2B-9F73-AC7E240CB2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D9203F-511A-4551-A744-3C72469717FA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F19D0-E506-4B61-822C-73131C6892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3BE577-A3EB-4CD0-9F2C-0634C8998E10}" type="datetimeFigureOut">
              <a:rPr lang="cs-CZ"/>
              <a:pPr>
                <a:defRPr/>
              </a:pPr>
              <a:t>3.5.2014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D1F3965-BEC7-43EC-B0EC-3B0404848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6.xml"/><Relationship Id="rId1" Type="http://schemas.openxmlformats.org/officeDocument/2006/relationships/video" Target="NULL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google.cz/url?sa=i&amp;rct=j&amp;q=nahr%C3%A1vac%C3%AD+studio&amp;source=images&amp;cd=&amp;cad=rja&amp;docid=c2PGszUPQsPDHM&amp;tbnid=-XTKDh8OFKI51M:&amp;ved=0CAUQjRw&amp;url=http://jihlava.idnes.cz/v-jihlave-vzniklo-nahravaci-studio-duz-/jihlava-zpravy.aspx?c=A121101_1848560_jihlava-zpravy_mv&amp;ei=W55QUeeTLpDDswbihoDwCQ&amp;bvm=bv.44158598,d.Yms&amp;psig=AFQjCNHZQrLDkAGKocrKKhHcpnMQWAAVCg&amp;ust=1364324276197404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mimeudelatdomov.cz/foto-galerie" TargetMode="External"/><Relationship Id="rId2" Type="http://schemas.openxmlformats.org/officeDocument/2006/relationships/hyperlink" Target="http://www.muzikus.cz/pro-muzikanty-clanky/Studio-Autobus-Jak-se-to-toci-na-Vysocine~23~cerven~2013/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298450" y="1858963"/>
            <a:ext cx="8666163" cy="421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dirty="0">
                <a:latin typeface="Calibri" pitchFamily="34" charset="0"/>
              </a:rPr>
              <a:t>Název školy: </a:t>
            </a:r>
            <a:r>
              <a:rPr lang="cs-CZ" b="1" dirty="0">
                <a:latin typeface="Calibri" pitchFamily="34" charset="0"/>
              </a:rPr>
              <a:t> Základní škola a Mateřská škola Kladno, Norská 2633</a:t>
            </a: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r>
              <a:rPr lang="cs-CZ" dirty="0">
                <a:latin typeface="Calibri" pitchFamily="34" charset="0"/>
              </a:rPr>
              <a:t>Autor: </a:t>
            </a:r>
            <a:r>
              <a:rPr lang="cs-CZ" b="1" dirty="0">
                <a:latin typeface="Calibri" pitchFamily="34" charset="0"/>
              </a:rPr>
              <a:t>Bc. František Vlasák, </a:t>
            </a:r>
            <a:r>
              <a:rPr lang="cs-CZ" b="1" dirty="0" err="1">
                <a:latin typeface="Calibri" pitchFamily="34" charset="0"/>
              </a:rPr>
              <a:t>DiS</a:t>
            </a:r>
            <a:r>
              <a:rPr lang="cs-CZ" b="1" dirty="0">
                <a:latin typeface="Calibri" pitchFamily="34" charset="0"/>
              </a:rPr>
              <a:t>.</a:t>
            </a:r>
          </a:p>
          <a:p>
            <a:r>
              <a:rPr lang="cs-CZ" dirty="0">
                <a:latin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</a:rPr>
              <a:t>VY_52_INOVACE_F.9.Vl.09_Rychlost_zvuku_odraz_zvuku</a:t>
            </a:r>
            <a:r>
              <a:rPr lang="cs-CZ" dirty="0">
                <a:latin typeface="Calibri" pitchFamily="34" charset="0"/>
              </a:rPr>
              <a:t> </a:t>
            </a:r>
            <a:br>
              <a:rPr lang="cs-CZ" dirty="0">
                <a:latin typeface="Calibri" pitchFamily="34" charset="0"/>
              </a:rPr>
            </a:br>
            <a:r>
              <a:rPr lang="cs-CZ" dirty="0">
                <a:latin typeface="Calibri" pitchFamily="34" charset="0"/>
              </a:rPr>
              <a:t/>
            </a:r>
            <a:br>
              <a:rPr lang="cs-CZ" dirty="0">
                <a:latin typeface="Calibri" pitchFamily="34" charset="0"/>
              </a:rPr>
            </a:br>
            <a:endParaRPr lang="cs-CZ" dirty="0">
              <a:latin typeface="Calibri" pitchFamily="34" charset="0"/>
            </a:endParaRPr>
          </a:p>
          <a:p>
            <a:r>
              <a:rPr lang="cs-CZ" dirty="0"/>
              <a:t>Datum: </a:t>
            </a:r>
            <a:r>
              <a:rPr lang="cs-CZ" b="1" dirty="0"/>
              <a:t>23.3.2013</a:t>
            </a:r>
          </a:p>
          <a:p>
            <a:r>
              <a:rPr lang="cs-CZ" dirty="0"/>
              <a:t>Ročník: </a:t>
            </a:r>
            <a:r>
              <a:rPr lang="cs-CZ" b="1" dirty="0"/>
              <a:t>Devátý</a:t>
            </a:r>
          </a:p>
          <a:p>
            <a:r>
              <a:rPr lang="cs-CZ" dirty="0"/>
              <a:t>Vzdělávací oblast: </a:t>
            </a:r>
            <a:r>
              <a:rPr lang="cs-CZ" b="1" dirty="0"/>
              <a:t>Člověk a příroda</a:t>
            </a:r>
          </a:p>
          <a:p>
            <a:r>
              <a:rPr lang="cs-CZ" dirty="0"/>
              <a:t>Vzdělávací obor: </a:t>
            </a:r>
            <a:r>
              <a:rPr lang="cs-CZ" b="1" dirty="0"/>
              <a:t>Fyzika </a:t>
            </a:r>
            <a:br>
              <a:rPr lang="cs-CZ" b="1" dirty="0"/>
            </a:br>
            <a:r>
              <a:rPr lang="cs-CZ" dirty="0"/>
              <a:t>Název: </a:t>
            </a:r>
            <a:r>
              <a:rPr lang="cs-CZ" b="1" dirty="0"/>
              <a:t>Rychlost zvuku, odraz zvuku, ochrana před hlukem</a:t>
            </a:r>
            <a:br>
              <a:rPr lang="cs-CZ" b="1" dirty="0"/>
            </a:br>
            <a:r>
              <a:rPr lang="cs-CZ" dirty="0"/>
              <a:t>Číslo operačního programu: </a:t>
            </a:r>
            <a:r>
              <a:rPr lang="cs-CZ" b="1" dirty="0"/>
              <a:t>CZ.1.07/1.4.00/21.3489</a:t>
            </a:r>
            <a:endParaRPr lang="cs-CZ" dirty="0"/>
          </a:p>
          <a:p>
            <a:r>
              <a:rPr lang="cs-CZ" dirty="0"/>
              <a:t>Název projektu: </a:t>
            </a:r>
            <a:r>
              <a:rPr lang="cs-CZ" b="1" dirty="0"/>
              <a:t>UČÍME SE S RADOSTÍ</a:t>
            </a:r>
            <a:endParaRPr lang="cs-CZ" dirty="0"/>
          </a:p>
          <a:p>
            <a:r>
              <a:rPr lang="cs-CZ" dirty="0"/>
              <a:t>Anotace</a:t>
            </a:r>
            <a:r>
              <a:rPr lang="cs-CZ" b="1" dirty="0"/>
              <a:t>: Materiál slouží k objasnění pojmů zvuk, rychlost zvuku. Žáci se seznámí s tím, jakou rychlostí se zvuk šíří v různém prostředí, jak se zvuk odráží, </a:t>
            </a:r>
            <a:r>
              <a:rPr lang="cs-CZ" b="1" dirty="0" err="1"/>
              <a:t>dokáží</a:t>
            </a:r>
            <a:r>
              <a:rPr lang="cs-CZ" b="1" dirty="0"/>
              <a:t> spočítat vzdálenost kterou zvuk urazí.</a:t>
            </a:r>
          </a:p>
        </p:txBody>
      </p:sp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696099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2225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latin typeface="Comic Sans MS" pitchFamily="66" charset="0"/>
              </a:rPr>
              <a:t>Jakou rychlostí se šíří zvuk?</a:t>
            </a:r>
          </a:p>
        </p:txBody>
      </p:sp>
      <p:pic>
        <p:nvPicPr>
          <p:cNvPr id="14338" name="Picture 2" descr="C:\Users\Vlasák\AppData\Local\Microsoft\Windows\Temporary Internet Files\Content.IE5\VHHUZVUZ\MP90044246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2198688"/>
            <a:ext cx="2697162" cy="2359025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14339" name="TextovéPole 3"/>
          <p:cNvSpPr txBox="1">
            <a:spLocks noChangeArrowheads="1"/>
          </p:cNvSpPr>
          <p:nvPr/>
        </p:nvSpPr>
        <p:spPr bwMode="auto">
          <a:xfrm>
            <a:off x="1060450" y="1762125"/>
            <a:ext cx="1800225" cy="368300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mic Sans MS" pitchFamily="66" charset="0"/>
              </a:rPr>
              <a:t>Blesk - světlo</a:t>
            </a:r>
          </a:p>
        </p:txBody>
      </p:sp>
      <p:sp>
        <p:nvSpPr>
          <p:cNvPr id="14340" name="TextovéPole 4"/>
          <p:cNvSpPr txBox="1">
            <a:spLocks noChangeArrowheads="1"/>
          </p:cNvSpPr>
          <p:nvPr/>
        </p:nvSpPr>
        <p:spPr bwMode="auto">
          <a:xfrm>
            <a:off x="625475" y="4860925"/>
            <a:ext cx="2881313" cy="369888"/>
          </a:xfrm>
          <a:prstGeom prst="rect">
            <a:avLst/>
          </a:prstGeom>
          <a:solidFill>
            <a:srgbClr val="FFFF00"/>
          </a:solidFill>
          <a:ln w="222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omic Sans MS" pitchFamily="66" charset="0"/>
              </a:rPr>
              <a:t>v = 300 000 000 m/s</a:t>
            </a:r>
          </a:p>
        </p:txBody>
      </p:sp>
      <p:sp>
        <p:nvSpPr>
          <p:cNvPr id="14341" name="TextovéPole 6"/>
          <p:cNvSpPr txBox="1">
            <a:spLocks noChangeArrowheads="1"/>
          </p:cNvSpPr>
          <p:nvPr/>
        </p:nvSpPr>
        <p:spPr bwMode="auto">
          <a:xfrm>
            <a:off x="5957888" y="1762125"/>
            <a:ext cx="1800225" cy="368300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mic Sans MS" pitchFamily="66" charset="0"/>
              </a:rPr>
              <a:t>Hrom - zvuk</a:t>
            </a:r>
          </a:p>
        </p:txBody>
      </p:sp>
      <p:sp>
        <p:nvSpPr>
          <p:cNvPr id="14342" name="TextovéPole 7"/>
          <p:cNvSpPr txBox="1">
            <a:spLocks noChangeArrowheads="1"/>
          </p:cNvSpPr>
          <p:nvPr/>
        </p:nvSpPr>
        <p:spPr bwMode="auto">
          <a:xfrm>
            <a:off x="6081713" y="4848225"/>
            <a:ext cx="2143125" cy="369888"/>
          </a:xfrm>
          <a:prstGeom prst="rect">
            <a:avLst/>
          </a:prstGeom>
          <a:solidFill>
            <a:srgbClr val="FFFF00"/>
          </a:solidFill>
          <a:ln w="222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omic Sans MS" pitchFamily="66" charset="0"/>
              </a:rPr>
              <a:t>v = 340 m/s</a:t>
            </a:r>
          </a:p>
        </p:txBody>
      </p:sp>
      <p:sp>
        <p:nvSpPr>
          <p:cNvPr id="6" name="Obdélník 5"/>
          <p:cNvSpPr/>
          <p:nvPr/>
        </p:nvSpPr>
        <p:spPr>
          <a:xfrm>
            <a:off x="4285703" y="2726799"/>
            <a:ext cx="934369" cy="144655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  <a:cs typeface="+mn-cs"/>
              </a:rPr>
              <a:t>X</a:t>
            </a:r>
          </a:p>
        </p:txBody>
      </p:sp>
      <p:sp>
        <p:nvSpPr>
          <p:cNvPr id="14344" name="TextovéPole 8"/>
          <p:cNvSpPr txBox="1">
            <a:spLocks noChangeArrowheads="1"/>
          </p:cNvSpPr>
          <p:nvPr/>
        </p:nvSpPr>
        <p:spPr bwMode="auto">
          <a:xfrm>
            <a:off x="625475" y="5661025"/>
            <a:ext cx="7978775" cy="338138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omic Sans MS" pitchFamily="66" charset="0"/>
              </a:rPr>
              <a:t>Rychlost zvuku při 20 °C a při tlaku 10</a:t>
            </a:r>
            <a:r>
              <a:rPr lang="cs-CZ" sz="1600" b="1" baseline="30000">
                <a:latin typeface="Comic Sans MS" pitchFamily="66" charset="0"/>
              </a:rPr>
              <a:t>5</a:t>
            </a:r>
            <a:r>
              <a:rPr lang="cs-CZ" sz="1600" b="1">
                <a:latin typeface="Comic Sans MS" pitchFamily="66" charset="0"/>
              </a:rPr>
              <a:t> Pa je 340 m/s. Není všude stejná!!!  </a:t>
            </a:r>
          </a:p>
        </p:txBody>
      </p:sp>
      <p:pic>
        <p:nvPicPr>
          <p:cNvPr id="2" name="Shape">
            <a:hlinkClick r:id="" action="ppaction://media"/>
          </p:cNvPr>
          <p:cNvPicPr>
            <a:picLocks noChangeAspect="1"/>
          </p:cNvPicPr>
          <p:nvPr>
            <a:videoFile r:link="rId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42088" y="2719388"/>
            <a:ext cx="6096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8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  <a:ln w="25400">
            <a:solidFill>
              <a:schemeClr val="tx1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atin typeface="Comic Sans MS" pitchFamily="66" charset="0"/>
              </a:rPr>
              <a:t>Rychlosti zvuku v různých prostředích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15507" name="Group 147"/>
          <p:cNvGraphicFramePr>
            <a:graphicFrameLocks noGrp="1"/>
          </p:cNvGraphicFramePr>
          <p:nvPr/>
        </p:nvGraphicFramePr>
        <p:xfrm>
          <a:off x="2268538" y="1700213"/>
          <a:ext cx="4470400" cy="3291840"/>
        </p:xfrm>
        <a:graphic>
          <a:graphicData uri="http://schemas.openxmlformats.org/drawingml/2006/table">
            <a:tbl>
              <a:tblPr/>
              <a:tblGrid>
                <a:gridCol w="1216025"/>
                <a:gridCol w="3254375"/>
              </a:tblGrid>
              <a:tr h="344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L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á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tka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Rychlost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ší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řen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Times New Roman" pitchFamily="18" charset="0"/>
                        </a:rPr>
                        <a:t>í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 zvuku (m/s)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Kaučuk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40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44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Vzduch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340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Korek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500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44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Voda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1500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Led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3200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44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Dřevo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3400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Ocel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5000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  <a:tr h="344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Sklo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5200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sp>
        <p:nvSpPr>
          <p:cNvPr id="15394" name="Text Box 148"/>
          <p:cNvSpPr txBox="1">
            <a:spLocks noChangeArrowheads="1"/>
          </p:cNvSpPr>
          <p:nvPr/>
        </p:nvSpPr>
        <p:spPr bwMode="auto">
          <a:xfrm>
            <a:off x="1908175" y="5445125"/>
            <a:ext cx="5040313" cy="404813"/>
          </a:xfrm>
          <a:prstGeom prst="rect">
            <a:avLst/>
          </a:prstGeom>
          <a:solidFill>
            <a:srgbClr val="FFFF99"/>
          </a:solidFill>
          <a:ln w="38100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Zvuk se nejrychleji šíří v látkách pevných</a:t>
            </a:r>
          </a:p>
        </p:txBody>
      </p:sp>
      <p:pic>
        <p:nvPicPr>
          <p:cNvPr id="15395" name="Picture 149" descr="MC90042479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950" y="2276475"/>
            <a:ext cx="16573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96" name="Picture 150" descr="MC90042479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179388" y="2276475"/>
            <a:ext cx="165735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2"/>
          <p:cNvSpPr txBox="1">
            <a:spLocks noChangeArrowheads="1"/>
          </p:cNvSpPr>
          <p:nvPr/>
        </p:nvSpPr>
        <p:spPr bwMode="auto">
          <a:xfrm>
            <a:off x="539750" y="404813"/>
            <a:ext cx="6911975" cy="361950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latin typeface="Comic Sans MS" pitchFamily="66" charset="0"/>
              </a:rPr>
              <a:t>Zvuk je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vlnění</a:t>
            </a:r>
            <a:r>
              <a:rPr lang="cs-CZ" sz="1600" b="1">
                <a:latin typeface="Comic Sans MS" pitchFamily="66" charset="0"/>
              </a:rPr>
              <a:t>, na rozhraní dvou prostředí se </a:t>
            </a:r>
            <a:r>
              <a:rPr lang="cs-CZ" sz="1600" b="1">
                <a:solidFill>
                  <a:srgbClr val="FF0000"/>
                </a:solidFill>
                <a:latin typeface="Comic Sans MS" pitchFamily="66" charset="0"/>
              </a:rPr>
              <a:t>odráží</a:t>
            </a:r>
            <a:r>
              <a:rPr lang="cs-CZ" sz="1600" b="1">
                <a:latin typeface="Comic Sans MS" pitchFamily="66" charset="0"/>
              </a:rPr>
              <a:t>. (jako světlo)</a:t>
            </a:r>
          </a:p>
        </p:txBody>
      </p:sp>
      <p:sp>
        <p:nvSpPr>
          <p:cNvPr id="4" name="Obdélník 3"/>
          <p:cNvSpPr/>
          <p:nvPr/>
        </p:nvSpPr>
        <p:spPr>
          <a:xfrm>
            <a:off x="900113" y="1125538"/>
            <a:ext cx="287337" cy="18716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nice 5"/>
          <p:cNvCxnSpPr>
            <a:stCxn id="4" idx="1"/>
          </p:cNvCxnSpPr>
          <p:nvPr/>
        </p:nvCxnSpPr>
        <p:spPr>
          <a:xfrm>
            <a:off x="900113" y="2060575"/>
            <a:ext cx="122396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3"/>
          </p:cNvCxnSpPr>
          <p:nvPr/>
        </p:nvCxnSpPr>
        <p:spPr>
          <a:xfrm flipV="1">
            <a:off x="1187450" y="1125538"/>
            <a:ext cx="1008063" cy="935037"/>
          </a:xfrm>
          <a:prstGeom prst="line">
            <a:avLst/>
          </a:prstGeom>
          <a:ln w="28575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3"/>
          </p:cNvCxnSpPr>
          <p:nvPr/>
        </p:nvCxnSpPr>
        <p:spPr>
          <a:xfrm>
            <a:off x="1187450" y="2060575"/>
            <a:ext cx="936625" cy="936625"/>
          </a:xfrm>
          <a:prstGeom prst="line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0" name="TextovéPole 10"/>
          <p:cNvSpPr txBox="1">
            <a:spLocks noChangeArrowheads="1"/>
          </p:cNvSpPr>
          <p:nvPr/>
        </p:nvSpPr>
        <p:spPr bwMode="auto">
          <a:xfrm>
            <a:off x="142875" y="3170238"/>
            <a:ext cx="1800225" cy="369887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Zákon odrazu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484438" y="1125538"/>
            <a:ext cx="1511300" cy="33813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5875">
            <a:solidFill>
              <a:schemeClr val="tx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atin typeface="Comic Sans MS" pitchFamily="66" charset="0"/>
                <a:cs typeface="+mn-cs"/>
              </a:rPr>
              <a:t>Původní zvuk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484438" y="2827338"/>
            <a:ext cx="1727200" cy="33813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5875">
            <a:solidFill>
              <a:schemeClr val="tx1"/>
            </a:solidFill>
          </a:ln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600" b="1" dirty="0">
                <a:latin typeface="Comic Sans MS" pitchFamily="66" charset="0"/>
                <a:cs typeface="+mn-cs"/>
              </a:rPr>
              <a:t>Odražený zvuk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1835150" y="1293813"/>
            <a:ext cx="649288" cy="2984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1835150" y="2528888"/>
            <a:ext cx="828675" cy="2984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 rot="5400000">
            <a:off x="6660356" y="2996407"/>
            <a:ext cx="144463" cy="23050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 flipV="1">
            <a:off x="6732588" y="2678113"/>
            <a:ext cx="0" cy="291147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5435600" y="2528888"/>
            <a:ext cx="1296988" cy="1570037"/>
          </a:xfrm>
          <a:prstGeom prst="line">
            <a:avLst/>
          </a:prstGeom>
          <a:ln w="28575">
            <a:solidFill>
              <a:schemeClr val="tx1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750050" y="4149725"/>
            <a:ext cx="723900" cy="1727200"/>
          </a:xfrm>
          <a:prstGeom prst="line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9" name="TextovéPole 26"/>
          <p:cNvSpPr txBox="1">
            <a:spLocks noChangeArrowheads="1"/>
          </p:cNvSpPr>
          <p:nvPr/>
        </p:nvSpPr>
        <p:spPr bwMode="auto">
          <a:xfrm>
            <a:off x="4859338" y="5045075"/>
            <a:ext cx="1512887" cy="368300"/>
          </a:xfrm>
          <a:prstGeom prst="rect">
            <a:avLst/>
          </a:prstGeom>
          <a:solidFill>
            <a:srgbClr val="FFFF00"/>
          </a:solidFill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Zákon lomu</a:t>
            </a:r>
          </a:p>
        </p:txBody>
      </p:sp>
      <p:sp>
        <p:nvSpPr>
          <p:cNvPr id="29" name="Ovál 28"/>
          <p:cNvSpPr/>
          <p:nvPr/>
        </p:nvSpPr>
        <p:spPr>
          <a:xfrm>
            <a:off x="6659563" y="4033838"/>
            <a:ext cx="144462" cy="215900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401" name="Text Box 18"/>
          <p:cNvSpPr txBox="1">
            <a:spLocks noChangeArrowheads="1"/>
          </p:cNvSpPr>
          <p:nvPr/>
        </p:nvSpPr>
        <p:spPr bwMode="auto">
          <a:xfrm>
            <a:off x="395288" y="4292600"/>
            <a:ext cx="3816350" cy="1216025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Zvuk se odráží na odrazných plochách, např. na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stěnách panelových domů</a:t>
            </a:r>
            <a:r>
              <a:rPr lang="cs-CZ" b="1">
                <a:latin typeface="Comic Sans MS" pitchFamily="66" charset="0"/>
              </a:rPr>
              <a:t>,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od skalních masivů</a:t>
            </a:r>
            <a:r>
              <a:rPr lang="cs-CZ" b="1">
                <a:latin typeface="Comic Sans MS" pitchFamily="66" charset="0"/>
              </a:rPr>
              <a:t> atd…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latin typeface="Comic Sans MS" pitchFamily="66" charset="0"/>
              </a:rPr>
              <a:t>Ozvěna a Dozvuk</a:t>
            </a:r>
          </a:p>
        </p:txBody>
      </p:sp>
      <p:pic>
        <p:nvPicPr>
          <p:cNvPr id="17410" name="Picture 4" descr="Ozvěna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1773238"/>
            <a:ext cx="3152775" cy="1990725"/>
          </a:xfrm>
        </p:spPr>
      </p:pic>
      <p:pic>
        <p:nvPicPr>
          <p:cNvPr id="17411" name="Picture 6" descr="Dozvuk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076825" y="1628775"/>
            <a:ext cx="3314700" cy="3209925"/>
          </a:xfrm>
        </p:spPr>
      </p:pic>
      <p:sp>
        <p:nvSpPr>
          <p:cNvPr id="17412" name="Text Box 8"/>
          <p:cNvSpPr txBox="1">
            <a:spLocks noChangeArrowheads="1"/>
          </p:cNvSpPr>
          <p:nvPr/>
        </p:nvSpPr>
        <p:spPr bwMode="auto">
          <a:xfrm>
            <a:off x="539750" y="4365625"/>
            <a:ext cx="3960813" cy="941388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Jestliže je odrazová plocha ve vzdálenosti více jak 17 metrů, jedná se o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ozvěnu</a:t>
            </a:r>
          </a:p>
        </p:txBody>
      </p:sp>
      <p:sp>
        <p:nvSpPr>
          <p:cNvPr id="17413" name="Text Box 9"/>
          <p:cNvSpPr txBox="1">
            <a:spLocks noChangeArrowheads="1"/>
          </p:cNvSpPr>
          <p:nvPr/>
        </p:nvSpPr>
        <p:spPr bwMode="auto">
          <a:xfrm>
            <a:off x="4716463" y="4724400"/>
            <a:ext cx="3816350" cy="941388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Jestliže je odrazová plocha ve vzdálenosti méně jak 17 metrů, jedná se o </a:t>
            </a:r>
            <a:r>
              <a:rPr lang="cs-CZ" b="1">
                <a:solidFill>
                  <a:srgbClr val="FF0000"/>
                </a:solidFill>
                <a:latin typeface="Comic Sans MS" pitchFamily="66" charset="0"/>
              </a:rPr>
              <a:t>dozvuk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latin typeface="Comic Sans MS" pitchFamily="66" charset="0"/>
              </a:rPr>
              <a:t>Stavební akustika</a:t>
            </a:r>
          </a:p>
        </p:txBody>
      </p:sp>
      <p:pic>
        <p:nvPicPr>
          <p:cNvPr id="18434" name="Picture 6" descr="MV46eb19_01cm03stt2">
            <a:hlinkClick r:id="rId2"/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95288" y="3213100"/>
            <a:ext cx="4038600" cy="2711450"/>
          </a:xfrm>
          <a:ln w="57150">
            <a:solidFill>
              <a:schemeClr val="tx1"/>
            </a:solidFill>
          </a:ln>
        </p:spPr>
      </p:pic>
      <p:sp>
        <p:nvSpPr>
          <p:cNvPr id="18435" name="Text Box 4"/>
          <p:cNvSpPr txBox="1">
            <a:spLocks noChangeArrowheads="1"/>
          </p:cNvSpPr>
          <p:nvPr/>
        </p:nvSpPr>
        <p:spPr bwMode="auto">
          <a:xfrm>
            <a:off x="827088" y="1628775"/>
            <a:ext cx="7489825" cy="1287463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 b="1" dirty="0">
                <a:latin typeface="Comic Sans MS" pitchFamily="66" charset="0"/>
              </a:rPr>
              <a:t>Špatná akustika = nevhodný dozvuk nebo ozvěna</a:t>
            </a: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Comic Sans MS" pitchFamily="66" charset="0"/>
              </a:rPr>
              <a:t>Snaha o dobrou akustiku – obložení stěn látkami pohlcující zvuk (</a:t>
            </a:r>
            <a:r>
              <a:rPr lang="cs-CZ" sz="1400" b="1" dirty="0">
                <a:solidFill>
                  <a:srgbClr val="FF0000"/>
                </a:solidFill>
                <a:latin typeface="Comic Sans MS" pitchFamily="66" charset="0"/>
              </a:rPr>
              <a:t>nahrávací studio</a:t>
            </a:r>
            <a:r>
              <a:rPr lang="cs-CZ" sz="1400" b="1" dirty="0">
                <a:latin typeface="Comic Sans MS" pitchFamily="66" charset="0"/>
              </a:rPr>
              <a:t>)</a:t>
            </a:r>
          </a:p>
          <a:p>
            <a:pPr>
              <a:spcBef>
                <a:spcPct val="50000"/>
              </a:spcBef>
            </a:pPr>
            <a:r>
              <a:rPr lang="cs-CZ" sz="1400" b="1" dirty="0">
                <a:latin typeface="Comic Sans MS" pitchFamily="66" charset="0"/>
              </a:rPr>
              <a:t>V obytných místnostech dobré -  </a:t>
            </a:r>
            <a:r>
              <a:rPr lang="cs-CZ" sz="1400" b="1" dirty="0" smtClean="0">
                <a:solidFill>
                  <a:srgbClr val="FF0000"/>
                </a:solidFill>
                <a:latin typeface="Comic Sans MS" pitchFamily="66" charset="0"/>
              </a:rPr>
              <a:t>rozmístění </a:t>
            </a:r>
            <a:r>
              <a:rPr lang="cs-CZ" sz="1400" b="1" dirty="0">
                <a:solidFill>
                  <a:srgbClr val="FF0000"/>
                </a:solidFill>
                <a:latin typeface="Comic Sans MS" pitchFamily="66" charset="0"/>
              </a:rPr>
              <a:t>nábytku</a:t>
            </a:r>
            <a:r>
              <a:rPr lang="cs-CZ" sz="1400" b="1" dirty="0">
                <a:latin typeface="Comic Sans MS" pitchFamily="66" charset="0"/>
              </a:rPr>
              <a:t>, </a:t>
            </a:r>
            <a:r>
              <a:rPr lang="cs-CZ" sz="1400" b="1" dirty="0">
                <a:solidFill>
                  <a:srgbClr val="FF0000"/>
                </a:solidFill>
                <a:latin typeface="Comic Sans MS" pitchFamily="66" charset="0"/>
              </a:rPr>
              <a:t>silný koberec</a:t>
            </a:r>
            <a:r>
              <a:rPr lang="cs-CZ" sz="1400" b="1" dirty="0">
                <a:solidFill>
                  <a:srgbClr val="FF0000"/>
                </a:solidFill>
              </a:rPr>
              <a:t>,</a:t>
            </a:r>
            <a:r>
              <a:rPr lang="cs-CZ" sz="1400" b="1" dirty="0">
                <a:latin typeface="Comic Sans MS" pitchFamily="66" charset="0"/>
              </a:rPr>
              <a:t> </a:t>
            </a:r>
            <a:r>
              <a:rPr lang="cs-CZ" sz="1400" b="1" dirty="0" err="1">
                <a:latin typeface="Comic Sans MS" pitchFamily="66" charset="0"/>
              </a:rPr>
              <a:t>atd</a:t>
            </a:r>
            <a:r>
              <a:rPr lang="cs-CZ" sz="1400" b="1" dirty="0">
                <a:latin typeface="Comic Sans MS" pitchFamily="66" charset="0"/>
              </a:rPr>
              <a:t>…</a:t>
            </a:r>
          </a:p>
          <a:p>
            <a:pPr>
              <a:spcBef>
                <a:spcPct val="50000"/>
              </a:spcBef>
            </a:pPr>
            <a:endParaRPr lang="cs-CZ" sz="1400" b="1" dirty="0">
              <a:latin typeface="Comic Sans MS" pitchFamily="66" charset="0"/>
            </a:endParaRPr>
          </a:p>
        </p:txBody>
      </p:sp>
      <p:pic>
        <p:nvPicPr>
          <p:cNvPr id="18436" name="Picture 12" descr="Nábytek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3438" y="3213100"/>
            <a:ext cx="3673475" cy="3008313"/>
          </a:xfrm>
        </p:spPr>
      </p:pic>
      <p:sp>
        <p:nvSpPr>
          <p:cNvPr id="18437" name="Text Box 13"/>
          <p:cNvSpPr txBox="1">
            <a:spLocks noChangeArrowheads="1"/>
          </p:cNvSpPr>
          <p:nvPr/>
        </p:nvSpPr>
        <p:spPr bwMode="auto">
          <a:xfrm>
            <a:off x="395288" y="6165850"/>
            <a:ext cx="2232025" cy="392113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Nahrávací studio</a:t>
            </a:r>
          </a:p>
        </p:txBody>
      </p:sp>
      <p:sp>
        <p:nvSpPr>
          <p:cNvPr id="18438" name="Text Box 14"/>
          <p:cNvSpPr txBox="1">
            <a:spLocks noChangeArrowheads="1"/>
          </p:cNvSpPr>
          <p:nvPr/>
        </p:nvSpPr>
        <p:spPr bwMode="auto">
          <a:xfrm>
            <a:off x="3924300" y="6237288"/>
            <a:ext cx="3311525" cy="369332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>
                <a:latin typeface="Comic Sans MS" pitchFamily="66" charset="0"/>
              </a:rPr>
              <a:t>Model </a:t>
            </a:r>
            <a:r>
              <a:rPr lang="cs-CZ" b="1" dirty="0" smtClean="0">
                <a:latin typeface="Comic Sans MS" pitchFamily="66" charset="0"/>
              </a:rPr>
              <a:t>rozmístění </a:t>
            </a:r>
            <a:r>
              <a:rPr lang="cs-CZ" b="1" dirty="0">
                <a:latin typeface="Comic Sans MS" pitchFamily="66" charset="0"/>
              </a:rPr>
              <a:t>nábytku</a:t>
            </a:r>
          </a:p>
        </p:txBody>
      </p:sp>
      <p:sp>
        <p:nvSpPr>
          <p:cNvPr id="18439" name="Line 15"/>
          <p:cNvSpPr>
            <a:spLocks noChangeShapeType="1"/>
          </p:cNvSpPr>
          <p:nvPr/>
        </p:nvSpPr>
        <p:spPr bwMode="auto">
          <a:xfrm flipV="1">
            <a:off x="4284663" y="5300663"/>
            <a:ext cx="1727200" cy="936625"/>
          </a:xfrm>
          <a:prstGeom prst="line">
            <a:avLst/>
          </a:prstGeom>
          <a:noFill/>
          <a:ln w="508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18440" name="Line 16"/>
          <p:cNvSpPr>
            <a:spLocks noChangeShapeType="1"/>
          </p:cNvSpPr>
          <p:nvPr/>
        </p:nvSpPr>
        <p:spPr bwMode="auto">
          <a:xfrm flipV="1">
            <a:off x="2124075" y="5373688"/>
            <a:ext cx="1439863" cy="792162"/>
          </a:xfrm>
          <a:prstGeom prst="line">
            <a:avLst/>
          </a:prstGeom>
          <a:noFill/>
          <a:ln w="508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sz="4000" b="1" smtClean="0">
                <a:latin typeface="Comic Sans MS" pitchFamily="66" charset="0"/>
              </a:rPr>
              <a:t>Vzorový příklad šíření zvuku 1.</a:t>
            </a:r>
          </a:p>
        </p:txBody>
      </p:sp>
      <p:sp>
        <p:nvSpPr>
          <p:cNvPr id="19458" name="Text Box 4"/>
          <p:cNvSpPr txBox="1">
            <a:spLocks noChangeArrowheads="1"/>
          </p:cNvSpPr>
          <p:nvPr/>
        </p:nvSpPr>
        <p:spPr bwMode="auto">
          <a:xfrm>
            <a:off x="539750" y="1773238"/>
            <a:ext cx="7632700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 dirty="0">
                <a:latin typeface="Comic Sans MS" pitchFamily="66" charset="0"/>
              </a:rPr>
              <a:t>Ozvěny po odrazu od mořského dna se využívají k měření hloubky moře. Vypočti hloubku moře, dorazí-li zvukový signál vyslaný z lodi a odražený ode dna zpět na loď za 2,5 </a:t>
            </a:r>
            <a:r>
              <a:rPr lang="cs-CZ" b="1" dirty="0" smtClean="0">
                <a:latin typeface="Comic Sans MS" pitchFamily="66" charset="0"/>
              </a:rPr>
              <a:t>s. </a:t>
            </a:r>
            <a:endParaRPr lang="cs-CZ" b="1" dirty="0">
              <a:latin typeface="Comic Sans MS" pitchFamily="66" charset="0"/>
            </a:endParaRPr>
          </a:p>
        </p:txBody>
      </p:sp>
      <p:pic>
        <p:nvPicPr>
          <p:cNvPr id="19459" name="Picture 5" descr="Lod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68313" y="2997200"/>
            <a:ext cx="4371975" cy="3009900"/>
          </a:xfrm>
        </p:spPr>
      </p:pic>
      <p:sp>
        <p:nvSpPr>
          <p:cNvPr id="19460" name="Text Box 7"/>
          <p:cNvSpPr txBox="1">
            <a:spLocks noChangeArrowheads="1"/>
          </p:cNvSpPr>
          <p:nvPr/>
        </p:nvSpPr>
        <p:spPr bwMode="auto">
          <a:xfrm>
            <a:off x="5292725" y="3213100"/>
            <a:ext cx="1943100" cy="2314575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v = 340 m/s</a:t>
            </a:r>
          </a:p>
          <a:p>
            <a:r>
              <a:rPr lang="cs-CZ" b="1">
                <a:latin typeface="Comic Sans MS" pitchFamily="66" charset="0"/>
              </a:rPr>
              <a:t>t = 2,5 s</a:t>
            </a:r>
            <a:endParaRPr lang="cs-CZ" b="1" u="sng">
              <a:latin typeface="Comic Sans MS" pitchFamily="66" charset="0"/>
            </a:endParaRPr>
          </a:p>
          <a:p>
            <a:r>
              <a:rPr lang="cs-CZ" b="1" u="sng">
                <a:latin typeface="Comic Sans MS" pitchFamily="66" charset="0"/>
              </a:rPr>
              <a:t>s = ? m</a:t>
            </a:r>
            <a:endParaRPr lang="cs-CZ" b="1">
              <a:latin typeface="Comic Sans MS" pitchFamily="66" charset="0"/>
            </a:endParaRPr>
          </a:p>
          <a:p>
            <a:r>
              <a:rPr lang="cs-CZ" b="1">
                <a:latin typeface="Comic Sans MS" pitchFamily="66" charset="0"/>
              </a:rPr>
              <a:t>s = v . t</a:t>
            </a:r>
          </a:p>
          <a:p>
            <a:r>
              <a:rPr lang="cs-CZ" b="1">
                <a:latin typeface="Comic Sans MS" pitchFamily="66" charset="0"/>
              </a:rPr>
              <a:t>s = 340 . 2,5</a:t>
            </a:r>
          </a:p>
          <a:p>
            <a:r>
              <a:rPr lang="cs-CZ" b="1">
                <a:latin typeface="Comic Sans MS" pitchFamily="66" charset="0"/>
              </a:rPr>
              <a:t>s = 850</a:t>
            </a:r>
          </a:p>
          <a:p>
            <a:r>
              <a:rPr lang="cs-CZ" b="1">
                <a:latin typeface="Comic Sans MS" pitchFamily="66" charset="0"/>
              </a:rPr>
              <a:t>s = 850 : 2</a:t>
            </a:r>
            <a:endParaRPr lang="cs-CZ" b="1" u="sng">
              <a:latin typeface="Comic Sans MS" pitchFamily="66" charset="0"/>
            </a:endParaRPr>
          </a:p>
          <a:p>
            <a:r>
              <a:rPr lang="cs-CZ" b="1" u="sng">
                <a:solidFill>
                  <a:srgbClr val="FF0000"/>
                </a:solidFill>
                <a:latin typeface="Comic Sans MS" pitchFamily="66" charset="0"/>
              </a:rPr>
              <a:t>s = 425 m</a:t>
            </a:r>
            <a:r>
              <a:rPr lang="cs-CZ"/>
              <a:t> </a:t>
            </a:r>
          </a:p>
        </p:txBody>
      </p:sp>
      <p:sp>
        <p:nvSpPr>
          <p:cNvPr id="19461" name="Text Box 8"/>
          <p:cNvSpPr txBox="1">
            <a:spLocks noChangeArrowheads="1"/>
          </p:cNvSpPr>
          <p:nvPr/>
        </p:nvSpPr>
        <p:spPr bwMode="auto">
          <a:xfrm>
            <a:off x="4716463" y="5734050"/>
            <a:ext cx="3527425" cy="392113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Hloubka moře je 425 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5"/>
          <p:cNvSpPr>
            <a:spLocks noGrp="1"/>
          </p:cNvSpPr>
          <p:nvPr>
            <p:ph type="title"/>
          </p:nvPr>
        </p:nvSpPr>
        <p:spPr>
          <a:solidFill>
            <a:srgbClr val="FFFF99"/>
          </a:solidFill>
          <a:ln w="25400">
            <a:solidFill>
              <a:schemeClr val="tx1"/>
            </a:solidFill>
          </a:ln>
        </p:spPr>
        <p:txBody>
          <a:bodyPr/>
          <a:lstStyle/>
          <a:p>
            <a:pPr eaLnBrk="1" hangingPunct="1"/>
            <a:r>
              <a:rPr lang="cs-CZ" sz="4000" b="1" smtClean="0">
                <a:latin typeface="Comic Sans MS" pitchFamily="66" charset="0"/>
              </a:rPr>
              <a:t>Vzorový příklad šíření zvuku 2.</a:t>
            </a:r>
          </a:p>
        </p:txBody>
      </p:sp>
      <p:sp>
        <p:nvSpPr>
          <p:cNvPr id="20482" name="Text Box 6"/>
          <p:cNvSpPr txBox="1">
            <a:spLocks noChangeArrowheads="1"/>
          </p:cNvSpPr>
          <p:nvPr/>
        </p:nvSpPr>
        <p:spPr bwMode="auto">
          <a:xfrm>
            <a:off x="323850" y="1844675"/>
            <a:ext cx="842486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Ozvěna vrátila zvuk odrazem od lesa za 2,4 s. Jak daleko jsme od lesa?</a:t>
            </a:r>
            <a:r>
              <a:rPr lang="cs-CZ"/>
              <a:t> </a:t>
            </a:r>
          </a:p>
        </p:txBody>
      </p:sp>
      <p:pic>
        <p:nvPicPr>
          <p:cNvPr id="20483" name="Picture 7" descr="les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250825" y="2708275"/>
            <a:ext cx="5324475" cy="2066925"/>
          </a:xfrm>
        </p:spPr>
      </p:pic>
      <p:sp>
        <p:nvSpPr>
          <p:cNvPr id="20484" name="Text Box 9"/>
          <p:cNvSpPr txBox="1">
            <a:spLocks noChangeArrowheads="1"/>
          </p:cNvSpPr>
          <p:nvPr/>
        </p:nvSpPr>
        <p:spPr bwMode="auto">
          <a:xfrm>
            <a:off x="5795963" y="2852738"/>
            <a:ext cx="1943100" cy="2314575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v = 340 m/s</a:t>
            </a:r>
          </a:p>
          <a:p>
            <a:r>
              <a:rPr lang="cs-CZ" b="1">
                <a:latin typeface="Comic Sans MS" pitchFamily="66" charset="0"/>
              </a:rPr>
              <a:t>t = 2,4 s</a:t>
            </a:r>
            <a:endParaRPr lang="cs-CZ" b="1" u="sng">
              <a:latin typeface="Comic Sans MS" pitchFamily="66" charset="0"/>
            </a:endParaRPr>
          </a:p>
          <a:p>
            <a:r>
              <a:rPr lang="cs-CZ" b="1" u="sng">
                <a:latin typeface="Comic Sans MS" pitchFamily="66" charset="0"/>
              </a:rPr>
              <a:t>s = ? m</a:t>
            </a:r>
            <a:endParaRPr lang="cs-CZ" b="1">
              <a:latin typeface="Comic Sans MS" pitchFamily="66" charset="0"/>
            </a:endParaRPr>
          </a:p>
          <a:p>
            <a:r>
              <a:rPr lang="cs-CZ" b="1">
                <a:latin typeface="Comic Sans MS" pitchFamily="66" charset="0"/>
              </a:rPr>
              <a:t>s = v . t</a:t>
            </a:r>
          </a:p>
          <a:p>
            <a:r>
              <a:rPr lang="cs-CZ" b="1">
                <a:latin typeface="Comic Sans MS" pitchFamily="66" charset="0"/>
              </a:rPr>
              <a:t>s = 340 . 2,4</a:t>
            </a:r>
          </a:p>
          <a:p>
            <a:r>
              <a:rPr lang="cs-CZ" b="1">
                <a:latin typeface="Comic Sans MS" pitchFamily="66" charset="0"/>
              </a:rPr>
              <a:t>s = 816</a:t>
            </a:r>
          </a:p>
          <a:p>
            <a:r>
              <a:rPr lang="cs-CZ" b="1">
                <a:latin typeface="Comic Sans MS" pitchFamily="66" charset="0"/>
              </a:rPr>
              <a:t>s = 816 : 2</a:t>
            </a:r>
            <a:endParaRPr lang="cs-CZ" b="1" u="sng">
              <a:latin typeface="Comic Sans MS" pitchFamily="66" charset="0"/>
            </a:endParaRPr>
          </a:p>
          <a:p>
            <a:r>
              <a:rPr lang="cs-CZ" b="1" u="sng">
                <a:solidFill>
                  <a:srgbClr val="FF0000"/>
                </a:solidFill>
                <a:latin typeface="Comic Sans MS" pitchFamily="66" charset="0"/>
              </a:rPr>
              <a:t>s = 408 m</a:t>
            </a:r>
            <a:r>
              <a:rPr lang="cs-CZ"/>
              <a:t> </a:t>
            </a:r>
          </a:p>
        </p:txBody>
      </p:sp>
      <p:sp>
        <p:nvSpPr>
          <p:cNvPr id="20485" name="Text Box 10"/>
          <p:cNvSpPr txBox="1">
            <a:spLocks noChangeArrowheads="1"/>
          </p:cNvSpPr>
          <p:nvPr/>
        </p:nvSpPr>
        <p:spPr bwMode="auto">
          <a:xfrm>
            <a:off x="4716463" y="5734050"/>
            <a:ext cx="3527425" cy="392113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Vzdálenost od lesa je 408 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5"/>
          <p:cNvSpPr>
            <a:spLocks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000" b="1">
                <a:latin typeface="Comic Sans MS" pitchFamily="66" charset="0"/>
              </a:rPr>
              <a:t>Vzorový příklad šíření zvuku 3.</a:t>
            </a:r>
          </a:p>
        </p:txBody>
      </p:sp>
      <p:sp>
        <p:nvSpPr>
          <p:cNvPr id="21506" name="Text Box 7"/>
          <p:cNvSpPr txBox="1">
            <a:spLocks noChangeArrowheads="1"/>
          </p:cNvSpPr>
          <p:nvPr/>
        </p:nvSpPr>
        <p:spPr bwMode="auto">
          <a:xfrm>
            <a:off x="611188" y="1989138"/>
            <a:ext cx="41767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21507" name="Rectangle 8"/>
          <p:cNvSpPr>
            <a:spLocks noChangeArrowheads="1"/>
          </p:cNvSpPr>
          <p:nvPr/>
        </p:nvSpPr>
        <p:spPr bwMode="auto">
          <a:xfrm>
            <a:off x="611188" y="1773238"/>
            <a:ext cx="7634287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b="1">
                <a:latin typeface="Comic Sans MS" pitchFamily="66" charset="0"/>
              </a:rPr>
              <a:t>Do vzdáleného stromu narazil blesk. Mezi bleskem a hromem uplynulo 4,5 s. Jak daleko je zasažený strom od nás? </a:t>
            </a:r>
          </a:p>
        </p:txBody>
      </p:sp>
      <p:pic>
        <p:nvPicPr>
          <p:cNvPr id="21508" name="Picture 9" descr="bu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650" y="2924175"/>
            <a:ext cx="3762375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 Box 10"/>
          <p:cNvSpPr txBox="1">
            <a:spLocks noChangeArrowheads="1"/>
          </p:cNvSpPr>
          <p:nvPr/>
        </p:nvSpPr>
        <p:spPr bwMode="auto">
          <a:xfrm>
            <a:off x="5795963" y="2852738"/>
            <a:ext cx="1943100" cy="1765300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omic Sans MS" pitchFamily="66" charset="0"/>
              </a:rPr>
              <a:t>v = 340 m/s</a:t>
            </a:r>
          </a:p>
          <a:p>
            <a:r>
              <a:rPr lang="cs-CZ" b="1">
                <a:latin typeface="Comic Sans MS" pitchFamily="66" charset="0"/>
              </a:rPr>
              <a:t>t = 4,5 s</a:t>
            </a:r>
            <a:endParaRPr lang="cs-CZ" b="1" u="sng">
              <a:latin typeface="Comic Sans MS" pitchFamily="66" charset="0"/>
            </a:endParaRPr>
          </a:p>
          <a:p>
            <a:r>
              <a:rPr lang="cs-CZ" b="1" u="sng">
                <a:latin typeface="Comic Sans MS" pitchFamily="66" charset="0"/>
              </a:rPr>
              <a:t>s = ? m</a:t>
            </a:r>
            <a:endParaRPr lang="cs-CZ" b="1">
              <a:latin typeface="Comic Sans MS" pitchFamily="66" charset="0"/>
            </a:endParaRPr>
          </a:p>
          <a:p>
            <a:r>
              <a:rPr lang="cs-CZ" b="1">
                <a:latin typeface="Comic Sans MS" pitchFamily="66" charset="0"/>
              </a:rPr>
              <a:t>s = v . t</a:t>
            </a:r>
          </a:p>
          <a:p>
            <a:r>
              <a:rPr lang="cs-CZ" b="1">
                <a:latin typeface="Comic Sans MS" pitchFamily="66" charset="0"/>
              </a:rPr>
              <a:t>s = 340 . 4,5</a:t>
            </a:r>
          </a:p>
          <a:p>
            <a:r>
              <a:rPr lang="cs-CZ" b="1" u="sng">
                <a:solidFill>
                  <a:srgbClr val="FF0000"/>
                </a:solidFill>
                <a:latin typeface="Comic Sans MS" pitchFamily="66" charset="0"/>
              </a:rPr>
              <a:t>s = 1530 m</a:t>
            </a:r>
            <a:r>
              <a:rPr lang="cs-CZ"/>
              <a:t> </a:t>
            </a:r>
          </a:p>
        </p:txBody>
      </p:sp>
      <p:sp>
        <p:nvSpPr>
          <p:cNvPr id="21510" name="Text Box 11"/>
          <p:cNvSpPr txBox="1">
            <a:spLocks noChangeArrowheads="1"/>
          </p:cNvSpPr>
          <p:nvPr/>
        </p:nvSpPr>
        <p:spPr bwMode="auto">
          <a:xfrm>
            <a:off x="3851275" y="5157788"/>
            <a:ext cx="4319588" cy="392112"/>
          </a:xfrm>
          <a:prstGeom prst="rect">
            <a:avLst/>
          </a:prstGeom>
          <a:solidFill>
            <a:srgbClr val="FFFF99"/>
          </a:solidFill>
          <a:ln w="254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>
                <a:latin typeface="Comic Sans MS" pitchFamily="66" charset="0"/>
              </a:rPr>
              <a:t>Zasažený strom je od nás 1530 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>
                <a:latin typeface="Comic Sans MS" pitchFamily="66" charset="0"/>
              </a:rPr>
              <a:t>Použité zdroje:</a:t>
            </a:r>
          </a:p>
        </p:txBody>
      </p:sp>
      <p:sp>
        <p:nvSpPr>
          <p:cNvPr id="22530" name="Text Box 5"/>
          <p:cNvSpPr txBox="1">
            <a:spLocks noChangeArrowheads="1"/>
          </p:cNvSpPr>
          <p:nvPr/>
        </p:nvSpPr>
        <p:spPr bwMode="auto">
          <a:xfrm>
            <a:off x="611188" y="1557338"/>
            <a:ext cx="8353425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dirty="0"/>
              <a:t>František Jáchym a Jiří Tesař, Fyzika pro 9. ročník základní školy, SPN, 2001</a:t>
            </a:r>
          </a:p>
          <a:p>
            <a:pPr>
              <a:spcBef>
                <a:spcPct val="50000"/>
              </a:spcBef>
            </a:pPr>
            <a:endParaRPr lang="cs-CZ" sz="1600" dirty="0"/>
          </a:p>
          <a:p>
            <a:pPr>
              <a:spcBef>
                <a:spcPct val="50000"/>
              </a:spcBef>
            </a:pPr>
            <a:r>
              <a:rPr lang="cs-CZ" sz="1600" dirty="0"/>
              <a:t>Obrázek nahrávacího studia</a:t>
            </a:r>
          </a:p>
          <a:p>
            <a:pPr>
              <a:spcBef>
                <a:spcPct val="50000"/>
              </a:spcBef>
            </a:pPr>
            <a:r>
              <a:rPr lang="cs-CZ" sz="1600" dirty="0" smtClean="0">
                <a:hlinkClick r:id="rId2"/>
              </a:rPr>
              <a:t>http://www.muzikus.</a:t>
            </a:r>
            <a:r>
              <a:rPr lang="cs-CZ" sz="1600" dirty="0" err="1" smtClean="0">
                <a:hlinkClick r:id="rId2"/>
              </a:rPr>
              <a:t>cz</a:t>
            </a:r>
            <a:r>
              <a:rPr lang="cs-CZ" sz="1600" dirty="0" smtClean="0">
                <a:hlinkClick r:id="rId2"/>
              </a:rPr>
              <a:t>/pro-muzikanty-</a:t>
            </a:r>
            <a:r>
              <a:rPr lang="cs-CZ" sz="1600" dirty="0" err="1" smtClean="0">
                <a:hlinkClick r:id="rId2"/>
              </a:rPr>
              <a:t>clanky</a:t>
            </a:r>
            <a:r>
              <a:rPr lang="cs-CZ" sz="1600" dirty="0" smtClean="0">
                <a:hlinkClick r:id="rId2"/>
              </a:rPr>
              <a:t>/Studio-Autobus-Jak-se-to-</a:t>
            </a:r>
            <a:r>
              <a:rPr lang="cs-CZ" sz="1600" dirty="0" err="1" smtClean="0">
                <a:hlinkClick r:id="rId2"/>
              </a:rPr>
              <a:t>toci</a:t>
            </a:r>
            <a:r>
              <a:rPr lang="cs-CZ" sz="1600" dirty="0" smtClean="0">
                <a:hlinkClick r:id="rId2"/>
              </a:rPr>
              <a:t>-na-</a:t>
            </a:r>
            <a:r>
              <a:rPr lang="cs-CZ" sz="1600" dirty="0" err="1" smtClean="0">
                <a:hlinkClick r:id="rId2"/>
              </a:rPr>
              <a:t>Vysocine</a:t>
            </a:r>
            <a:r>
              <a:rPr lang="cs-CZ" sz="1600" dirty="0" smtClean="0">
                <a:hlinkClick r:id="rId2"/>
              </a:rPr>
              <a:t>~23~</a:t>
            </a:r>
            <a:r>
              <a:rPr lang="cs-CZ" sz="1600" dirty="0" err="1" smtClean="0">
                <a:hlinkClick r:id="rId2"/>
              </a:rPr>
              <a:t>cerven</a:t>
            </a:r>
            <a:r>
              <a:rPr lang="cs-CZ" sz="1600" dirty="0" smtClean="0">
                <a:hlinkClick r:id="rId2"/>
              </a:rPr>
              <a:t>~2013/#</a:t>
            </a:r>
            <a:r>
              <a:rPr lang="cs-CZ" sz="1600" dirty="0" err="1" smtClean="0">
                <a:hlinkClick r:id="rId2"/>
              </a:rPr>
              <a:t>prettyPhoto</a:t>
            </a:r>
            <a:r>
              <a:rPr lang="cs-CZ" sz="1600" dirty="0" smtClean="0">
                <a:hlinkClick r:id="rId2"/>
              </a:rPr>
              <a:t>[gallery1]/1</a:t>
            </a:r>
            <a:r>
              <a:rPr lang="cs-CZ" sz="1600" dirty="0" smtClean="0">
                <a:hlinkClick r:id="rId2"/>
              </a:rPr>
              <a:t>/</a:t>
            </a:r>
            <a:endParaRPr lang="cs-CZ" sz="1600" dirty="0" smtClean="0"/>
          </a:p>
          <a:p>
            <a:pPr>
              <a:spcBef>
                <a:spcPct val="50000"/>
              </a:spcBef>
            </a:pPr>
            <a:r>
              <a:rPr lang="cs-CZ" sz="1600" dirty="0" smtClean="0"/>
              <a:t> </a:t>
            </a:r>
          </a:p>
          <a:p>
            <a:pPr>
              <a:spcBef>
                <a:spcPct val="50000"/>
              </a:spcBef>
            </a:pPr>
            <a:r>
              <a:rPr lang="cs-CZ" sz="1600" dirty="0" smtClean="0"/>
              <a:t>Obrázek </a:t>
            </a:r>
            <a:r>
              <a:rPr lang="cs-CZ" sz="1600" dirty="0"/>
              <a:t>modelu </a:t>
            </a:r>
            <a:r>
              <a:rPr lang="cs-CZ" sz="1600" dirty="0" smtClean="0"/>
              <a:t>rozmístění </a:t>
            </a:r>
            <a:r>
              <a:rPr lang="cs-CZ" sz="1600" dirty="0"/>
              <a:t>nábytku</a:t>
            </a:r>
          </a:p>
          <a:p>
            <a:pPr>
              <a:spcBef>
                <a:spcPct val="50000"/>
              </a:spcBef>
            </a:pPr>
            <a:r>
              <a:rPr lang="cs-CZ" sz="1600" dirty="0">
                <a:hlinkClick r:id="rId3"/>
              </a:rPr>
              <a:t>http://www.</a:t>
            </a:r>
            <a:r>
              <a:rPr lang="cs-CZ" sz="1600" dirty="0" err="1">
                <a:hlinkClick r:id="rId3"/>
              </a:rPr>
              <a:t>umimeudelatdomov.cz</a:t>
            </a:r>
            <a:r>
              <a:rPr lang="cs-CZ" sz="1600" dirty="0">
                <a:hlinkClick r:id="rId3"/>
              </a:rPr>
              <a:t>/foto-galerie</a:t>
            </a:r>
            <a:endParaRPr lang="cs-CZ" sz="1600" dirty="0"/>
          </a:p>
          <a:p>
            <a:pPr>
              <a:spcBef>
                <a:spcPct val="50000"/>
              </a:spcBef>
            </a:pPr>
            <a:endParaRPr lang="cs-CZ" sz="1600" dirty="0"/>
          </a:p>
          <a:p>
            <a:pPr>
              <a:spcBef>
                <a:spcPct val="50000"/>
              </a:spcBef>
            </a:pPr>
            <a:r>
              <a:rPr lang="cs-CZ" sz="1600" dirty="0"/>
              <a:t>Ostatní obrázky jsou vytvořeny pomocí obrazců a textových polí v programu </a:t>
            </a:r>
            <a:r>
              <a:rPr lang="cs-CZ" sz="1600" dirty="0" err="1"/>
              <a:t>word</a:t>
            </a:r>
            <a:r>
              <a:rPr lang="cs-CZ" sz="1600" dirty="0"/>
              <a:t>, a vložením </a:t>
            </a:r>
            <a:r>
              <a:rPr lang="cs-CZ" sz="1600" dirty="0" smtClean="0"/>
              <a:t>klipartů – </a:t>
            </a:r>
            <a:r>
              <a:rPr lang="cs-CZ" sz="1600" dirty="0" smtClean="0">
                <a:hlinkClick r:id="rId4"/>
              </a:rPr>
              <a:t>www.office.</a:t>
            </a:r>
            <a:r>
              <a:rPr lang="cs-CZ" sz="1600" dirty="0" err="1" smtClean="0">
                <a:hlinkClick r:id="rId4"/>
              </a:rPr>
              <a:t>microsoft.com</a:t>
            </a:r>
            <a:endParaRPr lang="cs-CZ" sz="1600" smtClean="0"/>
          </a:p>
          <a:p>
            <a:pPr>
              <a:spcBef>
                <a:spcPct val="50000"/>
              </a:spcBef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443</Words>
  <Application>Microsoft Office PowerPoint</Application>
  <PresentationFormat>Předvádění na obrazovce (4:3)</PresentationFormat>
  <Paragraphs>91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Jakou rychlostí se šíří zvuk?</vt:lpstr>
      <vt:lpstr>Rychlosti zvuku v různých prostředích.</vt:lpstr>
      <vt:lpstr>Snímek 4</vt:lpstr>
      <vt:lpstr>Ozvěna a Dozvuk</vt:lpstr>
      <vt:lpstr>Stavební akustika</vt:lpstr>
      <vt:lpstr>Vzorový příklad šíření zvuku 1.</vt:lpstr>
      <vt:lpstr>Vzorový příklad šíření zvuku 2.</vt:lpstr>
      <vt:lpstr>Snímek 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a MŠ Kladno, Norská 2633 - Vlasák</dc:creator>
  <cp:lastModifiedBy>Dum</cp:lastModifiedBy>
  <cp:revision>24</cp:revision>
  <dcterms:created xsi:type="dcterms:W3CDTF">2013-03-25T13:11:13Z</dcterms:created>
  <dcterms:modified xsi:type="dcterms:W3CDTF">2014-05-03T08:45:51Z</dcterms:modified>
</cp:coreProperties>
</file>