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8" r:id="rId2"/>
    <p:sldId id="29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4" r:id="rId29"/>
    <p:sldId id="285" r:id="rId30"/>
    <p:sldId id="286" r:id="rId31"/>
    <p:sldId id="287" r:id="rId32"/>
    <p:sldId id="288" r:id="rId33"/>
    <p:sldId id="299" r:id="rId3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3C9125-A70E-43F7-BBD7-8A02D5ED3F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D6E578-27A6-4C6C-AA52-09681CA0DA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2C60D0-85E7-4FFE-AE45-E1556DFA9F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2AC1C5-4435-4D73-B2F2-377C4C2C31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E07B0A-8284-44ED-A3E4-0C1129FBCB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7C3C29-3711-4D4A-AC8E-4458641035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7FBFC4-E0D6-442E-93CB-C2DD123C17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C7EE8F-74FC-4F87-BE35-088930EDF1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5A7785-E9C4-43B3-9074-995950E259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E1BF41-9830-437C-BE0A-5CBAFDDB08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DFE416-41FF-443C-8F2A-6E17DF1824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DBE3A1-2E39-4AF9-9EA4-32B123BD49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57F3FB-69B7-47B0-923B-93E6DC714D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18F226F-21B1-4868-9C0D-AFBB3C7084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  <p:sldLayoutId id="2147483650" r:id="rId12"/>
    <p:sldLayoutId id="214748364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9/93/MESSENGER_first_photo_of_unseen_side_of_mercury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b/bc/Venuspioneeruv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9/97/The_Earth_seen_from_Apollo_17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7/76/Mars_Hubble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e/e2/Jupiter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b/b4/Saturn_%28planet%29_large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b/bb/Uranus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7/77/Neptune_Full_Disk_View_-_GPN-2000-000443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3/33/2006-16-a-full-1-.jpg" TargetMode="Externa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f/f8/Halebopp031197.jpg" TargetMode="Externa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upload.wikimedia.org/wikipedia/commons/d/df/Sun_in_X-Ray.pn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upload.wikimedia.org/wikipedia/commons/c/c0/1_ceres_hst_2005.jp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upload.wikimedia.org/wikipedia/commons/9/9a/Pluto-map-hs-2010-06-c180.jpg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upload.wikimedia.org/wikipedia/commons/9/90/2003EL61art.jpg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upload.wikimedia.org/wikipedia/commons/c/ca/2005FY9art.jpg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3/33/2006-16-a-full-1-.jpg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upload.wikimedia.org/wikipedia/commons/d/dd/Full_Moon_Luc_Viatour.jpg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9/Callisto.jpg" TargetMode="External"/><Relationship Id="rId3" Type="http://schemas.openxmlformats.org/officeDocument/2006/relationships/image" Target="../media/image22.jpeg"/><Relationship Id="rId7" Type="http://schemas.openxmlformats.org/officeDocument/2006/relationships/image" Target="../media/image24.png"/><Relationship Id="rId2" Type="http://schemas.openxmlformats.org/officeDocument/2006/relationships/hyperlink" Target="http://upload.wikimedia.org/wikipedia/commons/7/7b/Io_highest_resolution_true_color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2/2d/Ganymede_%28moon%29.gif" TargetMode="External"/><Relationship Id="rId5" Type="http://schemas.openxmlformats.org/officeDocument/2006/relationships/image" Target="../media/image23.jpeg"/><Relationship Id="rId4" Type="http://schemas.openxmlformats.org/officeDocument/2006/relationships/hyperlink" Target="http://upload.wikimedia.org/wikipedia/commons/5/54/Europa-moon.jpg" TargetMode="External"/><Relationship Id="rId9" Type="http://schemas.openxmlformats.org/officeDocument/2006/relationships/image" Target="../media/image25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://cs.wikipedia.org/wiki/Soubor:Hyperion_PIA07740.jpg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hyperlink" Target="http://upload.wikimedia.org/wikipedia/commons/a/a6/Triton_moon_mosaic_Voyager_2_%28large%29.jpg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aturn_(planet)_large.jpg" TargetMode="External"/><Relationship Id="rId13" Type="http://schemas.openxmlformats.org/officeDocument/2006/relationships/hyperlink" Target="http://cs.wikipedia.org/wiki/Soubor:SikhoteAlinMeteorite.jpg" TargetMode="External"/><Relationship Id="rId18" Type="http://schemas.openxmlformats.org/officeDocument/2006/relationships/hyperlink" Target="http://cs.wikipedia.org/wiki/Soubor:2005FY9art.jpg" TargetMode="External"/><Relationship Id="rId26" Type="http://schemas.openxmlformats.org/officeDocument/2006/relationships/hyperlink" Target="http://cs.wikipedia.org/wiki/Soubor:HubbleUltraDeepFieldwithScaleComparison.jpg" TargetMode="External"/><Relationship Id="rId3" Type="http://schemas.openxmlformats.org/officeDocument/2006/relationships/hyperlink" Target="http://cs.wikipedia.org/wiki/Soubor:MESSENGER_first_photo_of_unseen_side_of_mercury.jpg" TargetMode="External"/><Relationship Id="rId21" Type="http://schemas.openxmlformats.org/officeDocument/2006/relationships/hyperlink" Target="http://cs.wikipedia.org/wiki/Soubor:Europa-moon.jpg" TargetMode="External"/><Relationship Id="rId7" Type="http://schemas.openxmlformats.org/officeDocument/2006/relationships/hyperlink" Target="http://cs.wikipedia.org/wiki/Jupiter_(planeta" TargetMode="External"/><Relationship Id="rId12" Type="http://schemas.openxmlformats.org/officeDocument/2006/relationships/hyperlink" Target="http://cs.wikipedia.org/wiki/Soubor:Halebopp031197.jpg" TargetMode="External"/><Relationship Id="rId17" Type="http://schemas.openxmlformats.org/officeDocument/2006/relationships/hyperlink" Target="http://cs.wikipedia.org/wiki/Soubor:2003EL61art.jpg" TargetMode="External"/><Relationship Id="rId25" Type="http://schemas.openxmlformats.org/officeDocument/2006/relationships/hyperlink" Target="http://cs.wikipedia.org/wiki/Soubor:Triton_moon_mosaic_Voyager_2_(large).jpg" TargetMode="External"/><Relationship Id="rId2" Type="http://schemas.openxmlformats.org/officeDocument/2006/relationships/hyperlink" Target="http://cs.wikipedia.org/wiki/Soubor:NovaSlunecniSoustava.jpg" TargetMode="External"/><Relationship Id="rId16" Type="http://schemas.openxmlformats.org/officeDocument/2006/relationships/hyperlink" Target="http://cs.wikipedia.org/wiki/Soubor:Pluto-map-hs-2010-06-c180.jpg" TargetMode="External"/><Relationship Id="rId20" Type="http://schemas.openxmlformats.org/officeDocument/2006/relationships/hyperlink" Target="http://cs.wikipedia.org/wiki/Soubor:Io_highest_resolution_true_colo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ars_Hubble.jpg" TargetMode="External"/><Relationship Id="rId11" Type="http://schemas.openxmlformats.org/officeDocument/2006/relationships/hyperlink" Target="http://cs.wikipedia.org/wiki/Soubor:2006-16-a-full-1-.jpg" TargetMode="External"/><Relationship Id="rId24" Type="http://schemas.openxmlformats.org/officeDocument/2006/relationships/hyperlink" Target="http://cs.wikipedia.org/wiki/Soubor:Hyperion_PIA07740.jpg" TargetMode="External"/><Relationship Id="rId5" Type="http://schemas.openxmlformats.org/officeDocument/2006/relationships/hyperlink" Target="http://cs.wikipedia.org/wiki/Soubor:The_Earth_seen_from_Apollo_17.jpg" TargetMode="External"/><Relationship Id="rId15" Type="http://schemas.openxmlformats.org/officeDocument/2006/relationships/hyperlink" Target="http://cs.wikipedia.org/wiki/Soubor:1_ceres_hst_2005.jpg" TargetMode="External"/><Relationship Id="rId23" Type="http://schemas.openxmlformats.org/officeDocument/2006/relationships/hyperlink" Target="http://cs.wikipedia.org/wiki/Soubor:Callisto.jpg" TargetMode="External"/><Relationship Id="rId10" Type="http://schemas.openxmlformats.org/officeDocument/2006/relationships/hyperlink" Target="http://cs.wikipedia.org/wiki/Soubor:Neptune_Full_Disk_View_-_GPN-2000-000443.jpg" TargetMode="External"/><Relationship Id="rId19" Type="http://schemas.openxmlformats.org/officeDocument/2006/relationships/hyperlink" Target="http://cs.wikipedia.org/wiki/Soubor:Full_Moon_Luc_Viatour.jpg" TargetMode="External"/><Relationship Id="rId4" Type="http://schemas.openxmlformats.org/officeDocument/2006/relationships/hyperlink" Target="http://cs.wikipedia.org/wiki/Soubor:Venuspioneeruv.jpg" TargetMode="External"/><Relationship Id="rId9" Type="http://schemas.openxmlformats.org/officeDocument/2006/relationships/hyperlink" Target="http://cs.wikipedia.org/wiki/Soubor:Uranus.jpg" TargetMode="External"/><Relationship Id="rId14" Type="http://schemas.openxmlformats.org/officeDocument/2006/relationships/hyperlink" Target="http://cs.wikipedia.org/wiki/Soubor:Sun_in_X-Ray.png" TargetMode="External"/><Relationship Id="rId22" Type="http://schemas.openxmlformats.org/officeDocument/2006/relationships/hyperlink" Target="http://cs.wikipedia.org/wiki/Soubor:Ganymede_(moon)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5"/>
          <p:cNvSpPr>
            <a:spLocks noChangeArrowheads="1"/>
          </p:cNvSpPr>
          <p:nvPr/>
        </p:nvSpPr>
        <p:spPr bwMode="auto">
          <a:xfrm>
            <a:off x="298450" y="1997075"/>
            <a:ext cx="7385050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Název školy: </a:t>
            </a:r>
            <a:r>
              <a:rPr lang="cs-CZ" b="1" dirty="0">
                <a:solidFill>
                  <a:schemeClr val="bg1"/>
                </a:solidFill>
              </a:rPr>
              <a:t> Základní škola a Mateřská škola Kladno, Norská 2633</a:t>
            </a: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>Autor: </a:t>
            </a:r>
            <a:r>
              <a:rPr lang="cs-CZ" b="1" dirty="0">
                <a:solidFill>
                  <a:schemeClr val="bg1"/>
                </a:solidFill>
              </a:rPr>
              <a:t>Bc. František Vlasák, </a:t>
            </a:r>
            <a:r>
              <a:rPr lang="cs-CZ" b="1" dirty="0" err="1">
                <a:solidFill>
                  <a:schemeClr val="bg1"/>
                </a:solidFill>
              </a:rPr>
              <a:t>DiS</a:t>
            </a:r>
            <a:r>
              <a:rPr lang="cs-CZ" b="1" dirty="0">
                <a:solidFill>
                  <a:schemeClr val="bg1"/>
                </a:solidFill>
              </a:rPr>
              <a:t>.</a:t>
            </a:r>
          </a:p>
          <a:p>
            <a:r>
              <a:rPr lang="cs-CZ" dirty="0">
                <a:solidFill>
                  <a:schemeClr val="bg1"/>
                </a:solidFill>
              </a:rPr>
              <a:t>Název materiálu: </a:t>
            </a:r>
            <a:r>
              <a:rPr lang="cs-CZ" b="1" dirty="0">
                <a:solidFill>
                  <a:schemeClr val="bg1"/>
                </a:solidFill>
              </a:rPr>
              <a:t>VY_52_INOVACE_F.9.Vl. 13_Sluneční_soustava</a:t>
            </a: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Datum: </a:t>
            </a:r>
            <a:r>
              <a:rPr lang="cs-CZ" b="1" dirty="0">
                <a:solidFill>
                  <a:schemeClr val="bg1"/>
                </a:solidFill>
              </a:rPr>
              <a:t>11.3.2013</a:t>
            </a:r>
          </a:p>
          <a:p>
            <a:r>
              <a:rPr lang="cs-CZ" dirty="0">
                <a:solidFill>
                  <a:schemeClr val="bg1"/>
                </a:solidFill>
              </a:rPr>
              <a:t>Ročník: </a:t>
            </a:r>
            <a:r>
              <a:rPr lang="cs-CZ" b="1" dirty="0">
                <a:solidFill>
                  <a:schemeClr val="bg1"/>
                </a:solidFill>
              </a:rPr>
              <a:t>Devátý</a:t>
            </a:r>
          </a:p>
          <a:p>
            <a:r>
              <a:rPr lang="cs-CZ" dirty="0">
                <a:solidFill>
                  <a:schemeClr val="bg1"/>
                </a:solidFill>
              </a:rPr>
              <a:t>Vzdělávací oblast: </a:t>
            </a:r>
            <a:r>
              <a:rPr lang="cs-CZ" b="1" dirty="0">
                <a:solidFill>
                  <a:schemeClr val="bg1"/>
                </a:solidFill>
              </a:rPr>
              <a:t>Člověk a příroda</a:t>
            </a:r>
          </a:p>
          <a:p>
            <a:r>
              <a:rPr lang="cs-CZ" dirty="0">
                <a:solidFill>
                  <a:schemeClr val="bg1"/>
                </a:solidFill>
              </a:rPr>
              <a:t>Vzdělávací obor: </a:t>
            </a:r>
            <a:r>
              <a:rPr lang="cs-CZ" b="1" dirty="0">
                <a:solidFill>
                  <a:schemeClr val="bg1"/>
                </a:solidFill>
              </a:rPr>
              <a:t>Fyzika </a:t>
            </a:r>
            <a:br>
              <a:rPr lang="cs-CZ" b="1" dirty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>Název: </a:t>
            </a:r>
            <a:r>
              <a:rPr lang="cs-CZ" b="1" dirty="0">
                <a:solidFill>
                  <a:schemeClr val="bg1"/>
                </a:solidFill>
              </a:rPr>
              <a:t> Sluneční soustava</a:t>
            </a:r>
            <a:br>
              <a:rPr lang="cs-CZ" b="1" dirty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>Číslo operačního programu: </a:t>
            </a:r>
            <a:r>
              <a:rPr lang="cs-CZ" b="1" dirty="0">
                <a:solidFill>
                  <a:schemeClr val="bg1"/>
                </a:solidFill>
              </a:rPr>
              <a:t>CZ.1.07/1.4.00/21.3489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Název projektu: </a:t>
            </a:r>
            <a:r>
              <a:rPr lang="cs-CZ" b="1" dirty="0">
                <a:solidFill>
                  <a:schemeClr val="bg1"/>
                </a:solidFill>
              </a:rPr>
              <a:t>UČÍME SE S RADOSTÍ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Anotace</a:t>
            </a:r>
            <a:r>
              <a:rPr lang="cs-CZ" b="1" dirty="0">
                <a:solidFill>
                  <a:schemeClr val="bg1"/>
                </a:solidFill>
              </a:rPr>
              <a:t>: Materiál slouží jako prezentace na interaktivní tabuli. </a:t>
            </a:r>
          </a:p>
          <a:p>
            <a:r>
              <a:rPr lang="cs-CZ" b="1" dirty="0">
                <a:solidFill>
                  <a:schemeClr val="bg1"/>
                </a:solidFill>
              </a:rPr>
              <a:t>Žáci se seznámí s tím, co tvoří naši Sluneční soustavu.</a:t>
            </a:r>
          </a:p>
        </p:txBody>
      </p:sp>
      <p:pic>
        <p:nvPicPr>
          <p:cNvPr id="205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6336059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Sluneční soustava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chemeClr val="bg1"/>
                </a:solidFill>
              </a:rPr>
              <a:t>Sluneční soustava je planetární systém hvězdy, kterou známe jako </a:t>
            </a: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Slunce</a:t>
            </a:r>
          </a:p>
          <a:p>
            <a:pPr eaLnBrk="1" hangingPunct="1">
              <a:defRPr/>
            </a:pPr>
            <a:r>
              <a:rPr lang="cs-CZ" smtClean="0">
                <a:solidFill>
                  <a:schemeClr val="bg1"/>
                </a:solidFill>
              </a:rPr>
              <a:t>Tvoří ji </a:t>
            </a: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8 planet, 5 trpasličích planet</a:t>
            </a:r>
            <a:r>
              <a:rPr lang="cs-CZ" smtClean="0">
                <a:solidFill>
                  <a:schemeClr val="bg1"/>
                </a:solidFill>
              </a:rPr>
              <a:t>, více než </a:t>
            </a: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150 měsíců</a:t>
            </a:r>
            <a:r>
              <a:rPr lang="cs-CZ" smtClean="0">
                <a:solidFill>
                  <a:schemeClr val="bg1"/>
                </a:solidFill>
              </a:rPr>
              <a:t> planet a další menší vesmírná tělesa</a:t>
            </a:r>
          </a:p>
          <a:p>
            <a:pPr eaLnBrk="1" hangingPunct="1">
              <a:defRPr/>
            </a:pPr>
            <a:r>
              <a:rPr lang="cs-CZ" smtClean="0">
                <a:solidFill>
                  <a:schemeClr val="bg1"/>
                </a:solidFill>
              </a:rPr>
              <a:t>Mezi další vesmírná tělesa patří : </a:t>
            </a: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planetky, komety, meteoroidy a meteority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Planety Sluneční soustavy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Merkur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Venuše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Země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Mars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Jupiter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Saturn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Uran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Neptun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Sluneční soustava</a:t>
            </a:r>
          </a:p>
        </p:txBody>
      </p:sp>
      <p:pic>
        <p:nvPicPr>
          <p:cNvPr id="5123" name="Picture 10" descr="NovaSlunecniSoustava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50863" y="1600200"/>
            <a:ext cx="8040687" cy="4525963"/>
          </a:xfrm>
          <a:noFill/>
          <a:ln w="38100"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Merkur</a:t>
            </a:r>
          </a:p>
        </p:txBody>
      </p:sp>
      <p:pic>
        <p:nvPicPr>
          <p:cNvPr id="6147" name="Picture 6" descr="Soubor:MESSENGER first photo of unseen side of mercury.jpg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308225" y="1600200"/>
            <a:ext cx="4525963" cy="4525963"/>
          </a:xfrm>
          <a:ln w="38100"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Venuše</a:t>
            </a:r>
          </a:p>
        </p:txBody>
      </p:sp>
      <p:pic>
        <p:nvPicPr>
          <p:cNvPr id="7171" name="Picture 6" descr="Soubor:Venuspioneeruv.jpg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97113" y="1341438"/>
            <a:ext cx="4618037" cy="4967287"/>
          </a:xfrm>
          <a:ln w="38100"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Země</a:t>
            </a:r>
          </a:p>
        </p:txBody>
      </p:sp>
      <p:pic>
        <p:nvPicPr>
          <p:cNvPr id="8195" name="Picture 6" descr="Soubor:The Earth seen from Apollo 17.jpg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68538" y="1630363"/>
            <a:ext cx="4751387" cy="4751387"/>
          </a:xfrm>
          <a:ln w="38100"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Mars</a:t>
            </a:r>
          </a:p>
        </p:txBody>
      </p:sp>
      <p:pic>
        <p:nvPicPr>
          <p:cNvPr id="9219" name="Picture 6" descr="Soubor:Mars Hubble.jpg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124075" y="1414463"/>
            <a:ext cx="4895850" cy="4895850"/>
          </a:xfrm>
          <a:ln w="38100"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Jupiter</a:t>
            </a:r>
          </a:p>
        </p:txBody>
      </p:sp>
      <p:pic>
        <p:nvPicPr>
          <p:cNvPr id="10243" name="Picture 6" descr="Soubor:Jupiter.jpg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308225" y="1600200"/>
            <a:ext cx="4525963" cy="4525963"/>
          </a:xfrm>
          <a:ln w="38100"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Saturn</a:t>
            </a:r>
          </a:p>
        </p:txBody>
      </p:sp>
      <p:pic>
        <p:nvPicPr>
          <p:cNvPr id="11267" name="Picture 6" descr="Soubor:Saturn (planet) large.jpg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325688" y="1600200"/>
            <a:ext cx="4622800" cy="4852988"/>
          </a:xfrm>
          <a:ln w="38100"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Uran</a:t>
            </a:r>
          </a:p>
        </p:txBody>
      </p:sp>
      <p:pic>
        <p:nvPicPr>
          <p:cNvPr id="12291" name="Picture 6" descr="Soubor:Uranus.jpg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343150" y="1600200"/>
            <a:ext cx="4457700" cy="4525963"/>
          </a:xfrm>
          <a:ln w="38100"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Neptun</a:t>
            </a:r>
          </a:p>
        </p:txBody>
      </p:sp>
      <p:pic>
        <p:nvPicPr>
          <p:cNvPr id="13315" name="Picture 6" descr="Soubor:Neptune Full Disk View - GPN-2000-000443.jpg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195513" y="1635125"/>
            <a:ext cx="4608512" cy="4598988"/>
          </a:xfrm>
          <a:ln w="38100"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Trpasličí planeta - planetka</a:t>
            </a: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Trpasličí planeta je objekt sluneční soustavy, který je podobný planetám</a:t>
            </a:r>
          </a:p>
          <a:p>
            <a:pPr eaLnBrk="1" hangingPunct="1">
              <a:defRPr/>
            </a:pPr>
            <a:endParaRPr lang="cs-CZ" sz="2800" smtClean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defRPr/>
            </a:pPr>
            <a:endParaRPr lang="cs-CZ" sz="2800" smtClean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defRPr/>
            </a:pPr>
            <a:endParaRPr lang="cs-CZ" sz="2800" smtClean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defRPr/>
            </a:pPr>
            <a:r>
              <a:rPr lang="cs-CZ" sz="280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Př. Planetka Eris</a:t>
            </a:r>
            <a:endParaRPr lang="cs-CZ" sz="2800" smtClean="0"/>
          </a:p>
        </p:txBody>
      </p:sp>
      <p:pic>
        <p:nvPicPr>
          <p:cNvPr id="14340" name="Picture 7" descr="Soubor:2006-16-a-full-1-.jpg">
            <a:hlinkClick r:id="rId2"/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140200" y="2947988"/>
            <a:ext cx="3746500" cy="2809875"/>
          </a:xfrm>
          <a:ln w="38100"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Kometa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330700" cy="4525963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Kometa je astronomický objekt podobný planetce složený především z ledu a prachu.</a:t>
            </a:r>
          </a:p>
          <a:p>
            <a:pPr eaLnBrk="1" hangingPunct="1">
              <a:defRPr/>
            </a:pPr>
            <a:endParaRPr lang="cs-CZ" sz="2800" b="1" smtClean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defRPr/>
            </a:pPr>
            <a:endParaRPr lang="cs-CZ" sz="2800" b="1" smtClean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defRPr/>
            </a:pPr>
            <a:r>
              <a:rPr lang="cs-CZ" sz="2800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Př. Kometa Hale-Bopp</a:t>
            </a:r>
            <a:r>
              <a:rPr lang="cs-CZ" sz="2000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</a:p>
        </p:txBody>
      </p:sp>
      <p:pic>
        <p:nvPicPr>
          <p:cNvPr id="15364" name="Picture 5" descr="Soubor:Halebopp031197.jpg">
            <a:hlinkClick r:id="rId2"/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716463" y="1916113"/>
            <a:ext cx="4038600" cy="3028950"/>
          </a:xfrm>
          <a:ln w="38100">
            <a:solidFill>
              <a:schemeClr val="bg1"/>
            </a:solidFill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Meteoroidy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2800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Jsou tělesa sluneční soustavy o velikosti milimetrů až několik desítek metrů, která se pohybují mezi planetami</a:t>
            </a:r>
            <a:r>
              <a:rPr lang="cs-CZ" sz="2800" smtClean="0"/>
              <a:t> </a:t>
            </a:r>
          </a:p>
        </p:txBody>
      </p:sp>
      <p:pic>
        <p:nvPicPr>
          <p:cNvPr id="16388" name="Picture 5" descr="gaspra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356100" y="2708275"/>
            <a:ext cx="3906838" cy="3295650"/>
          </a:xfrm>
          <a:noFill/>
          <a:ln w="38100">
            <a:solidFill>
              <a:schemeClr val="bg1"/>
            </a:solidFill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Meteorit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600200"/>
            <a:ext cx="4752975" cy="4525963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Meteorit je menší kosmické těleso (původně meteoroid), které díky příznivým podmínkám dopadlo na povrch Země</a:t>
            </a:r>
            <a:r>
              <a:rPr lang="cs-CZ" sz="280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.</a:t>
            </a:r>
            <a:r>
              <a:rPr lang="cs-CZ" sz="2800" smtClean="0"/>
              <a:t> </a:t>
            </a:r>
          </a:p>
        </p:txBody>
      </p:sp>
      <p:pic>
        <p:nvPicPr>
          <p:cNvPr id="17412" name="Picture 9" descr="2007_meteorit_01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859338" y="3141663"/>
            <a:ext cx="4000500" cy="3114675"/>
          </a:xfrm>
          <a:noFill/>
          <a:ln w="38100">
            <a:solidFill>
              <a:schemeClr val="bg1"/>
            </a:solidFill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Hvězdy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Hvězda je kosmický objekt obrovské hmotnosti.</a:t>
            </a:r>
          </a:p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Gravitačně jsou vázány v galaxiích. Jedna galaxie jich obsahuje kolem 100 miliard. </a:t>
            </a:r>
          </a:p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Zemi nejbližší hvězda je Slunce, vzdálená přibližně 8 světelných minut</a:t>
            </a:r>
            <a:r>
              <a:rPr lang="cs-CZ" smtClean="0">
                <a:solidFill>
                  <a:schemeClr val="bg1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Slunce</a:t>
            </a:r>
          </a:p>
        </p:txBody>
      </p:sp>
      <p:pic>
        <p:nvPicPr>
          <p:cNvPr id="19459" name="Picture 6" descr="Soubor:Sun in X-Ray.png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447800" y="1600200"/>
            <a:ext cx="6246813" cy="4525963"/>
          </a:xfrm>
          <a:ln w="38100"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Planety</a:t>
            </a:r>
          </a:p>
        </p:txBody>
      </p:sp>
      <p:sp>
        <p:nvSpPr>
          <p:cNvPr id="4915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Jsou tělesa ve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Sluneční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soustavě, která mají přibližně tvar koule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 základním patří 8 planet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Sluneční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soustavy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Planety se rozdělují na : planety z hornin, plynů, trpasličí planety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Planety se pohybují v gravitačním poli Slunce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Kolem některých planet obíhají jejich měsíce.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Oběžná doba planety od slunce je různá, podle jejich vzdálenosti.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Planety nezáří vlastním světlem, ale odrážejí světlo ze Slunce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Planety složené především z hornin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2332038"/>
            <a:ext cx="8229600" cy="4525962"/>
          </a:xfrm>
        </p:spPr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Merkur</a:t>
            </a:r>
          </a:p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Venuše</a:t>
            </a:r>
          </a:p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Země</a:t>
            </a:r>
          </a:p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Mars</a:t>
            </a:r>
          </a:p>
          <a:p>
            <a:pPr eaLnBrk="1" hangingPunct="1">
              <a:defRPr/>
            </a:pPr>
            <a:endParaRPr lang="cs-CZ" b="1" smtClean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defRPr/>
            </a:pPr>
            <a:endParaRPr lang="cs-CZ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Plynné planety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332038"/>
            <a:ext cx="8229600" cy="4525962"/>
          </a:xfrm>
        </p:spPr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Jupiter</a:t>
            </a:r>
          </a:p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Saturn</a:t>
            </a:r>
          </a:p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Uran</a:t>
            </a:r>
          </a:p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Neptun</a:t>
            </a:r>
          </a:p>
          <a:p>
            <a:pPr eaLnBrk="1" hangingPunct="1">
              <a:defRPr/>
            </a:pPr>
            <a:endParaRPr lang="cs-CZ" b="1" smtClean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defRPr/>
            </a:pPr>
            <a:endParaRPr lang="cs-CZ" b="1" smtClean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Tx/>
              <a:buNone/>
              <a:defRPr/>
            </a:pPr>
            <a:endParaRPr lang="cs-CZ" smtClean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Trpasličí planety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133600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Ceres</a:t>
            </a:r>
          </a:p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Pluto</a:t>
            </a:r>
          </a:p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Haumea</a:t>
            </a:r>
          </a:p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Makemake</a:t>
            </a:r>
          </a:p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Eris</a:t>
            </a:r>
          </a:p>
          <a:p>
            <a:pPr eaLnBrk="1" hangingPunct="1">
              <a:defRPr/>
            </a:pPr>
            <a:endParaRPr lang="cs-CZ" b="1" smtClean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Ceres</a:t>
            </a:r>
            <a:r>
              <a:rPr lang="cs-CZ" smtClean="0"/>
              <a:t> </a:t>
            </a:r>
          </a:p>
        </p:txBody>
      </p:sp>
      <p:pic>
        <p:nvPicPr>
          <p:cNvPr id="24579" name="Picture 5" descr="Soubor:1 ceres hst 2005.jpg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195513" y="2133600"/>
            <a:ext cx="5041900" cy="3779838"/>
          </a:xfrm>
          <a:ln w="25400">
            <a:solidFill>
              <a:schemeClr val="bg1"/>
            </a:solidFill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Pluto</a:t>
            </a:r>
          </a:p>
        </p:txBody>
      </p:sp>
      <p:pic>
        <p:nvPicPr>
          <p:cNvPr id="25603" name="Picture 6" descr="Soubor:Pluto-map-hs-2010-06-c180.jpg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308225" y="1600200"/>
            <a:ext cx="4525963" cy="4525963"/>
          </a:xfrm>
          <a:ln w="25400">
            <a:solidFill>
              <a:schemeClr val="bg1"/>
            </a:solidFill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Haumea</a:t>
            </a:r>
          </a:p>
        </p:txBody>
      </p:sp>
      <p:pic>
        <p:nvPicPr>
          <p:cNvPr id="26627" name="Picture 6" descr="Soubor:2003EL61art.jpg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876425" y="1600200"/>
            <a:ext cx="5391150" cy="4525963"/>
          </a:xfrm>
          <a:ln w="25400">
            <a:solidFill>
              <a:schemeClr val="bg1"/>
            </a:solidFill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Makemake</a:t>
            </a:r>
          </a:p>
        </p:txBody>
      </p:sp>
      <p:pic>
        <p:nvPicPr>
          <p:cNvPr id="27651" name="Picture 6" descr="Soubor:2005FY9art.jpg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24125" y="2052638"/>
            <a:ext cx="4095750" cy="3619500"/>
          </a:xfrm>
          <a:ln w="25400">
            <a:solidFill>
              <a:schemeClr val="bg1"/>
            </a:solidFill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Eris</a:t>
            </a:r>
          </a:p>
        </p:txBody>
      </p:sp>
      <p:pic>
        <p:nvPicPr>
          <p:cNvPr id="28675" name="Picture 5" descr="Soubor:2006-16-a-full-1-.jpg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124075" y="1844675"/>
            <a:ext cx="5472113" cy="4105275"/>
          </a:xfrm>
          <a:ln w="25400">
            <a:solidFill>
              <a:schemeClr val="bg1"/>
            </a:solidFill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Měsíce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Přirozená družice, která se pohybuje po oběžné dráze vesmírných těles (planet)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Ve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Sluneční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soustavě je asi 154 měsíců.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Plynné planety mají velký počet měsíců, Země má 1, Mars má 2, Venuše a Merkur měsíce nemají.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Pluto má měsíc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Cháron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(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dvojplaneta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) a 2 malé měsíce</a:t>
            </a:r>
            <a:r>
              <a:rPr lang="cs-CZ" dirty="0" smtClean="0"/>
              <a:t>  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Měsíc planety Země</a:t>
            </a:r>
          </a:p>
        </p:txBody>
      </p:sp>
      <p:pic>
        <p:nvPicPr>
          <p:cNvPr id="30723" name="Picture 5" descr="Soubor:Full Moon Luc Viatour.jpg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360613" y="1844675"/>
            <a:ext cx="4211637" cy="4248150"/>
          </a:xfrm>
          <a:ln w="25400">
            <a:solidFill>
              <a:schemeClr val="bg1"/>
            </a:solidFill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Jupiterovy měsíce</a:t>
            </a:r>
          </a:p>
        </p:txBody>
      </p:sp>
      <p:sp>
        <p:nvSpPr>
          <p:cNvPr id="77832" name="Rectangle 8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Io</a:t>
            </a:r>
          </a:p>
          <a:p>
            <a:pPr eaLnBrk="1" hangingPunct="1">
              <a:defRPr/>
            </a:pPr>
            <a:r>
              <a:rPr lang="cs-CZ" sz="2800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Europa</a:t>
            </a:r>
          </a:p>
          <a:p>
            <a:pPr eaLnBrk="1" hangingPunct="1">
              <a:defRPr/>
            </a:pPr>
            <a:r>
              <a:rPr lang="cs-CZ" sz="2800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Ganymed</a:t>
            </a:r>
          </a:p>
          <a:p>
            <a:pPr eaLnBrk="1" hangingPunct="1">
              <a:defRPr/>
            </a:pPr>
            <a:r>
              <a:rPr lang="cs-CZ" sz="2800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Callisto</a:t>
            </a:r>
            <a:r>
              <a:rPr lang="cs-CZ" sz="2800" smtClean="0"/>
              <a:t> </a:t>
            </a:r>
          </a:p>
        </p:txBody>
      </p:sp>
      <p:pic>
        <p:nvPicPr>
          <p:cNvPr id="31748" name="Picture 10" descr="Soubor:Io highest resolution true color.jpg">
            <a:hlinkClick r:id="rId2"/>
          </p:cNvPr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700338" y="1341438"/>
            <a:ext cx="2185987" cy="2185987"/>
          </a:xfrm>
          <a:ln w="25400">
            <a:solidFill>
              <a:schemeClr val="bg1"/>
            </a:solidFill>
          </a:ln>
        </p:spPr>
      </p:pic>
      <p:pic>
        <p:nvPicPr>
          <p:cNvPr id="31749" name="Picture 13" descr="Soubor:Europa-moon.jpg">
            <a:hlinkClick r:id="rId4"/>
          </p:cNvPr>
          <p:cNvPicPr>
            <a:picLocks noChangeAspect="1" noChangeArrowheads="1"/>
          </p:cNvPicPr>
          <p:nvPr>
            <p:ph sz="quarter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5867400" y="1341438"/>
            <a:ext cx="2187575" cy="2187575"/>
          </a:xfrm>
          <a:ln w="25400">
            <a:solidFill>
              <a:schemeClr val="bg1"/>
            </a:solidFill>
          </a:ln>
        </p:spPr>
      </p:pic>
      <p:pic>
        <p:nvPicPr>
          <p:cNvPr id="31750" name="Picture 16" descr="Soubor:Ganymede (moon).gif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00338" y="3933825"/>
            <a:ext cx="2159000" cy="2159000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  <a:headEnd/>
            <a:tailEnd/>
          </a:ln>
        </p:spPr>
      </p:pic>
      <p:pic>
        <p:nvPicPr>
          <p:cNvPr id="31751" name="Picture 18" descr="Soubor:Callisto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940425" y="3933825"/>
            <a:ext cx="2097088" cy="2132013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Saturnův měsíc Hyperion</a:t>
            </a:r>
          </a:p>
        </p:txBody>
      </p:sp>
      <p:pic>
        <p:nvPicPr>
          <p:cNvPr id="32771" name="Picture 5" descr="250px-Hyperion_PIA07740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195513" y="1701800"/>
            <a:ext cx="4537075" cy="4537075"/>
          </a:xfrm>
          <a:ln w="25400">
            <a:solidFill>
              <a:schemeClr val="bg1"/>
            </a:solidFill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Neptunův měsíc Triton</a:t>
            </a:r>
          </a:p>
        </p:txBody>
      </p:sp>
      <p:pic>
        <p:nvPicPr>
          <p:cNvPr id="33795" name="Picture 6" descr="Soubor:Triton moon mosaic Voyager 2 (large).jpg">
            <a:hlinkClick r:id="rId2"/>
          </p:cNvPr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308225" y="1600200"/>
            <a:ext cx="4525963" cy="4525963"/>
          </a:xfrm>
          <a:ln w="25400"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550" y="260350"/>
            <a:ext cx="3095625" cy="3667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Použité zdroje:</a:t>
            </a:r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900113" y="765175"/>
            <a:ext cx="7632700" cy="5648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300"/>
              <a:t>František Jáchym a Jiří Tesař, Fyzika pro 9. ročník základní školy, SPN, 2001</a:t>
            </a:r>
          </a:p>
          <a:p>
            <a:endParaRPr lang="cs-CZ" sz="1300"/>
          </a:p>
          <a:p>
            <a:r>
              <a:rPr lang="cs-CZ" sz="1300"/>
              <a:t>Obrázky:</a:t>
            </a:r>
          </a:p>
          <a:p>
            <a:r>
              <a:rPr lang="cs-CZ" sz="1300">
                <a:solidFill>
                  <a:schemeClr val="bg1"/>
                </a:solidFill>
                <a:hlinkClick r:id="rId2"/>
              </a:rPr>
              <a:t>http://cs.wikipedia.org/wiki/Soubor:NovaSlunecniSoustava.jpg</a:t>
            </a:r>
            <a:endParaRPr lang="cs-CZ" sz="1300">
              <a:solidFill>
                <a:schemeClr val="bg1"/>
              </a:solidFill>
              <a:hlinkClick r:id="rId3"/>
            </a:endParaRPr>
          </a:p>
          <a:p>
            <a:r>
              <a:rPr lang="cs-CZ" sz="1300">
                <a:solidFill>
                  <a:schemeClr val="bg1"/>
                </a:solidFill>
                <a:hlinkClick r:id="rId3"/>
              </a:rPr>
              <a:t>http://cs.wikipedia.org/wiki/Soubor:MESSENGER_first_photo_of_unseen_side_of_mercury.jpg</a:t>
            </a:r>
            <a:endParaRPr lang="cs-CZ" sz="1300">
              <a:solidFill>
                <a:schemeClr val="bg1"/>
              </a:solidFill>
              <a:hlinkClick r:id="rId4"/>
            </a:endParaRPr>
          </a:p>
          <a:p>
            <a:r>
              <a:rPr lang="cs-CZ" sz="1300">
                <a:solidFill>
                  <a:schemeClr val="bg1"/>
                </a:solidFill>
                <a:hlinkClick r:id="rId4"/>
              </a:rPr>
              <a:t>http://cs.wikipedia.org/wiki/Soubor:Venuspioneeruv.jpg</a:t>
            </a:r>
            <a:endParaRPr lang="cs-CZ" sz="1300">
              <a:solidFill>
                <a:schemeClr val="bg1"/>
              </a:solidFill>
              <a:hlinkClick r:id="rId5"/>
            </a:endParaRPr>
          </a:p>
          <a:p>
            <a:r>
              <a:rPr lang="cs-CZ" sz="1300">
                <a:solidFill>
                  <a:schemeClr val="bg1"/>
                </a:solidFill>
                <a:hlinkClick r:id="rId5"/>
              </a:rPr>
              <a:t>http://cs.wikipedia.org/wiki/Soubor:The_Earth_seen_from_Apollo_17.jpg</a:t>
            </a:r>
            <a:endParaRPr lang="cs-CZ" sz="1300">
              <a:solidFill>
                <a:schemeClr val="bg1"/>
              </a:solidFill>
              <a:hlinkClick r:id="rId6"/>
            </a:endParaRPr>
          </a:p>
          <a:p>
            <a:r>
              <a:rPr lang="cs-CZ" sz="1300">
                <a:solidFill>
                  <a:schemeClr val="bg1"/>
                </a:solidFill>
                <a:hlinkClick r:id="rId6"/>
              </a:rPr>
              <a:t>http://cs.wikipedia.org/wiki/Soubor:Mars_Hubble.jpg</a:t>
            </a:r>
            <a:endParaRPr lang="cs-CZ" sz="1300">
              <a:solidFill>
                <a:schemeClr val="bg1"/>
              </a:solidFill>
              <a:hlinkClick r:id="rId7"/>
            </a:endParaRPr>
          </a:p>
          <a:p>
            <a:r>
              <a:rPr lang="cs-CZ" sz="1300">
                <a:solidFill>
                  <a:schemeClr val="bg1"/>
                </a:solidFill>
                <a:hlinkClick r:id="rId7"/>
              </a:rPr>
              <a:t>http://cs.wikipedia.org/wiki/Jupiter_(planeta</a:t>
            </a:r>
            <a:r>
              <a:rPr lang="cs-CZ" sz="1300">
                <a:solidFill>
                  <a:schemeClr val="bg1"/>
                </a:solidFill>
              </a:rPr>
              <a:t>)</a:t>
            </a:r>
            <a:endParaRPr lang="cs-CZ" sz="1300">
              <a:solidFill>
                <a:schemeClr val="bg1"/>
              </a:solidFill>
              <a:hlinkClick r:id="rId8"/>
            </a:endParaRPr>
          </a:p>
          <a:p>
            <a:r>
              <a:rPr lang="cs-CZ" sz="1300">
                <a:solidFill>
                  <a:schemeClr val="bg1"/>
                </a:solidFill>
                <a:hlinkClick r:id="rId8"/>
              </a:rPr>
              <a:t>http://cs.wikipedia.org/wiki/Soubor:Saturn_(planet)_large.jpg</a:t>
            </a:r>
            <a:endParaRPr lang="cs-CZ" sz="1300">
              <a:solidFill>
                <a:schemeClr val="bg1"/>
              </a:solidFill>
              <a:hlinkClick r:id="rId9"/>
            </a:endParaRPr>
          </a:p>
          <a:p>
            <a:r>
              <a:rPr lang="cs-CZ" sz="1300">
                <a:solidFill>
                  <a:schemeClr val="bg1"/>
                </a:solidFill>
                <a:hlinkClick r:id="rId9"/>
              </a:rPr>
              <a:t>http://cs.wikipedia.org/wiki/Soubor:Uranus.jpg</a:t>
            </a:r>
            <a:endParaRPr lang="cs-CZ" sz="1300">
              <a:solidFill>
                <a:schemeClr val="bg1"/>
              </a:solidFill>
              <a:hlinkClick r:id="rId10"/>
            </a:endParaRPr>
          </a:p>
          <a:p>
            <a:r>
              <a:rPr lang="cs-CZ" sz="1300">
                <a:solidFill>
                  <a:schemeClr val="bg1"/>
                </a:solidFill>
                <a:hlinkClick r:id="rId10"/>
              </a:rPr>
              <a:t>http://cs.wikipedia.org/wiki/Soubor:Neptune_Full_Disk_View_-_GPN-2000-000443.jpg</a:t>
            </a:r>
            <a:endParaRPr lang="cs-CZ" sz="1300">
              <a:solidFill>
                <a:schemeClr val="bg1"/>
              </a:solidFill>
              <a:hlinkClick r:id="rId11"/>
            </a:endParaRPr>
          </a:p>
          <a:p>
            <a:r>
              <a:rPr lang="cs-CZ" sz="1300">
                <a:solidFill>
                  <a:schemeClr val="bg1"/>
                </a:solidFill>
                <a:hlinkClick r:id="rId11"/>
              </a:rPr>
              <a:t>http://cs.wikipedia.org/wiki/Soubor:2006-16-a-full-1-.jpg</a:t>
            </a:r>
            <a:endParaRPr lang="cs-CZ" sz="1300">
              <a:solidFill>
                <a:schemeClr val="bg1"/>
              </a:solidFill>
              <a:hlinkClick r:id="rId12"/>
            </a:endParaRPr>
          </a:p>
          <a:p>
            <a:r>
              <a:rPr lang="cs-CZ" sz="1300">
                <a:solidFill>
                  <a:schemeClr val="bg1"/>
                </a:solidFill>
                <a:hlinkClick r:id="rId12"/>
              </a:rPr>
              <a:t>http://cs.wikipedia.org/wiki/Soubor:Halebopp031197.jpg</a:t>
            </a:r>
            <a:endParaRPr lang="cs-CZ" sz="1300">
              <a:solidFill>
                <a:schemeClr val="bg1"/>
              </a:solidFill>
              <a:hlinkClick r:id="rId13"/>
            </a:endParaRPr>
          </a:p>
          <a:p>
            <a:r>
              <a:rPr lang="cs-CZ" sz="1300">
                <a:solidFill>
                  <a:schemeClr val="bg1"/>
                </a:solidFill>
                <a:hlinkClick r:id="rId13"/>
              </a:rPr>
              <a:t>http://cs.wikipedia.org/wiki/Soubor:SikhoteAlinMeteorite.jpg</a:t>
            </a:r>
            <a:endParaRPr lang="cs-CZ" sz="1300">
              <a:solidFill>
                <a:schemeClr val="bg1"/>
              </a:solidFill>
              <a:hlinkClick r:id="rId14"/>
            </a:endParaRPr>
          </a:p>
          <a:p>
            <a:r>
              <a:rPr lang="cs-CZ" sz="1300">
                <a:solidFill>
                  <a:schemeClr val="bg1"/>
                </a:solidFill>
                <a:hlinkClick r:id="rId14"/>
              </a:rPr>
              <a:t>http://cs.wikipedia.org/wiki/Soubor:Sun_in_X-Ray.png</a:t>
            </a:r>
            <a:endParaRPr lang="cs-CZ" sz="1300">
              <a:solidFill>
                <a:schemeClr val="bg1"/>
              </a:solidFill>
              <a:hlinkClick r:id="rId15"/>
            </a:endParaRPr>
          </a:p>
          <a:p>
            <a:r>
              <a:rPr lang="cs-CZ" sz="1300">
                <a:solidFill>
                  <a:schemeClr val="bg1"/>
                </a:solidFill>
                <a:hlinkClick r:id="rId15"/>
              </a:rPr>
              <a:t>http://cs.wikipedia.org/wiki/Soubor:1_ceres_hst_2005.jpg</a:t>
            </a:r>
            <a:endParaRPr lang="cs-CZ" sz="1300">
              <a:solidFill>
                <a:schemeClr val="bg1"/>
              </a:solidFill>
              <a:hlinkClick r:id="rId16"/>
            </a:endParaRPr>
          </a:p>
          <a:p>
            <a:r>
              <a:rPr lang="cs-CZ" sz="1300">
                <a:solidFill>
                  <a:schemeClr val="bg1"/>
                </a:solidFill>
                <a:hlinkClick r:id="rId16"/>
              </a:rPr>
              <a:t>http://cs.wikipedia.org/wiki/Soubor:Pluto-map-hs-2010-06-c180.jpg</a:t>
            </a:r>
            <a:endParaRPr lang="cs-CZ" sz="1300">
              <a:solidFill>
                <a:schemeClr val="bg1"/>
              </a:solidFill>
              <a:hlinkClick r:id="rId17"/>
            </a:endParaRPr>
          </a:p>
          <a:p>
            <a:r>
              <a:rPr lang="cs-CZ" sz="1300">
                <a:solidFill>
                  <a:schemeClr val="bg1"/>
                </a:solidFill>
                <a:hlinkClick r:id="rId17"/>
              </a:rPr>
              <a:t>http://cs.wikipedia.org/wiki/Soubor:2003EL61art.jpg</a:t>
            </a:r>
            <a:endParaRPr lang="cs-CZ" sz="1300">
              <a:solidFill>
                <a:schemeClr val="bg1"/>
              </a:solidFill>
              <a:hlinkClick r:id="rId18"/>
            </a:endParaRPr>
          </a:p>
          <a:p>
            <a:r>
              <a:rPr lang="cs-CZ" sz="1300">
                <a:solidFill>
                  <a:schemeClr val="bg1"/>
                </a:solidFill>
                <a:hlinkClick r:id="rId18"/>
              </a:rPr>
              <a:t>http://cs.wikipedia.org/wiki/Soubor:2005FY9art.jpg</a:t>
            </a:r>
            <a:endParaRPr lang="cs-CZ" sz="1300">
              <a:solidFill>
                <a:schemeClr val="bg1"/>
              </a:solidFill>
              <a:hlinkClick r:id="rId19"/>
            </a:endParaRPr>
          </a:p>
          <a:p>
            <a:r>
              <a:rPr lang="cs-CZ" sz="1300">
                <a:solidFill>
                  <a:schemeClr val="bg1"/>
                </a:solidFill>
                <a:hlinkClick r:id="rId19"/>
              </a:rPr>
              <a:t>http://cs.wikipedia.org/wiki/Soubor:Full_Moon_Luc_Viatour.jpg</a:t>
            </a:r>
            <a:endParaRPr lang="cs-CZ" sz="1300">
              <a:solidFill>
                <a:schemeClr val="bg1"/>
              </a:solidFill>
              <a:hlinkClick r:id="rId20"/>
            </a:endParaRPr>
          </a:p>
          <a:p>
            <a:r>
              <a:rPr lang="cs-CZ" sz="1300">
                <a:solidFill>
                  <a:schemeClr val="bg1"/>
                </a:solidFill>
                <a:hlinkClick r:id="rId20"/>
              </a:rPr>
              <a:t>http://cs.wikipedia.org/wiki/Soubor:Io_highest_resolution_true_color.jpg</a:t>
            </a:r>
            <a:endParaRPr lang="cs-CZ" sz="1300">
              <a:solidFill>
                <a:schemeClr val="bg1"/>
              </a:solidFill>
              <a:hlinkClick r:id="rId21"/>
            </a:endParaRPr>
          </a:p>
          <a:p>
            <a:r>
              <a:rPr lang="cs-CZ" sz="1300">
                <a:solidFill>
                  <a:schemeClr val="bg1"/>
                </a:solidFill>
                <a:hlinkClick r:id="rId21"/>
              </a:rPr>
              <a:t>http://cs.wikipedia.org/wiki/Soubor:Europa-moon.jpg</a:t>
            </a:r>
            <a:endParaRPr lang="cs-CZ" sz="1300">
              <a:solidFill>
                <a:schemeClr val="bg1"/>
              </a:solidFill>
              <a:hlinkClick r:id="rId22"/>
            </a:endParaRPr>
          </a:p>
          <a:p>
            <a:r>
              <a:rPr lang="cs-CZ" sz="1300">
                <a:solidFill>
                  <a:schemeClr val="bg1"/>
                </a:solidFill>
                <a:hlinkClick r:id="rId22"/>
              </a:rPr>
              <a:t>http://cs.wikipedia.org/wiki/Soubor:Ganymede_(moon).gif</a:t>
            </a:r>
            <a:endParaRPr lang="cs-CZ" sz="1300">
              <a:solidFill>
                <a:schemeClr val="bg1"/>
              </a:solidFill>
              <a:hlinkClick r:id="rId23"/>
            </a:endParaRPr>
          </a:p>
          <a:p>
            <a:r>
              <a:rPr lang="cs-CZ" sz="1300">
                <a:solidFill>
                  <a:schemeClr val="bg1"/>
                </a:solidFill>
                <a:hlinkClick r:id="rId23"/>
              </a:rPr>
              <a:t>http://cs.wikipedia.org/wiki/Soubor:Callisto.jpg</a:t>
            </a:r>
            <a:endParaRPr lang="cs-CZ" sz="1300">
              <a:solidFill>
                <a:schemeClr val="bg1"/>
              </a:solidFill>
              <a:hlinkClick r:id="rId24"/>
            </a:endParaRPr>
          </a:p>
          <a:p>
            <a:r>
              <a:rPr lang="cs-CZ" sz="1300">
                <a:solidFill>
                  <a:schemeClr val="bg1"/>
                </a:solidFill>
                <a:hlinkClick r:id="rId24"/>
              </a:rPr>
              <a:t>http://cs.wikipedia.org/wiki/Soubor:Hyperion_PIA07740.jpg</a:t>
            </a:r>
            <a:endParaRPr lang="cs-CZ" sz="1300">
              <a:solidFill>
                <a:schemeClr val="bg1"/>
              </a:solidFill>
              <a:hlinkClick r:id="rId25"/>
            </a:endParaRPr>
          </a:p>
          <a:p>
            <a:r>
              <a:rPr lang="cs-CZ" sz="1300">
                <a:solidFill>
                  <a:schemeClr val="bg1"/>
                </a:solidFill>
                <a:hlinkClick r:id="rId25"/>
              </a:rPr>
              <a:t>http://cs.wikipedia.org/wiki/Soubor:Triton_moon_mosaic_Voyager_2_(large).jpg</a:t>
            </a:r>
            <a:endParaRPr lang="cs-CZ" sz="1300">
              <a:solidFill>
                <a:schemeClr val="bg1"/>
              </a:solidFill>
              <a:hlinkClick r:id="rId26"/>
            </a:endParaRPr>
          </a:p>
          <a:p>
            <a:r>
              <a:rPr lang="cs-CZ" sz="1300">
                <a:solidFill>
                  <a:schemeClr val="bg1"/>
                </a:solidFill>
                <a:hlinkClick r:id="rId26"/>
              </a:rPr>
              <a:t>http://cs.wikipedia.org/wiki/Soubor:HubbleUltraDeepFieldwithScaleComparison.jpg</a:t>
            </a:r>
            <a:endParaRPr lang="cs-CZ" sz="13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467</Words>
  <Application>Microsoft Office PowerPoint</Application>
  <PresentationFormat>Předvádění na obrazovce (4:3)</PresentationFormat>
  <Paragraphs>123</Paragraphs>
  <Slides>33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7" baseType="lpstr">
      <vt:lpstr>Arial</vt:lpstr>
      <vt:lpstr>Calibri</vt:lpstr>
      <vt:lpstr>Comic Sans MS</vt:lpstr>
      <vt:lpstr>Výchozí návrh</vt:lpstr>
      <vt:lpstr>Snímek 1</vt:lpstr>
      <vt:lpstr>Sluneční soustava</vt:lpstr>
      <vt:lpstr>Planety Sluneční soustavy</vt:lpstr>
      <vt:lpstr>Sluneční soustava</vt:lpstr>
      <vt:lpstr>Merkur</vt:lpstr>
      <vt:lpstr>Venuše</vt:lpstr>
      <vt:lpstr>Země</vt:lpstr>
      <vt:lpstr>Mars</vt:lpstr>
      <vt:lpstr>Jupiter</vt:lpstr>
      <vt:lpstr>Saturn</vt:lpstr>
      <vt:lpstr>Uran</vt:lpstr>
      <vt:lpstr>Neptun</vt:lpstr>
      <vt:lpstr>Trpasličí planeta - planetka</vt:lpstr>
      <vt:lpstr>Kometa</vt:lpstr>
      <vt:lpstr>Meteoroidy</vt:lpstr>
      <vt:lpstr>Meteorit</vt:lpstr>
      <vt:lpstr>Hvězdy</vt:lpstr>
      <vt:lpstr>Slunce</vt:lpstr>
      <vt:lpstr>Planety</vt:lpstr>
      <vt:lpstr>Planety složené především z hornin</vt:lpstr>
      <vt:lpstr>Plynné planety</vt:lpstr>
      <vt:lpstr>Trpasličí planety</vt:lpstr>
      <vt:lpstr>Ceres </vt:lpstr>
      <vt:lpstr>Pluto</vt:lpstr>
      <vt:lpstr>Haumea</vt:lpstr>
      <vt:lpstr>Makemake</vt:lpstr>
      <vt:lpstr>Eris</vt:lpstr>
      <vt:lpstr>Měsíce</vt:lpstr>
      <vt:lpstr>Měsíc planety Země</vt:lpstr>
      <vt:lpstr>Jupiterovy měsíce</vt:lpstr>
      <vt:lpstr>Saturnův měsíc Hyperion</vt:lpstr>
      <vt:lpstr>Neptunův měsíc Triton</vt:lpstr>
      <vt:lpstr>Snímek 33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Sluneční soustava</dc:title>
  <dc:creator>Fanda</dc:creator>
  <cp:lastModifiedBy>Dum</cp:lastModifiedBy>
  <cp:revision>21</cp:revision>
  <dcterms:created xsi:type="dcterms:W3CDTF">2011-04-26T17:58:04Z</dcterms:created>
  <dcterms:modified xsi:type="dcterms:W3CDTF">2014-05-03T10:30:30Z</dcterms:modified>
</cp:coreProperties>
</file>