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00"/>
    <a:srgbClr val="660066"/>
    <a:srgbClr val="0000FF"/>
    <a:srgbClr val="008000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A72A6B-C615-4C5F-A4CE-470033C7D7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AC4DB2-1742-44CB-AE23-C0456869E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52C685-1CFE-4249-B8B7-B2C8861745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8008B2-FD99-4215-8BB3-5DE4F6A1E6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CF9EB-62CD-41CF-8A10-47986DE90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BB14BC-073F-4452-BB85-5289BE084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06868E-E925-45FC-9A52-51CBE9096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56F548-4C8A-47CF-9C1A-6D0411653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CAF228-85D5-446A-BCA0-1F87B830B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029CAD-6E5D-442E-B494-68233DAB5A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3C579A-B27B-4C6E-9EEB-1D6CEB823A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D6AD4C-18D3-40D9-B01A-DB3ECF831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16AE11-4924-4857-BC18-711A0F5D5B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EB6A578-43E2-444F-AE90-1871AB330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file:///\\upload.wikimedia.org\wikipedia\commons\7\76\Bay_of_Fundy_High_Tid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y_of_Fundy_High_Tide.jpg" TargetMode="External"/><Relationship Id="rId2" Type="http://schemas.openxmlformats.org/officeDocument/2006/relationships/hyperlink" Target="http://upload.wikimedia.org/wikipedia/commons/c/cf/Bay_of_Fundy_Low_Tide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5"/>
          <p:cNvSpPr>
            <a:spLocks noChangeArrowheads="1"/>
          </p:cNvSpPr>
          <p:nvPr/>
        </p:nvSpPr>
        <p:spPr bwMode="auto">
          <a:xfrm>
            <a:off x="468313" y="1984375"/>
            <a:ext cx="806450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Bc. František Vlasák, </a:t>
            </a:r>
            <a:r>
              <a:rPr lang="cs-CZ" b="1" dirty="0" err="1"/>
              <a:t>DiS</a:t>
            </a:r>
            <a:r>
              <a:rPr lang="cs-CZ" b="1" dirty="0"/>
              <a:t>.</a:t>
            </a:r>
          </a:p>
          <a:p>
            <a:r>
              <a:rPr lang="cs-CZ" dirty="0"/>
              <a:t>Název materiálu: </a:t>
            </a:r>
            <a:r>
              <a:rPr lang="cs-CZ" b="1" dirty="0"/>
              <a:t>VY_52_INOVACE_F.9.Vl.17_Pohyby_Země_a_Měsíce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>Datum: </a:t>
            </a:r>
            <a:r>
              <a:rPr lang="cs-CZ" b="1" dirty="0"/>
              <a:t>30.4.2013</a:t>
            </a:r>
          </a:p>
          <a:p>
            <a:r>
              <a:rPr lang="cs-CZ" dirty="0"/>
              <a:t>Ročník: </a:t>
            </a:r>
            <a:r>
              <a:rPr lang="cs-CZ" b="1" dirty="0"/>
              <a:t>Devátý</a:t>
            </a:r>
          </a:p>
          <a:p>
            <a:r>
              <a:rPr lang="cs-CZ" dirty="0"/>
              <a:t>Vzdělávací oblast: </a:t>
            </a:r>
            <a:r>
              <a:rPr lang="cs-CZ" b="1" dirty="0"/>
              <a:t>Člověk a příroda</a:t>
            </a:r>
          </a:p>
          <a:p>
            <a:r>
              <a:rPr lang="cs-CZ" dirty="0"/>
              <a:t>Vzdělávací obor: </a:t>
            </a:r>
            <a:r>
              <a:rPr lang="cs-CZ" b="1" dirty="0"/>
              <a:t>Fyzika </a:t>
            </a:r>
            <a:br>
              <a:rPr lang="cs-CZ" b="1" dirty="0"/>
            </a:br>
            <a:r>
              <a:rPr lang="cs-CZ" dirty="0"/>
              <a:t>Název: </a:t>
            </a:r>
            <a:r>
              <a:rPr lang="cs-CZ" b="1" dirty="0"/>
              <a:t>Pohyby Země a Měsíce</a:t>
            </a:r>
          </a:p>
          <a:p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r>
              <a:rPr lang="cs-CZ" dirty="0"/>
              <a:t>Název projektu: </a:t>
            </a:r>
            <a:r>
              <a:rPr lang="cs-CZ" b="1" dirty="0"/>
              <a:t>UČÍME SE S RADOSTÍ</a:t>
            </a:r>
          </a:p>
          <a:p>
            <a:endParaRPr lang="cs-CZ" b="1" dirty="0"/>
          </a:p>
          <a:p>
            <a:r>
              <a:rPr lang="cs-CZ" b="1" dirty="0"/>
              <a:t>Anotace: Materiál slouží k výuce na interaktivní tabuli. Žáci se seznámí s tím, jaké pohyby vykonává Země a Měsíc, a  jaké jsou jejich důsledky.</a:t>
            </a:r>
            <a:endParaRPr lang="cs-CZ" sz="1600" b="1" dirty="0"/>
          </a:p>
        </p:txBody>
      </p:sp>
      <p:pic>
        <p:nvPicPr>
          <p:cNvPr id="205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336059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550" y="1412875"/>
            <a:ext cx="7488238" cy="41544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8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Pohyby Země a </a:t>
            </a:r>
          </a:p>
          <a:p>
            <a:pPr algn="ctr">
              <a:defRPr/>
            </a:pPr>
            <a:r>
              <a:rPr lang="cs-CZ" sz="8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Měsíce</a:t>
            </a:r>
          </a:p>
        </p:txBody>
      </p:sp>
      <p:pic>
        <p:nvPicPr>
          <p:cNvPr id="3075" name="Picture 4" descr="MC90008317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4797425"/>
            <a:ext cx="15303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5" descr="MP90043131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188913"/>
            <a:ext cx="1512887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 se Země pohybuje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4099" name="Picture 2" descr="C:\Users\Vlasák\AppData\Local\Microsoft\Windows\Temporary Internet Files\Content.IE5\54YUW6C8\MP9002891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1773238"/>
            <a:ext cx="4276725" cy="285115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5580063" y="2536825"/>
            <a:ext cx="3240087" cy="13239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Země má přibližně tvar koule, zploštělé na pólech, která se otáčí kolem své osy.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949575" y="3886200"/>
            <a:ext cx="4500563" cy="5048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743200" y="2003425"/>
            <a:ext cx="4706938" cy="51276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606675" y="1557338"/>
            <a:ext cx="0" cy="338455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ahnutá šipka doprava 12"/>
          <p:cNvSpPr/>
          <p:nvPr/>
        </p:nvSpPr>
        <p:spPr>
          <a:xfrm>
            <a:off x="5580063" y="4546600"/>
            <a:ext cx="3313112" cy="900113"/>
          </a:xfrm>
          <a:prstGeom prst="curvedRightArrow">
            <a:avLst>
              <a:gd name="adj1" fmla="val 18542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4105" name="TextovéPole 14"/>
          <p:cNvSpPr txBox="1">
            <a:spLocks noChangeArrowheads="1"/>
          </p:cNvSpPr>
          <p:nvPr/>
        </p:nvSpPr>
        <p:spPr bwMode="auto">
          <a:xfrm>
            <a:off x="611188" y="5229225"/>
            <a:ext cx="3240087" cy="10160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Důsledkem otáčení Země kolem své osy je střídání </a:t>
            </a:r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dne</a:t>
            </a:r>
            <a:r>
              <a:rPr lang="cs-CZ" sz="2000" b="1">
                <a:latin typeface="Comic Sans MS" pitchFamily="66" charset="0"/>
              </a:rPr>
              <a:t> a </a:t>
            </a:r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noci</a:t>
            </a:r>
            <a:r>
              <a:rPr lang="cs-CZ" sz="2000" b="1"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90000"/>
            </a:schemeClr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latin typeface="Comic Sans MS" pitchFamily="66" charset="0"/>
              </a:rPr>
              <a:t>Sluneční den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342900" y="1700213"/>
            <a:ext cx="4897438" cy="13239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Jeden sluneční den je čas, který uplyne za jedno otočení tělesa, t.j. mezi dvěma průchody Slunce jedním poledníkem.</a:t>
            </a:r>
          </a:p>
        </p:txBody>
      </p:sp>
      <p:pic>
        <p:nvPicPr>
          <p:cNvPr id="5124" name="Picture 2" descr="C:\Users\Vlasák\AppData\Local\Microsoft\Windows\Temporary Internet Files\Content.IE5\19PXQT8F\MP9004309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5625" y="1727200"/>
            <a:ext cx="2911475" cy="225425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50825" y="3355975"/>
            <a:ext cx="5113338" cy="7080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Jeden sluneční den se dělí na 24 hodin, nebo na 86400 sekund.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2900" y="4289425"/>
            <a:ext cx="8204200" cy="2308225"/>
          </a:xfrm>
          <a:prstGeom prst="rect">
            <a:avLst/>
          </a:prstGeom>
          <a:solidFill>
            <a:schemeClr val="accent5">
              <a:lumMod val="75000"/>
            </a:schemeClr>
          </a:solidFill>
          <a:ln w="22225">
            <a:solidFill>
              <a:srgbClr val="FF0000"/>
            </a:solidFill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solidFill>
                  <a:srgbClr val="FF0000"/>
                </a:solidFill>
                <a:latin typeface="Comic Sans MS" pitchFamily="66" charset="0"/>
              </a:rPr>
              <a:t>Př.</a:t>
            </a:r>
            <a:r>
              <a:rPr lang="cs-CZ" b="1" dirty="0">
                <a:latin typeface="Comic Sans MS" pitchFamily="66" charset="0"/>
              </a:rPr>
              <a:t> Vypočítej, jakou rychlostí se při otáčení Země pohybuje bod na rovníku?</a:t>
            </a:r>
          </a:p>
          <a:p>
            <a:pPr>
              <a:defRPr/>
            </a:pPr>
            <a:endParaRPr lang="cs-CZ" b="1" dirty="0">
              <a:latin typeface="Comic Sans MS" pitchFamily="66" charset="0"/>
            </a:endParaRP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r = 6378 km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t = 24 hod.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s = ? km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v = ? Km/h</a:t>
            </a:r>
          </a:p>
          <a:p>
            <a:pPr>
              <a:defRPr/>
            </a:pPr>
            <a:endParaRPr lang="cs-CZ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975" y="4724400"/>
            <a:ext cx="3816350" cy="1755775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>
                <a:latin typeface="Comic Sans MS" pitchFamily="66" charset="0"/>
              </a:rPr>
              <a:t>s = 2 . </a:t>
            </a:r>
            <a:r>
              <a:rPr lang="el-GR" b="1" dirty="0">
                <a:latin typeface="Comic Sans MS" pitchFamily="66" charset="0"/>
              </a:rPr>
              <a:t>Π</a:t>
            </a:r>
            <a:r>
              <a:rPr lang="cs-CZ" b="1" dirty="0">
                <a:latin typeface="Comic Sans MS" pitchFamily="66" charset="0"/>
              </a:rPr>
              <a:t> . r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s = 2 . </a:t>
            </a:r>
            <a:r>
              <a:rPr lang="el-GR" b="1" dirty="0">
                <a:latin typeface="Comic Sans MS" pitchFamily="66" charset="0"/>
              </a:rPr>
              <a:t>Π</a:t>
            </a:r>
            <a:r>
              <a:rPr lang="cs-CZ" b="1" dirty="0">
                <a:latin typeface="Comic Sans MS" pitchFamily="66" charset="0"/>
              </a:rPr>
              <a:t> . 6378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s = 40 074 km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v = s : t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v = 40 074 : 24</a:t>
            </a:r>
          </a:p>
          <a:p>
            <a:pPr>
              <a:defRPr/>
            </a:pPr>
            <a:r>
              <a:rPr lang="cs-CZ" b="1" dirty="0">
                <a:latin typeface="Comic Sans MS" pitchFamily="66" charset="0"/>
              </a:rPr>
              <a:t>v = 1669,74 km/h = 1670 km/h</a:t>
            </a:r>
          </a:p>
        </p:txBody>
      </p:sp>
      <p:pic>
        <p:nvPicPr>
          <p:cNvPr id="5128" name="Picture 3" descr="C:\Users\Vlasák\AppData\Local\Microsoft\Windows\Temporary Internet Files\Content.IE5\YL38ELUH\MP9004313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4581525"/>
            <a:ext cx="1909762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vál 8"/>
          <p:cNvSpPr/>
          <p:nvPr/>
        </p:nvSpPr>
        <p:spPr>
          <a:xfrm>
            <a:off x="7277100" y="5602288"/>
            <a:ext cx="242888" cy="24288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/>
          </p:cNvSpPr>
          <p:nvPr/>
        </p:nvSpPr>
        <p:spPr bwMode="auto">
          <a:xfrm>
            <a:off x="468313" y="260350"/>
            <a:ext cx="8229600" cy="1143000"/>
          </a:xfrm>
          <a:prstGeom prst="rect">
            <a:avLst/>
          </a:prstGeom>
          <a:solidFill>
            <a:srgbClr val="BADDE1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cs-CZ" sz="4400" b="1">
                <a:solidFill>
                  <a:schemeClr val="tx2"/>
                </a:solidFill>
                <a:latin typeface="Comic Sans MS" pitchFamily="66" charset="0"/>
              </a:rPr>
              <a:t>Hvězdný den</a:t>
            </a:r>
          </a:p>
        </p:txBody>
      </p:sp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342900" y="1700213"/>
            <a:ext cx="4897438" cy="1795462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Jeden sluneční den </a:t>
            </a:r>
            <a:r>
              <a:rPr lang="cs-CZ" b="1">
                <a:latin typeface="Comic Sans MS" pitchFamily="66" charset="0"/>
              </a:rPr>
              <a:t>netrvá 24 hodin, ale 23 hodin, 56 minut a 4,09 sekundy.</a:t>
            </a:r>
          </a:p>
          <a:p>
            <a:endParaRPr lang="cs-CZ" b="1">
              <a:latin typeface="Comic Sans MS" pitchFamily="66" charset="0"/>
            </a:endParaRPr>
          </a:p>
          <a:p>
            <a:r>
              <a:rPr lang="cs-CZ">
                <a:latin typeface="Comic Sans MS" pitchFamily="66" charset="0"/>
              </a:rPr>
              <a:t> </a:t>
            </a:r>
            <a:r>
              <a:rPr lang="cs-CZ" b="1">
                <a:latin typeface="Comic Sans MS" pitchFamily="66" charset="0"/>
              </a:rPr>
              <a:t>Hvězdný den je dobou, za kterou se Země otočí o 360 stupňů okolo své osy (vzhledem k hvězdám).</a:t>
            </a:r>
            <a:r>
              <a:rPr lang="cs-CZ"/>
              <a:t> </a:t>
            </a:r>
          </a:p>
        </p:txBody>
      </p:sp>
      <p:sp>
        <p:nvSpPr>
          <p:cNvPr id="6148" name="Oval 6"/>
          <p:cNvSpPr>
            <a:spLocks noChangeArrowheads="1"/>
          </p:cNvSpPr>
          <p:nvPr/>
        </p:nvSpPr>
        <p:spPr bwMode="auto">
          <a:xfrm>
            <a:off x="7019925" y="3789363"/>
            <a:ext cx="720725" cy="5746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9" name="Oval 7"/>
          <p:cNvSpPr>
            <a:spLocks noChangeArrowheads="1"/>
          </p:cNvSpPr>
          <p:nvPr/>
        </p:nvSpPr>
        <p:spPr bwMode="auto">
          <a:xfrm>
            <a:off x="7380288" y="5445125"/>
            <a:ext cx="720725" cy="5746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0" name="Oval 8"/>
          <p:cNvSpPr>
            <a:spLocks noChangeArrowheads="1"/>
          </p:cNvSpPr>
          <p:nvPr/>
        </p:nvSpPr>
        <p:spPr bwMode="auto">
          <a:xfrm>
            <a:off x="2051050" y="5157788"/>
            <a:ext cx="1152525" cy="10080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1" name="Line 9"/>
          <p:cNvSpPr>
            <a:spLocks noChangeShapeType="1"/>
          </p:cNvSpPr>
          <p:nvPr/>
        </p:nvSpPr>
        <p:spPr bwMode="auto">
          <a:xfrm flipH="1">
            <a:off x="4067175" y="5734050"/>
            <a:ext cx="33131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2" name="Line 10"/>
          <p:cNvSpPr>
            <a:spLocks noChangeShapeType="1"/>
          </p:cNvSpPr>
          <p:nvPr/>
        </p:nvSpPr>
        <p:spPr bwMode="auto">
          <a:xfrm flipH="1">
            <a:off x="1042988" y="4149725"/>
            <a:ext cx="59769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3" name="Line 11"/>
          <p:cNvSpPr>
            <a:spLocks noChangeShapeType="1"/>
          </p:cNvSpPr>
          <p:nvPr/>
        </p:nvSpPr>
        <p:spPr bwMode="auto">
          <a:xfrm flipH="1">
            <a:off x="971550" y="5734050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4" name="Line 12"/>
          <p:cNvSpPr>
            <a:spLocks noChangeShapeType="1"/>
          </p:cNvSpPr>
          <p:nvPr/>
        </p:nvSpPr>
        <p:spPr bwMode="auto">
          <a:xfrm flipH="1">
            <a:off x="4067175" y="4149725"/>
            <a:ext cx="2952750" cy="14398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5" name="Arc 13"/>
          <p:cNvSpPr>
            <a:spLocks/>
          </p:cNvSpPr>
          <p:nvPr/>
        </p:nvSpPr>
        <p:spPr bwMode="auto">
          <a:xfrm rot="1318682" flipH="1" flipV="1">
            <a:off x="5364163" y="4221163"/>
            <a:ext cx="433387" cy="503237"/>
          </a:xfrm>
          <a:custGeom>
            <a:avLst/>
            <a:gdLst>
              <a:gd name="T0" fmla="*/ 0 w 21600"/>
              <a:gd name="T1" fmla="*/ 0 h 21600"/>
              <a:gd name="T2" fmla="*/ 8695569 w 21600"/>
              <a:gd name="T3" fmla="*/ 11724420 h 21600"/>
              <a:gd name="T4" fmla="*/ 0 w 21600"/>
              <a:gd name="T5" fmla="*/ 1172442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lnTo>
                  <a:pt x="-1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6" name="TextovéPole 14"/>
          <p:cNvSpPr txBox="1">
            <a:spLocks noChangeArrowheads="1"/>
          </p:cNvSpPr>
          <p:nvPr/>
        </p:nvSpPr>
        <p:spPr bwMode="auto">
          <a:xfrm>
            <a:off x="3635375" y="6021388"/>
            <a:ext cx="2160588" cy="3333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Hvězdný den ukončen</a:t>
            </a:r>
          </a:p>
        </p:txBody>
      </p:sp>
      <p:sp>
        <p:nvSpPr>
          <p:cNvPr id="6157" name="TextovéPole 14"/>
          <p:cNvSpPr txBox="1">
            <a:spLocks noChangeArrowheads="1"/>
          </p:cNvSpPr>
          <p:nvPr/>
        </p:nvSpPr>
        <p:spPr bwMode="auto">
          <a:xfrm>
            <a:off x="2916238" y="3716338"/>
            <a:ext cx="2160587" cy="3333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Hvězdný den ukončen</a:t>
            </a:r>
          </a:p>
        </p:txBody>
      </p:sp>
      <p:sp>
        <p:nvSpPr>
          <p:cNvPr id="6158" name="TextovéPole 14"/>
          <p:cNvSpPr txBox="1">
            <a:spLocks noChangeArrowheads="1"/>
          </p:cNvSpPr>
          <p:nvPr/>
        </p:nvSpPr>
        <p:spPr bwMode="auto">
          <a:xfrm rot="-1630851">
            <a:off x="4859338" y="4868863"/>
            <a:ext cx="2160587" cy="3333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Sluneční den ukončen</a:t>
            </a:r>
          </a:p>
        </p:txBody>
      </p:sp>
      <p:sp>
        <p:nvSpPr>
          <p:cNvPr id="6159" name="TextovéPole 14"/>
          <p:cNvSpPr txBox="1">
            <a:spLocks noChangeArrowheads="1"/>
          </p:cNvSpPr>
          <p:nvPr/>
        </p:nvSpPr>
        <p:spPr bwMode="auto">
          <a:xfrm>
            <a:off x="900113" y="4581525"/>
            <a:ext cx="1150937" cy="3333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K hvězdám</a:t>
            </a:r>
          </a:p>
        </p:txBody>
      </p:sp>
      <p:sp>
        <p:nvSpPr>
          <p:cNvPr id="6160" name="Arc 18"/>
          <p:cNvSpPr>
            <a:spLocks/>
          </p:cNvSpPr>
          <p:nvPr/>
        </p:nvSpPr>
        <p:spPr bwMode="auto">
          <a:xfrm flipV="1">
            <a:off x="6516688" y="3573463"/>
            <a:ext cx="1295400" cy="2949575"/>
          </a:xfrm>
          <a:custGeom>
            <a:avLst/>
            <a:gdLst>
              <a:gd name="T0" fmla="*/ 42764393 w 21600"/>
              <a:gd name="T1" fmla="*/ 0 h 39426"/>
              <a:gd name="T2" fmla="*/ 10718056 w 21600"/>
              <a:gd name="T3" fmla="*/ 220666380 h 39426"/>
              <a:gd name="T4" fmla="*/ 0 w 21600"/>
              <a:gd name="T5" fmla="*/ 100930288 h 39426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1600" h="39426" fill="none" extrusionOk="0">
                <a:moveTo>
                  <a:pt x="11889" y="0"/>
                </a:moveTo>
                <a:cubicBezTo>
                  <a:pt x="17951" y="3996"/>
                  <a:pt x="21600" y="10772"/>
                  <a:pt x="21600" y="18033"/>
                </a:cubicBezTo>
                <a:cubicBezTo>
                  <a:pt x="21600" y="28810"/>
                  <a:pt x="13654" y="37939"/>
                  <a:pt x="2980" y="39426"/>
                </a:cubicBezTo>
              </a:path>
              <a:path w="21600" h="39426" stroke="0" extrusionOk="0">
                <a:moveTo>
                  <a:pt x="11889" y="0"/>
                </a:moveTo>
                <a:cubicBezTo>
                  <a:pt x="17951" y="3996"/>
                  <a:pt x="21600" y="10772"/>
                  <a:pt x="21600" y="18033"/>
                </a:cubicBezTo>
                <a:cubicBezTo>
                  <a:pt x="21600" y="28810"/>
                  <a:pt x="13654" y="37939"/>
                  <a:pt x="2980" y="39426"/>
                </a:cubicBezTo>
                <a:lnTo>
                  <a:pt x="0" y="18033"/>
                </a:lnTo>
                <a:lnTo>
                  <a:pt x="11889" y="0"/>
                </a:lnTo>
                <a:close/>
              </a:path>
            </a:pathLst>
          </a:custGeom>
          <a:noFill/>
          <a:ln w="9525">
            <a:solidFill>
              <a:schemeClr val="tx1"/>
            </a:solidFill>
            <a:prstDash val="dash"/>
            <a:round/>
            <a:headEnd/>
            <a:tailEnd type="arrow" w="med" len="med"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1" name="Text Box 19"/>
          <p:cNvSpPr txBox="1">
            <a:spLocks noChangeArrowheads="1"/>
          </p:cNvSpPr>
          <p:nvPr/>
        </p:nvSpPr>
        <p:spPr bwMode="auto">
          <a:xfrm>
            <a:off x="5724525" y="4221163"/>
            <a:ext cx="431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</a:t>
            </a:r>
            <a:r>
              <a:rPr lang="en-US"/>
              <a:t>°</a:t>
            </a:r>
          </a:p>
        </p:txBody>
      </p:sp>
      <p:sp>
        <p:nvSpPr>
          <p:cNvPr id="6162" name="TextovéPole 14"/>
          <p:cNvSpPr txBox="1">
            <a:spLocks noChangeArrowheads="1"/>
          </p:cNvSpPr>
          <p:nvPr/>
        </p:nvSpPr>
        <p:spPr bwMode="auto">
          <a:xfrm>
            <a:off x="6084888" y="3068638"/>
            <a:ext cx="1296987" cy="3333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Dráha Země</a:t>
            </a:r>
          </a:p>
        </p:txBody>
      </p:sp>
      <p:sp>
        <p:nvSpPr>
          <p:cNvPr id="6163" name="Text Box 22"/>
          <p:cNvSpPr txBox="1">
            <a:spLocks noChangeArrowheads="1"/>
          </p:cNvSpPr>
          <p:nvPr/>
        </p:nvSpPr>
        <p:spPr bwMode="auto">
          <a:xfrm>
            <a:off x="6948488" y="4365625"/>
            <a:ext cx="863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2. den</a:t>
            </a:r>
            <a:endParaRPr lang="en-US" sz="1400" b="1">
              <a:latin typeface="Comic Sans MS" pitchFamily="66" charset="0"/>
            </a:endParaRPr>
          </a:p>
        </p:txBody>
      </p:sp>
      <p:sp>
        <p:nvSpPr>
          <p:cNvPr id="6164" name="Text Box 23"/>
          <p:cNvSpPr txBox="1">
            <a:spLocks noChangeArrowheads="1"/>
          </p:cNvSpPr>
          <p:nvPr/>
        </p:nvSpPr>
        <p:spPr bwMode="auto">
          <a:xfrm>
            <a:off x="6732588" y="5876925"/>
            <a:ext cx="863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1. den</a:t>
            </a:r>
            <a:endParaRPr lang="en-US" sz="1400" b="1">
              <a:latin typeface="Comic Sans MS" pitchFamily="66" charset="0"/>
            </a:endParaRPr>
          </a:p>
        </p:txBody>
      </p:sp>
      <p:sp>
        <p:nvSpPr>
          <p:cNvPr id="6165" name="Text Box 24"/>
          <p:cNvSpPr txBox="1">
            <a:spLocks noChangeArrowheads="1"/>
          </p:cNvSpPr>
          <p:nvPr/>
        </p:nvSpPr>
        <p:spPr bwMode="auto">
          <a:xfrm>
            <a:off x="2195513" y="5445125"/>
            <a:ext cx="863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>
                <a:latin typeface="Comic Sans MS" pitchFamily="66" charset="0"/>
              </a:rPr>
              <a:t>Slunce</a:t>
            </a:r>
            <a:endParaRPr lang="en-US" sz="14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/>
          </p:cNvSpPr>
          <p:nvPr/>
        </p:nvSpPr>
        <p:spPr bwMode="auto">
          <a:xfrm>
            <a:off x="468313" y="260350"/>
            <a:ext cx="8229600" cy="1143000"/>
          </a:xfrm>
          <a:prstGeom prst="rect">
            <a:avLst/>
          </a:prstGeom>
          <a:solidFill>
            <a:srgbClr val="BADDE1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cs-CZ" sz="4400" b="1">
                <a:solidFill>
                  <a:schemeClr val="tx2"/>
                </a:solidFill>
                <a:latin typeface="Comic Sans MS" pitchFamily="66" charset="0"/>
              </a:rPr>
              <a:t>Roční pohyb kolem Slunce</a:t>
            </a:r>
          </a:p>
        </p:txBody>
      </p:sp>
      <p:sp>
        <p:nvSpPr>
          <p:cNvPr id="7171" name="Oval 6"/>
          <p:cNvSpPr>
            <a:spLocks noChangeArrowheads="1"/>
          </p:cNvSpPr>
          <p:nvPr/>
        </p:nvSpPr>
        <p:spPr bwMode="auto">
          <a:xfrm>
            <a:off x="827088" y="2708275"/>
            <a:ext cx="6985000" cy="20891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2" name="Oval 7"/>
          <p:cNvSpPr>
            <a:spLocks noChangeArrowheads="1"/>
          </p:cNvSpPr>
          <p:nvPr/>
        </p:nvSpPr>
        <p:spPr bwMode="auto">
          <a:xfrm>
            <a:off x="3563938" y="2349500"/>
            <a:ext cx="792162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3" name="Oval 9"/>
          <p:cNvSpPr>
            <a:spLocks noChangeArrowheads="1"/>
          </p:cNvSpPr>
          <p:nvPr/>
        </p:nvSpPr>
        <p:spPr bwMode="auto">
          <a:xfrm>
            <a:off x="611188" y="3429000"/>
            <a:ext cx="792162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4" name="Oval 10"/>
          <p:cNvSpPr>
            <a:spLocks noChangeArrowheads="1"/>
          </p:cNvSpPr>
          <p:nvPr/>
        </p:nvSpPr>
        <p:spPr bwMode="auto">
          <a:xfrm>
            <a:off x="4067175" y="4365625"/>
            <a:ext cx="719138" cy="7191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5" name="Oval 11"/>
          <p:cNvSpPr>
            <a:spLocks noChangeArrowheads="1"/>
          </p:cNvSpPr>
          <p:nvPr/>
        </p:nvSpPr>
        <p:spPr bwMode="auto">
          <a:xfrm>
            <a:off x="7019925" y="2924175"/>
            <a:ext cx="792163" cy="7207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6" name="Oval 12"/>
          <p:cNvSpPr>
            <a:spLocks noChangeArrowheads="1"/>
          </p:cNvSpPr>
          <p:nvPr/>
        </p:nvSpPr>
        <p:spPr bwMode="auto">
          <a:xfrm>
            <a:off x="4140200" y="3068638"/>
            <a:ext cx="1223963" cy="10080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7" name="Oval 13"/>
          <p:cNvSpPr>
            <a:spLocks noChangeArrowheads="1"/>
          </p:cNvSpPr>
          <p:nvPr/>
        </p:nvSpPr>
        <p:spPr bwMode="auto">
          <a:xfrm>
            <a:off x="3563938" y="2349500"/>
            <a:ext cx="792162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8" name="Oval 14"/>
          <p:cNvSpPr>
            <a:spLocks noChangeArrowheads="1"/>
          </p:cNvSpPr>
          <p:nvPr/>
        </p:nvSpPr>
        <p:spPr bwMode="auto">
          <a:xfrm>
            <a:off x="611188" y="3429000"/>
            <a:ext cx="792162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79" name="Oval 15"/>
          <p:cNvSpPr>
            <a:spLocks noChangeArrowheads="1"/>
          </p:cNvSpPr>
          <p:nvPr/>
        </p:nvSpPr>
        <p:spPr bwMode="auto">
          <a:xfrm>
            <a:off x="4067175" y="4365625"/>
            <a:ext cx="719138" cy="71913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0" name="Oval 16"/>
          <p:cNvSpPr>
            <a:spLocks noChangeArrowheads="1"/>
          </p:cNvSpPr>
          <p:nvPr/>
        </p:nvSpPr>
        <p:spPr bwMode="auto">
          <a:xfrm>
            <a:off x="3563938" y="2349500"/>
            <a:ext cx="792162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1" name="Oval 17"/>
          <p:cNvSpPr>
            <a:spLocks noChangeArrowheads="1"/>
          </p:cNvSpPr>
          <p:nvPr/>
        </p:nvSpPr>
        <p:spPr bwMode="auto">
          <a:xfrm>
            <a:off x="611188" y="3429000"/>
            <a:ext cx="792162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2" name="Oval 18"/>
          <p:cNvSpPr>
            <a:spLocks noChangeArrowheads="1"/>
          </p:cNvSpPr>
          <p:nvPr/>
        </p:nvSpPr>
        <p:spPr bwMode="auto">
          <a:xfrm>
            <a:off x="7019925" y="2924175"/>
            <a:ext cx="792163" cy="720725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3" name="Oval 19"/>
          <p:cNvSpPr>
            <a:spLocks noChangeArrowheads="1"/>
          </p:cNvSpPr>
          <p:nvPr/>
        </p:nvSpPr>
        <p:spPr bwMode="auto">
          <a:xfrm>
            <a:off x="4067175" y="4365625"/>
            <a:ext cx="719138" cy="719138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4" name="Oval 20"/>
          <p:cNvSpPr>
            <a:spLocks noChangeArrowheads="1"/>
          </p:cNvSpPr>
          <p:nvPr/>
        </p:nvSpPr>
        <p:spPr bwMode="auto">
          <a:xfrm>
            <a:off x="3563938" y="2349500"/>
            <a:ext cx="792162" cy="792163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5" name="Oval 21"/>
          <p:cNvSpPr>
            <a:spLocks noChangeArrowheads="1"/>
          </p:cNvSpPr>
          <p:nvPr/>
        </p:nvSpPr>
        <p:spPr bwMode="auto">
          <a:xfrm>
            <a:off x="611188" y="3429000"/>
            <a:ext cx="792162" cy="792163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86" name="TextovéPole 14"/>
          <p:cNvSpPr txBox="1">
            <a:spLocks noChangeArrowheads="1"/>
          </p:cNvSpPr>
          <p:nvPr/>
        </p:nvSpPr>
        <p:spPr bwMode="auto">
          <a:xfrm>
            <a:off x="2916238" y="1700213"/>
            <a:ext cx="2160587" cy="5461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latin typeface="Comic Sans MS" pitchFamily="66" charset="0"/>
              </a:rPr>
              <a:t>21.3</a:t>
            </a:r>
          </a:p>
          <a:p>
            <a:pPr algn="ctr"/>
            <a:r>
              <a:rPr lang="cs-CZ" sz="1400" b="1">
                <a:latin typeface="Comic Sans MS" pitchFamily="66" charset="0"/>
              </a:rPr>
              <a:t>Jarní rovnodennost</a:t>
            </a:r>
          </a:p>
        </p:txBody>
      </p:sp>
      <p:sp>
        <p:nvSpPr>
          <p:cNvPr id="7187" name="TextovéPole 14"/>
          <p:cNvSpPr txBox="1">
            <a:spLocks noChangeArrowheads="1"/>
          </p:cNvSpPr>
          <p:nvPr/>
        </p:nvSpPr>
        <p:spPr bwMode="auto">
          <a:xfrm>
            <a:off x="179388" y="4724400"/>
            <a:ext cx="1979612" cy="5461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latin typeface="Comic Sans MS" pitchFamily="66" charset="0"/>
              </a:rPr>
              <a:t>21.6</a:t>
            </a:r>
          </a:p>
          <a:p>
            <a:pPr algn="ctr"/>
            <a:r>
              <a:rPr lang="cs-CZ" sz="1400" b="1">
                <a:latin typeface="Comic Sans MS" pitchFamily="66" charset="0"/>
              </a:rPr>
              <a:t>Letní slunovrat</a:t>
            </a:r>
          </a:p>
        </p:txBody>
      </p:sp>
      <p:sp>
        <p:nvSpPr>
          <p:cNvPr id="7188" name="TextovéPole 14"/>
          <p:cNvSpPr txBox="1">
            <a:spLocks noChangeArrowheads="1"/>
          </p:cNvSpPr>
          <p:nvPr/>
        </p:nvSpPr>
        <p:spPr bwMode="auto">
          <a:xfrm>
            <a:off x="3419475" y="5229225"/>
            <a:ext cx="2160588" cy="5461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latin typeface="Comic Sans MS" pitchFamily="66" charset="0"/>
              </a:rPr>
              <a:t>23.9</a:t>
            </a:r>
          </a:p>
          <a:p>
            <a:pPr algn="ctr"/>
            <a:r>
              <a:rPr lang="cs-CZ" sz="1400" b="1">
                <a:latin typeface="Comic Sans MS" pitchFamily="66" charset="0"/>
              </a:rPr>
              <a:t>Podzimní rovnodennost</a:t>
            </a:r>
          </a:p>
        </p:txBody>
      </p:sp>
      <p:sp>
        <p:nvSpPr>
          <p:cNvPr id="7189" name="TextovéPole 14"/>
          <p:cNvSpPr txBox="1">
            <a:spLocks noChangeArrowheads="1"/>
          </p:cNvSpPr>
          <p:nvPr/>
        </p:nvSpPr>
        <p:spPr bwMode="auto">
          <a:xfrm>
            <a:off x="6732588" y="2276475"/>
            <a:ext cx="2160587" cy="5461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 b="1">
                <a:latin typeface="Comic Sans MS" pitchFamily="66" charset="0"/>
              </a:rPr>
              <a:t>21.12</a:t>
            </a:r>
          </a:p>
          <a:p>
            <a:pPr algn="ctr"/>
            <a:r>
              <a:rPr lang="cs-CZ" sz="1400" b="1">
                <a:latin typeface="Comic Sans MS" pitchFamily="66" charset="0"/>
              </a:rPr>
              <a:t>Zimní slunovrat</a:t>
            </a:r>
          </a:p>
        </p:txBody>
      </p:sp>
      <p:sp>
        <p:nvSpPr>
          <p:cNvPr id="7190" name="TextovéPole 14"/>
          <p:cNvSpPr txBox="1">
            <a:spLocks noChangeArrowheads="1"/>
          </p:cNvSpPr>
          <p:nvPr/>
        </p:nvSpPr>
        <p:spPr bwMode="auto">
          <a:xfrm>
            <a:off x="4356100" y="3429000"/>
            <a:ext cx="792163" cy="304800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Slunce</a:t>
            </a:r>
          </a:p>
        </p:txBody>
      </p:sp>
      <p:sp>
        <p:nvSpPr>
          <p:cNvPr id="7191" name="Line 27"/>
          <p:cNvSpPr>
            <a:spLocks noChangeShapeType="1"/>
          </p:cNvSpPr>
          <p:nvPr/>
        </p:nvSpPr>
        <p:spPr bwMode="auto">
          <a:xfrm flipV="1">
            <a:off x="611188" y="3429000"/>
            <a:ext cx="792162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2" name="Line 28"/>
          <p:cNvSpPr>
            <a:spLocks noChangeShapeType="1"/>
          </p:cNvSpPr>
          <p:nvPr/>
        </p:nvSpPr>
        <p:spPr bwMode="auto">
          <a:xfrm flipV="1">
            <a:off x="4067175" y="4365625"/>
            <a:ext cx="792163" cy="647700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3" name="Line 30"/>
          <p:cNvSpPr>
            <a:spLocks noChangeShapeType="1"/>
          </p:cNvSpPr>
          <p:nvPr/>
        </p:nvSpPr>
        <p:spPr bwMode="auto">
          <a:xfrm flipV="1">
            <a:off x="7019925" y="2924175"/>
            <a:ext cx="792163" cy="720725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4" name="Oval 31"/>
          <p:cNvSpPr>
            <a:spLocks noChangeArrowheads="1"/>
          </p:cNvSpPr>
          <p:nvPr/>
        </p:nvSpPr>
        <p:spPr bwMode="auto">
          <a:xfrm>
            <a:off x="3563938" y="2349500"/>
            <a:ext cx="792162" cy="792163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7195" name="Line 32"/>
          <p:cNvSpPr>
            <a:spLocks noChangeShapeType="1"/>
          </p:cNvSpPr>
          <p:nvPr/>
        </p:nvSpPr>
        <p:spPr bwMode="auto">
          <a:xfrm flipV="1">
            <a:off x="611188" y="3429000"/>
            <a:ext cx="792162" cy="792163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6" name="Line 29"/>
          <p:cNvSpPr>
            <a:spLocks noChangeShapeType="1"/>
          </p:cNvSpPr>
          <p:nvPr/>
        </p:nvSpPr>
        <p:spPr bwMode="auto">
          <a:xfrm flipV="1">
            <a:off x="3492500" y="2420938"/>
            <a:ext cx="935038" cy="576262"/>
          </a:xfrm>
          <a:prstGeom prst="line">
            <a:avLst/>
          </a:prstGeom>
          <a:noFill/>
          <a:ln w="222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7197" name="TextovéPole 14"/>
          <p:cNvSpPr txBox="1">
            <a:spLocks noChangeArrowheads="1"/>
          </p:cNvSpPr>
          <p:nvPr/>
        </p:nvSpPr>
        <p:spPr bwMode="auto">
          <a:xfrm>
            <a:off x="5724525" y="4868863"/>
            <a:ext cx="3240088" cy="133985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Jeden oběh vykoná za tropický rok. Důsledkem je střídání ročních období.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solidFill>
            <a:schemeClr val="accent5">
              <a:lumMod val="90000"/>
            </a:schemeClr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>
              <a:defRPr/>
            </a:pPr>
            <a:r>
              <a:rPr lang="cs-CZ" b="1" dirty="0" smtClean="0">
                <a:latin typeface="Comic Sans MS" pitchFamily="66" charset="0"/>
              </a:rPr>
              <a:t>Měsíční fáze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Ovál 3"/>
          <p:cNvSpPr/>
          <p:nvPr/>
        </p:nvSpPr>
        <p:spPr>
          <a:xfrm>
            <a:off x="107950" y="2368550"/>
            <a:ext cx="2879725" cy="2952750"/>
          </a:xfrm>
          <a:prstGeom prst="ellips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516688" y="3440113"/>
            <a:ext cx="863600" cy="809625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784850" y="2833688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851525" y="4495800"/>
            <a:ext cx="431800" cy="404813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661275" y="4495800"/>
            <a:ext cx="431800" cy="404813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661275" y="2830513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543550" y="3690938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7926388" y="3643313"/>
            <a:ext cx="431800" cy="403225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732588" y="2557463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711950" y="4729163"/>
            <a:ext cx="431800" cy="404812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Tětiva 21"/>
          <p:cNvSpPr/>
          <p:nvPr/>
        </p:nvSpPr>
        <p:spPr>
          <a:xfrm rot="11958154">
            <a:off x="6765925" y="2576513"/>
            <a:ext cx="387350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Tětiva 22"/>
          <p:cNvSpPr/>
          <p:nvPr/>
        </p:nvSpPr>
        <p:spPr>
          <a:xfrm rot="11958154">
            <a:off x="7732713" y="2843213"/>
            <a:ext cx="385762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Tětiva 23"/>
          <p:cNvSpPr/>
          <p:nvPr/>
        </p:nvSpPr>
        <p:spPr>
          <a:xfrm rot="11958154">
            <a:off x="6786563" y="4738688"/>
            <a:ext cx="385762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Tětiva 24"/>
          <p:cNvSpPr/>
          <p:nvPr/>
        </p:nvSpPr>
        <p:spPr>
          <a:xfrm rot="11958154">
            <a:off x="7745413" y="4505325"/>
            <a:ext cx="385762" cy="385763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Tětiva 25"/>
          <p:cNvSpPr/>
          <p:nvPr/>
        </p:nvSpPr>
        <p:spPr>
          <a:xfrm rot="11958154">
            <a:off x="5867400" y="2840038"/>
            <a:ext cx="385763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Tětiva 26"/>
          <p:cNvSpPr/>
          <p:nvPr/>
        </p:nvSpPr>
        <p:spPr>
          <a:xfrm rot="11958154">
            <a:off x="8020050" y="3652838"/>
            <a:ext cx="385763" cy="384175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Tětiva 27"/>
          <p:cNvSpPr/>
          <p:nvPr/>
        </p:nvSpPr>
        <p:spPr>
          <a:xfrm rot="11958154">
            <a:off x="5627688" y="3700463"/>
            <a:ext cx="387350" cy="385762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Tětiva 28"/>
          <p:cNvSpPr/>
          <p:nvPr/>
        </p:nvSpPr>
        <p:spPr>
          <a:xfrm rot="11958154">
            <a:off x="5903913" y="4505325"/>
            <a:ext cx="385762" cy="385763"/>
          </a:xfrm>
          <a:prstGeom prst="chord">
            <a:avLst>
              <a:gd name="adj1" fmla="val 2700000"/>
              <a:gd name="adj2" fmla="val 16542497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3489325" y="2759075"/>
            <a:ext cx="1439863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3489325" y="3081338"/>
            <a:ext cx="1439863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>
            <a:off x="3489325" y="2384425"/>
            <a:ext cx="1439863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3495675" y="3443288"/>
            <a:ext cx="1439863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3522663" y="3844925"/>
            <a:ext cx="1439862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3500438" y="4265613"/>
            <a:ext cx="1439862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>
            <a:off x="3500438" y="4746625"/>
            <a:ext cx="1439862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500438" y="5176838"/>
            <a:ext cx="1439862" cy="0"/>
          </a:xfrm>
          <a:prstGeom prst="straightConnector1">
            <a:avLst/>
          </a:prstGeom>
          <a:ln w="254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21" name="TextovéPole 39"/>
          <p:cNvSpPr txBox="1">
            <a:spLocks noChangeArrowheads="1"/>
          </p:cNvSpPr>
          <p:nvPr/>
        </p:nvSpPr>
        <p:spPr bwMode="auto">
          <a:xfrm>
            <a:off x="8431213" y="3660775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1</a:t>
            </a:r>
          </a:p>
        </p:txBody>
      </p:sp>
      <p:sp>
        <p:nvSpPr>
          <p:cNvPr id="8222" name="TextovéPole 40"/>
          <p:cNvSpPr txBox="1">
            <a:spLocks noChangeArrowheads="1"/>
          </p:cNvSpPr>
          <p:nvPr/>
        </p:nvSpPr>
        <p:spPr bwMode="auto">
          <a:xfrm>
            <a:off x="8170863" y="2711450"/>
            <a:ext cx="3603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2</a:t>
            </a:r>
          </a:p>
        </p:txBody>
      </p:sp>
      <p:sp>
        <p:nvSpPr>
          <p:cNvPr id="8223" name="TextovéPole 41"/>
          <p:cNvSpPr txBox="1">
            <a:spLocks noChangeArrowheads="1"/>
          </p:cNvSpPr>
          <p:nvPr/>
        </p:nvSpPr>
        <p:spPr bwMode="auto">
          <a:xfrm>
            <a:off x="6783388" y="2147888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3</a:t>
            </a:r>
          </a:p>
        </p:txBody>
      </p:sp>
      <p:sp>
        <p:nvSpPr>
          <p:cNvPr id="8224" name="TextovéPole 42"/>
          <p:cNvSpPr txBox="1">
            <a:spLocks noChangeArrowheads="1"/>
          </p:cNvSpPr>
          <p:nvPr/>
        </p:nvSpPr>
        <p:spPr bwMode="auto">
          <a:xfrm>
            <a:off x="5440363" y="255111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4</a:t>
            </a:r>
          </a:p>
        </p:txBody>
      </p:sp>
      <p:sp>
        <p:nvSpPr>
          <p:cNvPr id="8225" name="TextovéPole 43"/>
          <p:cNvSpPr txBox="1">
            <a:spLocks noChangeArrowheads="1"/>
          </p:cNvSpPr>
          <p:nvPr/>
        </p:nvSpPr>
        <p:spPr bwMode="auto">
          <a:xfrm>
            <a:off x="5080000" y="3708400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5</a:t>
            </a:r>
          </a:p>
        </p:txBody>
      </p:sp>
      <p:sp>
        <p:nvSpPr>
          <p:cNvPr id="8226" name="TextovéPole 44"/>
          <p:cNvSpPr txBox="1">
            <a:spLocks noChangeArrowheads="1"/>
          </p:cNvSpPr>
          <p:nvPr/>
        </p:nvSpPr>
        <p:spPr bwMode="auto">
          <a:xfrm>
            <a:off x="5405438" y="469741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6</a:t>
            </a:r>
          </a:p>
        </p:txBody>
      </p:sp>
      <p:sp>
        <p:nvSpPr>
          <p:cNvPr id="8227" name="TextovéPole 45"/>
          <p:cNvSpPr txBox="1">
            <a:spLocks noChangeArrowheads="1"/>
          </p:cNvSpPr>
          <p:nvPr/>
        </p:nvSpPr>
        <p:spPr bwMode="auto">
          <a:xfrm>
            <a:off x="6748463" y="5135563"/>
            <a:ext cx="3603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7</a:t>
            </a:r>
          </a:p>
        </p:txBody>
      </p:sp>
      <p:sp>
        <p:nvSpPr>
          <p:cNvPr id="8228" name="TextovéPole 46"/>
          <p:cNvSpPr txBox="1">
            <a:spLocks noChangeArrowheads="1"/>
          </p:cNvSpPr>
          <p:nvPr/>
        </p:nvSpPr>
        <p:spPr bwMode="auto">
          <a:xfrm>
            <a:off x="8123238" y="4862513"/>
            <a:ext cx="3603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8</a:t>
            </a:r>
          </a:p>
        </p:txBody>
      </p:sp>
      <p:sp>
        <p:nvSpPr>
          <p:cNvPr id="8229" name="TextovéPole 47"/>
          <p:cNvSpPr txBox="1">
            <a:spLocks noChangeArrowheads="1"/>
          </p:cNvSpPr>
          <p:nvPr/>
        </p:nvSpPr>
        <p:spPr bwMode="auto">
          <a:xfrm>
            <a:off x="638175" y="5483225"/>
            <a:ext cx="8134350" cy="13239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Jestliže vidíme Měsíc jako celý osvětlený kruh, říkáme, že nastal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úplněk</a:t>
            </a:r>
            <a:r>
              <a:rPr lang="cs-CZ" sz="1600" b="1">
                <a:latin typeface="Comic Sans MS" pitchFamily="66" charset="0"/>
              </a:rPr>
              <a:t> (1). Za týden vidíme z Měsíce pouze srpek ve tvaru písmene C (2 – 4). Říkáme, že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ubývá</a:t>
            </a:r>
            <a:r>
              <a:rPr lang="cs-CZ" sz="1600" b="1">
                <a:latin typeface="Comic Sans MS" pitchFamily="66" charset="0"/>
              </a:rPr>
              <a:t>. Ve fázi (5) není Měsíc ze Země osvícen. Říkáme jí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nov</a:t>
            </a:r>
            <a:r>
              <a:rPr lang="cs-CZ" sz="1600" b="1">
                <a:latin typeface="Comic Sans MS" pitchFamily="66" charset="0"/>
              </a:rPr>
              <a:t>. Po týdnu přejde Měsíc do tvaru písmene D (6 – 8), říkáme, že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přibývá</a:t>
            </a:r>
            <a:r>
              <a:rPr lang="cs-CZ" sz="1600" b="1">
                <a:latin typeface="Comic Sans MS" pitchFamily="66" charset="0"/>
              </a:rPr>
              <a:t>,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 dorůstá</a:t>
            </a:r>
            <a:r>
              <a:rPr lang="cs-CZ" sz="1600" b="1">
                <a:latin typeface="Comic Sans MS" pitchFamily="66" charset="0"/>
              </a:rPr>
              <a:t>. Celý děj se opakuje po 28 dnech.</a:t>
            </a:r>
          </a:p>
        </p:txBody>
      </p:sp>
      <p:sp>
        <p:nvSpPr>
          <p:cNvPr id="8230" name="TextovéPole 48"/>
          <p:cNvSpPr txBox="1">
            <a:spLocks noChangeArrowheads="1"/>
          </p:cNvSpPr>
          <p:nvPr/>
        </p:nvSpPr>
        <p:spPr bwMode="auto">
          <a:xfrm>
            <a:off x="1042988" y="3643313"/>
            <a:ext cx="1225550" cy="37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Slunce</a:t>
            </a:r>
          </a:p>
        </p:txBody>
      </p:sp>
      <p:sp>
        <p:nvSpPr>
          <p:cNvPr id="8231" name="TextovéPole 49"/>
          <p:cNvSpPr txBox="1">
            <a:spLocks noChangeArrowheads="1"/>
          </p:cNvSpPr>
          <p:nvPr/>
        </p:nvSpPr>
        <p:spPr bwMode="auto">
          <a:xfrm>
            <a:off x="6748463" y="3624263"/>
            <a:ext cx="5762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</a:t>
            </a:r>
          </a:p>
        </p:txBody>
      </p:sp>
      <p:sp>
        <p:nvSpPr>
          <p:cNvPr id="8232" name="TextovéPole 5"/>
          <p:cNvSpPr txBox="1">
            <a:spLocks noChangeArrowheads="1"/>
          </p:cNvSpPr>
          <p:nvPr/>
        </p:nvSpPr>
        <p:spPr bwMode="auto">
          <a:xfrm>
            <a:off x="1403350" y="1557338"/>
            <a:ext cx="6337300" cy="4222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Comic Sans MS" pitchFamily="66" charset="0"/>
              </a:rPr>
              <a:t>Měsíc obíhá kolem Země v jejím gravitačním poli.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/>
          </p:cNvSpPr>
          <p:nvPr/>
        </p:nvSpPr>
        <p:spPr bwMode="auto">
          <a:xfrm>
            <a:off x="468313" y="260350"/>
            <a:ext cx="8229600" cy="1143000"/>
          </a:xfrm>
          <a:prstGeom prst="rect">
            <a:avLst/>
          </a:prstGeom>
          <a:solidFill>
            <a:srgbClr val="BADDE1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cs-CZ" sz="4400" b="1">
                <a:solidFill>
                  <a:schemeClr val="tx2"/>
                </a:solidFill>
                <a:latin typeface="Comic Sans MS" pitchFamily="66" charset="0"/>
              </a:rPr>
              <a:t>Zatmění Slunce</a:t>
            </a:r>
          </a:p>
        </p:txBody>
      </p:sp>
      <p:sp>
        <p:nvSpPr>
          <p:cNvPr id="9219" name="TextovéPole 5"/>
          <p:cNvSpPr txBox="1">
            <a:spLocks noChangeArrowheads="1"/>
          </p:cNvSpPr>
          <p:nvPr/>
        </p:nvSpPr>
        <p:spPr bwMode="auto">
          <a:xfrm>
            <a:off x="1547813" y="1557338"/>
            <a:ext cx="6337300" cy="7270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omic Sans MS" pitchFamily="66" charset="0"/>
              </a:rPr>
              <a:t>Jestliže Země vstoupí do měsíčního stínu, je na Zemi pozorováno zatmění Slunce</a:t>
            </a:r>
          </a:p>
        </p:txBody>
      </p:sp>
      <p:sp>
        <p:nvSpPr>
          <p:cNvPr id="9220" name="Oval 7"/>
          <p:cNvSpPr>
            <a:spLocks noChangeArrowheads="1"/>
          </p:cNvSpPr>
          <p:nvPr/>
        </p:nvSpPr>
        <p:spPr bwMode="auto">
          <a:xfrm>
            <a:off x="827088" y="3860800"/>
            <a:ext cx="1873250" cy="158432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1" name="Oval 8"/>
          <p:cNvSpPr>
            <a:spLocks noChangeArrowheads="1"/>
          </p:cNvSpPr>
          <p:nvPr/>
        </p:nvSpPr>
        <p:spPr bwMode="auto">
          <a:xfrm>
            <a:off x="6732588" y="4149725"/>
            <a:ext cx="720725" cy="647700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2" name="Oval 9"/>
          <p:cNvSpPr>
            <a:spLocks noChangeArrowheads="1"/>
          </p:cNvSpPr>
          <p:nvPr/>
        </p:nvSpPr>
        <p:spPr bwMode="auto">
          <a:xfrm>
            <a:off x="5292725" y="4365625"/>
            <a:ext cx="288925" cy="288925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3" name="AutoShape 10"/>
          <p:cNvSpPr>
            <a:spLocks noChangeArrowheads="1"/>
          </p:cNvSpPr>
          <p:nvPr/>
        </p:nvSpPr>
        <p:spPr bwMode="auto">
          <a:xfrm rot="-5400000">
            <a:off x="7596982" y="3645693"/>
            <a:ext cx="647700" cy="1655763"/>
          </a:xfrm>
          <a:custGeom>
            <a:avLst/>
            <a:gdLst>
              <a:gd name="T0" fmla="*/ 16994269 w 21600"/>
              <a:gd name="T1" fmla="*/ 63461870 h 21600"/>
              <a:gd name="T2" fmla="*/ 9711002 w 21600"/>
              <a:gd name="T3" fmla="*/ 126923663 h 21600"/>
              <a:gd name="T4" fmla="*/ 2427766 w 21600"/>
              <a:gd name="T5" fmla="*/ 63461870 h 21600"/>
              <a:gd name="T6" fmla="*/ 9711002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00 w 21600"/>
              <a:gd name="T13" fmla="*/ 4500 h 21600"/>
              <a:gd name="T14" fmla="*/ 17100 w 21600"/>
              <a:gd name="T15" fmla="*/ 171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4" name="AutoShape 11"/>
          <p:cNvSpPr>
            <a:spLocks noChangeArrowheads="1"/>
          </p:cNvSpPr>
          <p:nvPr/>
        </p:nvSpPr>
        <p:spPr bwMode="auto">
          <a:xfrm rot="-5400000">
            <a:off x="5940425" y="3860800"/>
            <a:ext cx="287338" cy="1296988"/>
          </a:xfrm>
          <a:custGeom>
            <a:avLst/>
            <a:gdLst>
              <a:gd name="T0" fmla="*/ 3344574 w 21600"/>
              <a:gd name="T1" fmla="*/ 38939303 h 21600"/>
              <a:gd name="T2" fmla="*/ 1911183 w 21600"/>
              <a:gd name="T3" fmla="*/ 77878605 h 21600"/>
              <a:gd name="T4" fmla="*/ 477793 w 21600"/>
              <a:gd name="T5" fmla="*/ 38939303 h 21600"/>
              <a:gd name="T6" fmla="*/ 1911183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00 w 21600"/>
              <a:gd name="T13" fmla="*/ 4500 h 21600"/>
              <a:gd name="T14" fmla="*/ 17100 w 21600"/>
              <a:gd name="T15" fmla="*/ 171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9225" name="Line 12"/>
          <p:cNvSpPr>
            <a:spLocks noChangeShapeType="1"/>
          </p:cNvSpPr>
          <p:nvPr/>
        </p:nvSpPr>
        <p:spPr bwMode="auto">
          <a:xfrm flipH="1" flipV="1">
            <a:off x="1908175" y="3860800"/>
            <a:ext cx="3527425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6" name="Line 13"/>
          <p:cNvSpPr>
            <a:spLocks noChangeShapeType="1"/>
          </p:cNvSpPr>
          <p:nvPr/>
        </p:nvSpPr>
        <p:spPr bwMode="auto">
          <a:xfrm flipH="1">
            <a:off x="1835150" y="4652963"/>
            <a:ext cx="3600450" cy="7921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27" name="TextovéPole 14"/>
          <p:cNvSpPr txBox="1">
            <a:spLocks noChangeArrowheads="1"/>
          </p:cNvSpPr>
          <p:nvPr/>
        </p:nvSpPr>
        <p:spPr bwMode="auto">
          <a:xfrm>
            <a:off x="1042988" y="3357563"/>
            <a:ext cx="1081087" cy="395287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Slunce</a:t>
            </a:r>
          </a:p>
        </p:txBody>
      </p:sp>
      <p:sp>
        <p:nvSpPr>
          <p:cNvPr id="9228" name="TextovéPole 14"/>
          <p:cNvSpPr txBox="1">
            <a:spLocks noChangeArrowheads="1"/>
          </p:cNvSpPr>
          <p:nvPr/>
        </p:nvSpPr>
        <p:spPr bwMode="auto">
          <a:xfrm>
            <a:off x="4932363" y="4941888"/>
            <a:ext cx="863600" cy="395287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Měsíc</a:t>
            </a:r>
          </a:p>
        </p:txBody>
      </p:sp>
      <p:sp>
        <p:nvSpPr>
          <p:cNvPr id="9229" name="TextovéPole 14"/>
          <p:cNvSpPr txBox="1">
            <a:spLocks noChangeArrowheads="1"/>
          </p:cNvSpPr>
          <p:nvPr/>
        </p:nvSpPr>
        <p:spPr bwMode="auto">
          <a:xfrm>
            <a:off x="6732588" y="3573463"/>
            <a:ext cx="863600" cy="395287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/>
          </p:cNvSpPr>
          <p:nvPr/>
        </p:nvSpPr>
        <p:spPr bwMode="auto">
          <a:xfrm>
            <a:off x="468313" y="260350"/>
            <a:ext cx="8229600" cy="1143000"/>
          </a:xfrm>
          <a:prstGeom prst="rect">
            <a:avLst/>
          </a:prstGeom>
          <a:solidFill>
            <a:srgbClr val="BADDE1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cs-CZ" sz="4400" b="1">
                <a:solidFill>
                  <a:schemeClr val="tx2"/>
                </a:solidFill>
                <a:latin typeface="Comic Sans MS" pitchFamily="66" charset="0"/>
              </a:rPr>
              <a:t>Zatmění Měsíce</a:t>
            </a:r>
          </a:p>
        </p:txBody>
      </p:sp>
      <p:sp>
        <p:nvSpPr>
          <p:cNvPr id="10243" name="TextovéPole 5"/>
          <p:cNvSpPr txBox="1">
            <a:spLocks noChangeArrowheads="1"/>
          </p:cNvSpPr>
          <p:nvPr/>
        </p:nvSpPr>
        <p:spPr bwMode="auto">
          <a:xfrm>
            <a:off x="1547813" y="1557338"/>
            <a:ext cx="6337300" cy="7270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omic Sans MS" pitchFamily="66" charset="0"/>
              </a:rPr>
              <a:t>Jestliže Měsíc vstoupí do stínu Země, je na Zemi pozorováno zatmění Měsíce</a:t>
            </a:r>
          </a:p>
        </p:txBody>
      </p:sp>
      <p:sp>
        <p:nvSpPr>
          <p:cNvPr id="10244" name="Oval 6"/>
          <p:cNvSpPr>
            <a:spLocks noChangeArrowheads="1"/>
          </p:cNvSpPr>
          <p:nvPr/>
        </p:nvSpPr>
        <p:spPr bwMode="auto">
          <a:xfrm>
            <a:off x="827088" y="3716338"/>
            <a:ext cx="1873250" cy="158432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45" name="TextovéPole 14"/>
          <p:cNvSpPr txBox="1">
            <a:spLocks noChangeArrowheads="1"/>
          </p:cNvSpPr>
          <p:nvPr/>
        </p:nvSpPr>
        <p:spPr bwMode="auto">
          <a:xfrm>
            <a:off x="1116013" y="2997200"/>
            <a:ext cx="1081087" cy="395288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Slunce</a:t>
            </a:r>
          </a:p>
        </p:txBody>
      </p:sp>
      <p:sp>
        <p:nvSpPr>
          <p:cNvPr id="10246" name="Oval 8"/>
          <p:cNvSpPr>
            <a:spLocks noChangeArrowheads="1"/>
          </p:cNvSpPr>
          <p:nvPr/>
        </p:nvSpPr>
        <p:spPr bwMode="auto">
          <a:xfrm>
            <a:off x="5580063" y="4149725"/>
            <a:ext cx="720725" cy="647700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47" name="AutoShape 9"/>
          <p:cNvSpPr>
            <a:spLocks noChangeArrowheads="1"/>
          </p:cNvSpPr>
          <p:nvPr/>
        </p:nvSpPr>
        <p:spPr bwMode="auto">
          <a:xfrm rot="-5400000">
            <a:off x="7020719" y="3069431"/>
            <a:ext cx="647700" cy="2808288"/>
          </a:xfrm>
          <a:custGeom>
            <a:avLst/>
            <a:gdLst>
              <a:gd name="T0" fmla="*/ 16994269 w 21600"/>
              <a:gd name="T1" fmla="*/ 182557442 h 21600"/>
              <a:gd name="T2" fmla="*/ 9711002 w 21600"/>
              <a:gd name="T3" fmla="*/ 365114884 h 21600"/>
              <a:gd name="T4" fmla="*/ 2427766 w 21600"/>
              <a:gd name="T5" fmla="*/ 182557442 h 21600"/>
              <a:gd name="T6" fmla="*/ 9711002 w 21600"/>
              <a:gd name="T7" fmla="*/ 0 h 21600"/>
              <a:gd name="T8" fmla="*/ 0 60000 65536"/>
              <a:gd name="T9" fmla="*/ 0 60000 65536"/>
              <a:gd name="T10" fmla="*/ 0 60000 65536"/>
              <a:gd name="T11" fmla="*/ 0 60000 65536"/>
              <a:gd name="T12" fmla="*/ 4500 w 21600"/>
              <a:gd name="T13" fmla="*/ 4500 h 21600"/>
              <a:gd name="T14" fmla="*/ 17100 w 21600"/>
              <a:gd name="T15" fmla="*/ 171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5400" y="21600"/>
                </a:lnTo>
                <a:lnTo>
                  <a:pt x="16200" y="2160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48" name="Oval 10"/>
          <p:cNvSpPr>
            <a:spLocks noChangeArrowheads="1"/>
          </p:cNvSpPr>
          <p:nvPr/>
        </p:nvSpPr>
        <p:spPr bwMode="auto">
          <a:xfrm>
            <a:off x="7092950" y="4292600"/>
            <a:ext cx="288925" cy="288925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49" name="Line 11"/>
          <p:cNvSpPr>
            <a:spLocks noChangeShapeType="1"/>
          </p:cNvSpPr>
          <p:nvPr/>
        </p:nvSpPr>
        <p:spPr bwMode="auto">
          <a:xfrm flipH="1" flipV="1">
            <a:off x="1835150" y="3716338"/>
            <a:ext cx="4105275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0" name="Line 12"/>
          <p:cNvSpPr>
            <a:spLocks noChangeShapeType="1"/>
          </p:cNvSpPr>
          <p:nvPr/>
        </p:nvSpPr>
        <p:spPr bwMode="auto">
          <a:xfrm flipH="1">
            <a:off x="1835150" y="4797425"/>
            <a:ext cx="4105275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51" name="TextovéPole 14"/>
          <p:cNvSpPr txBox="1">
            <a:spLocks noChangeArrowheads="1"/>
          </p:cNvSpPr>
          <p:nvPr/>
        </p:nvSpPr>
        <p:spPr bwMode="auto">
          <a:xfrm>
            <a:off x="6877050" y="3716338"/>
            <a:ext cx="863600" cy="395287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Měsíc</a:t>
            </a:r>
          </a:p>
        </p:txBody>
      </p:sp>
      <p:sp>
        <p:nvSpPr>
          <p:cNvPr id="10252" name="TextovéPole 14"/>
          <p:cNvSpPr txBox="1">
            <a:spLocks noChangeArrowheads="1"/>
          </p:cNvSpPr>
          <p:nvPr/>
        </p:nvSpPr>
        <p:spPr bwMode="auto">
          <a:xfrm>
            <a:off x="5435600" y="5013325"/>
            <a:ext cx="863600" cy="395288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val 13"/>
          <p:cNvSpPr>
            <a:spLocks noChangeArrowheads="1"/>
          </p:cNvSpPr>
          <p:nvPr/>
        </p:nvSpPr>
        <p:spPr bwMode="auto">
          <a:xfrm>
            <a:off x="5795963" y="5300663"/>
            <a:ext cx="1800225" cy="9366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67" name="Nadpis 1"/>
          <p:cNvSpPr>
            <a:spLocks/>
          </p:cNvSpPr>
          <p:nvPr/>
        </p:nvSpPr>
        <p:spPr bwMode="auto">
          <a:xfrm>
            <a:off x="468313" y="260350"/>
            <a:ext cx="8229600" cy="1143000"/>
          </a:xfrm>
          <a:prstGeom prst="rect">
            <a:avLst/>
          </a:prstGeom>
          <a:solidFill>
            <a:srgbClr val="BADDE1"/>
          </a:solidFill>
          <a:ln w="254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/>
            <a:r>
              <a:rPr lang="cs-CZ" sz="4400" b="1">
                <a:solidFill>
                  <a:schemeClr val="tx2"/>
                </a:solidFill>
                <a:latin typeface="Comic Sans MS" pitchFamily="66" charset="0"/>
              </a:rPr>
              <a:t>Příliv a Odliv</a:t>
            </a:r>
          </a:p>
        </p:txBody>
      </p:sp>
      <p:sp>
        <p:nvSpPr>
          <p:cNvPr id="11268" name="TextovéPole 5"/>
          <p:cNvSpPr txBox="1">
            <a:spLocks noChangeArrowheads="1"/>
          </p:cNvSpPr>
          <p:nvPr/>
        </p:nvSpPr>
        <p:spPr bwMode="auto">
          <a:xfrm>
            <a:off x="1547813" y="4149725"/>
            <a:ext cx="6337300" cy="72707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omic Sans MS" pitchFamily="66" charset="0"/>
              </a:rPr>
              <a:t>Měsíc a Slunce svým gravitačním polem vyvolávají na Zemi příliv a odliv.</a:t>
            </a:r>
          </a:p>
        </p:txBody>
      </p:sp>
      <p:sp>
        <p:nvSpPr>
          <p:cNvPr id="11269" name="Oval 10"/>
          <p:cNvSpPr>
            <a:spLocks noChangeArrowheads="1"/>
          </p:cNvSpPr>
          <p:nvPr/>
        </p:nvSpPr>
        <p:spPr bwMode="auto">
          <a:xfrm>
            <a:off x="250825" y="4868863"/>
            <a:ext cx="1585913" cy="1584325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0" name="Oval 11"/>
          <p:cNvSpPr>
            <a:spLocks noChangeArrowheads="1"/>
          </p:cNvSpPr>
          <p:nvPr/>
        </p:nvSpPr>
        <p:spPr bwMode="auto">
          <a:xfrm>
            <a:off x="3851275" y="5445125"/>
            <a:ext cx="647700" cy="647700"/>
          </a:xfrm>
          <a:prstGeom prst="ellipse">
            <a:avLst/>
          </a:prstGeom>
          <a:solidFill>
            <a:srgbClr val="969696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1" name="Oval 12"/>
          <p:cNvSpPr>
            <a:spLocks noChangeArrowheads="1"/>
          </p:cNvSpPr>
          <p:nvPr/>
        </p:nvSpPr>
        <p:spPr bwMode="auto">
          <a:xfrm>
            <a:off x="6084888" y="5229225"/>
            <a:ext cx="1223962" cy="1079500"/>
          </a:xfrm>
          <a:prstGeom prst="ellipse">
            <a:avLst/>
          </a:pr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72" name="Line 14"/>
          <p:cNvSpPr>
            <a:spLocks noChangeShapeType="1"/>
          </p:cNvSpPr>
          <p:nvPr/>
        </p:nvSpPr>
        <p:spPr bwMode="auto">
          <a:xfrm>
            <a:off x="2051050" y="5805488"/>
            <a:ext cx="1727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3" name="Line 15"/>
          <p:cNvSpPr>
            <a:spLocks noChangeShapeType="1"/>
          </p:cNvSpPr>
          <p:nvPr/>
        </p:nvSpPr>
        <p:spPr bwMode="auto">
          <a:xfrm>
            <a:off x="4643438" y="5805488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4" name="Line 16"/>
          <p:cNvSpPr>
            <a:spLocks noChangeShapeType="1"/>
          </p:cNvSpPr>
          <p:nvPr/>
        </p:nvSpPr>
        <p:spPr bwMode="auto">
          <a:xfrm>
            <a:off x="5940425" y="5876925"/>
            <a:ext cx="2087563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5" name="Line 17"/>
          <p:cNvSpPr>
            <a:spLocks noChangeShapeType="1"/>
          </p:cNvSpPr>
          <p:nvPr/>
        </p:nvSpPr>
        <p:spPr bwMode="auto">
          <a:xfrm>
            <a:off x="7380288" y="5805488"/>
            <a:ext cx="720725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6" name="TextovéPole 14"/>
          <p:cNvSpPr txBox="1">
            <a:spLocks noChangeArrowheads="1"/>
          </p:cNvSpPr>
          <p:nvPr/>
        </p:nvSpPr>
        <p:spPr bwMode="auto">
          <a:xfrm>
            <a:off x="7812088" y="6165850"/>
            <a:ext cx="792162" cy="395288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Příliv</a:t>
            </a:r>
          </a:p>
        </p:txBody>
      </p:sp>
      <p:sp>
        <p:nvSpPr>
          <p:cNvPr id="11277" name="TextovéPole 14"/>
          <p:cNvSpPr txBox="1">
            <a:spLocks noChangeArrowheads="1"/>
          </p:cNvSpPr>
          <p:nvPr/>
        </p:nvSpPr>
        <p:spPr bwMode="auto">
          <a:xfrm>
            <a:off x="179388" y="4365625"/>
            <a:ext cx="1081087" cy="395288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Slunce</a:t>
            </a:r>
          </a:p>
        </p:txBody>
      </p:sp>
      <p:sp>
        <p:nvSpPr>
          <p:cNvPr id="11278" name="TextovéPole 14"/>
          <p:cNvSpPr txBox="1">
            <a:spLocks noChangeArrowheads="1"/>
          </p:cNvSpPr>
          <p:nvPr/>
        </p:nvSpPr>
        <p:spPr bwMode="auto">
          <a:xfrm>
            <a:off x="3779838" y="5013325"/>
            <a:ext cx="865187" cy="395288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Měsíc</a:t>
            </a:r>
          </a:p>
        </p:txBody>
      </p:sp>
      <p:sp>
        <p:nvSpPr>
          <p:cNvPr id="11279" name="TextovéPole 14"/>
          <p:cNvSpPr txBox="1">
            <a:spLocks noChangeArrowheads="1"/>
          </p:cNvSpPr>
          <p:nvPr/>
        </p:nvSpPr>
        <p:spPr bwMode="auto">
          <a:xfrm>
            <a:off x="1116013" y="6308725"/>
            <a:ext cx="5545137" cy="333375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omic Sans MS" pitchFamily="66" charset="0"/>
              </a:rPr>
              <a:t>Vzájemná poloha Slunce, Země a Měsíce při největším přílivu</a:t>
            </a:r>
          </a:p>
        </p:txBody>
      </p:sp>
      <p:sp>
        <p:nvSpPr>
          <p:cNvPr id="11280" name="TextovéPole 14"/>
          <p:cNvSpPr txBox="1">
            <a:spLocks noChangeArrowheads="1"/>
          </p:cNvSpPr>
          <p:nvPr/>
        </p:nvSpPr>
        <p:spPr bwMode="auto">
          <a:xfrm>
            <a:off x="7345363" y="5003800"/>
            <a:ext cx="971550" cy="395288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Země</a:t>
            </a:r>
          </a:p>
        </p:txBody>
      </p:sp>
      <p:pic>
        <p:nvPicPr>
          <p:cNvPr id="11281" name="Picture 22" descr="Soubor:Bay of Fundy High Tide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1484313"/>
            <a:ext cx="3097212" cy="2592387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1282" name="Picture 24" descr="Bay_of_Fundy_Low_Tid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1484313"/>
            <a:ext cx="3095625" cy="2609850"/>
          </a:xfrm>
          <a:prstGeom prst="rect">
            <a:avLst/>
          </a:prstGeom>
          <a:noFill/>
          <a:ln w="50800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611188" y="476250"/>
            <a:ext cx="36734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12291" name="Text Box 5"/>
          <p:cNvSpPr txBox="1">
            <a:spLocks noChangeArrowheads="1"/>
          </p:cNvSpPr>
          <p:nvPr/>
        </p:nvSpPr>
        <p:spPr bwMode="auto">
          <a:xfrm>
            <a:off x="684213" y="1196975"/>
            <a:ext cx="8208962" cy="3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/>
              <a:t>František Jáchym a Jiří Tesař: Fyzika pro 9. Ročník základní školy, SPN, 2000</a:t>
            </a:r>
          </a:p>
          <a:p>
            <a:pPr>
              <a:spcBef>
                <a:spcPct val="50000"/>
              </a:spcBef>
            </a:pPr>
            <a:r>
              <a:rPr lang="cs-CZ" dirty="0"/>
              <a:t>Příliv a odliv:</a:t>
            </a:r>
          </a:p>
          <a:p>
            <a:pPr>
              <a:spcBef>
                <a:spcPct val="50000"/>
              </a:spcBef>
            </a:pPr>
            <a:r>
              <a:rPr lang="cs-CZ" dirty="0">
                <a:hlinkClick r:id="rId2"/>
              </a:rPr>
              <a:t>http://upload.wikimedia.org/wikipedia/commons/c/cf/Bay_of_Fundy_Low_Tide.jpg</a:t>
            </a:r>
            <a:endParaRPr lang="cs-CZ" dirty="0"/>
          </a:p>
          <a:p>
            <a:pPr>
              <a:spcBef>
                <a:spcPct val="50000"/>
              </a:spcBef>
            </a:pPr>
            <a:r>
              <a:rPr lang="cs-CZ" dirty="0">
                <a:hlinkClick r:id="rId3"/>
              </a:rPr>
              <a:t>http://cs.wikipedia.org/wiki/Soubor:Bay_of_Fundy_High_Tide.jpg</a:t>
            </a:r>
            <a:endParaRPr lang="cs-CZ" dirty="0"/>
          </a:p>
          <a:p>
            <a:pPr>
              <a:spcBef>
                <a:spcPct val="50000"/>
              </a:spcBef>
            </a:pPr>
            <a:endParaRPr lang="cs-CZ" dirty="0"/>
          </a:p>
          <a:p>
            <a:pPr>
              <a:spcBef>
                <a:spcPct val="50000"/>
              </a:spcBef>
            </a:pPr>
            <a:endParaRPr lang="cs-CZ" dirty="0"/>
          </a:p>
          <a:p>
            <a:pPr>
              <a:spcBef>
                <a:spcPct val="50000"/>
              </a:spcBef>
            </a:pPr>
            <a:r>
              <a:rPr lang="cs-CZ" dirty="0"/>
              <a:t>Ostatní obrázky jsou vloženy za pomoci klipartů a automatických tvarů programu </a:t>
            </a:r>
            <a:r>
              <a:rPr lang="cs-CZ" dirty="0" smtClean="0"/>
              <a:t>PowerPoint –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1467</TotalTime>
  <Words>460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Snímek 1</vt:lpstr>
      <vt:lpstr>Snímek 2</vt:lpstr>
      <vt:lpstr>Jak se Země pohybuje</vt:lpstr>
      <vt:lpstr>Sluneční den</vt:lpstr>
      <vt:lpstr>Snímek 5</vt:lpstr>
      <vt:lpstr>Snímek 6</vt:lpstr>
      <vt:lpstr>Měsíční fáze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89</cp:revision>
  <dcterms:created xsi:type="dcterms:W3CDTF">2013-03-24T08:28:43Z</dcterms:created>
  <dcterms:modified xsi:type="dcterms:W3CDTF">2014-05-03T11:15:48Z</dcterms:modified>
</cp:coreProperties>
</file>