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3EAF853-0334-4B2C-B2A4-F569C61A2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A281AD-413E-4E0B-A959-CD805C4F8B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BB42D1A-2EED-4E5F-A8EE-5E7352111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19B151D-7C84-4239-8BF5-AF7AF5362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AE0E8DC-D9E9-48AF-B8D5-FC87ED478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D140B0B-D4EE-42C7-B729-EB55838DF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7E269BB-0CF7-49C6-8FBD-CC7683E1D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DF1FC7F-A9F8-4F6C-8E0D-53BCA9FFF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376BACB-1E81-4FB7-9367-49C86C0BF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F6F66EB-0D0C-4453-BE99-B722D9A5EC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14D206B-BA63-48D3-9F85-318DC6044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993D6FB-6204-4289-9641-0AE2D546E3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C7CC2CF-4F63-453D-9A8A-46683ADD8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C840D3-C407-4862-A0E3-E7994AD2F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hyperlink" Target="//upload.wikimedia.org/wikipedia/commons/7/7a/SierraNevadaObservatoryOpticalTelescope.JPG" TargetMode="Externa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9/Sts128approachesiss.JPG" TargetMode="External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b/be/Sputnik_as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b/bc/Soyuz_TMA-7_spacecraft2edit1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2/29/Voyager_spacecraft.jpg" TargetMode="External"/><Relationship Id="rId9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//upload.wikimedia.org/wikipedia/commons/9/98/Nasa_earth_observatori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7/73/Explorer1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//upload.wikimedia.org/wikipedia/commons/6/66/Juno-1_44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//upload.wikimedia.org/wikipedia/commons/1/11/Mariner09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b/bd/Mars_Reconnaissance_Orbiter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//upload.wikimedia.org/wikipedia/commons/c/c0/Apollo_CSM_lunar_orbit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hyperlink" Target="//upload.wikimedia.org/wikipedia/commons/d/df/Vostok_spacecraft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//upload.wikimedia.org/wikipedia/commons/2/22/Mir_on_12_June_1998edit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hyperlink" Target="//upload.wikimedia.org/wikipedia/commons/2/22/ISSpoststs13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//upload.wikimedia.org/wikipedia/commons/a/a1/Debris-GEO128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hyperlink" Target="//upload.wikimedia.org/wikipedia/commons/5/51/Debris-LEO1280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r_on_12_June_1998edit1.jpg" TargetMode="External"/><Relationship Id="rId13" Type="http://schemas.openxmlformats.org/officeDocument/2006/relationships/hyperlink" Target="http://cs.wikipedia.org/wiki/Soubor:Explorer1.jpg" TargetMode="External"/><Relationship Id="rId18" Type="http://schemas.openxmlformats.org/officeDocument/2006/relationships/hyperlink" Target="http://cs.wikipedia.org/wiki/Soubor:Suchora-obserwatorium.jpg" TargetMode="External"/><Relationship Id="rId26" Type="http://schemas.openxmlformats.org/officeDocument/2006/relationships/hyperlink" Target="http://cs.wikipedia.org/wiki/Soubor:Polaris_system.jpg" TargetMode="External"/><Relationship Id="rId3" Type="http://schemas.openxmlformats.org/officeDocument/2006/relationships/hyperlink" Target="http://cs.wikipedia.org/wiki/Soubor:Universum.jpg" TargetMode="External"/><Relationship Id="rId21" Type="http://schemas.openxmlformats.org/officeDocument/2006/relationships/hyperlink" Target="http://cs.wikipedia.org/wiki/Soubor:Observatoire_de_Paris.JPG" TargetMode="External"/><Relationship Id="rId7" Type="http://schemas.openxmlformats.org/officeDocument/2006/relationships/hyperlink" Target="http://cs.wikipedia.org/wiki/Soubor:Debris-LEO1280.jpg" TargetMode="External"/><Relationship Id="rId12" Type="http://schemas.openxmlformats.org/officeDocument/2006/relationships/hyperlink" Target="http://cs.wikipedia.org/wiki/Soubor:Juno-1_44.JPG" TargetMode="External"/><Relationship Id="rId17" Type="http://schemas.openxmlformats.org/officeDocument/2006/relationships/hyperlink" Target="http://cs.wikipedia.org/wiki/Soubor:Voyager_spacecraft.jpg" TargetMode="External"/><Relationship Id="rId25" Type="http://schemas.openxmlformats.org/officeDocument/2006/relationships/hyperlink" Target="http://cs.wikipedia.org/wiki/Soubor:Mariner09.jpg" TargetMode="External"/><Relationship Id="rId2" Type="http://schemas.openxmlformats.org/officeDocument/2006/relationships/hyperlink" Target="http://cs.wikipedia.org/wiki/Soubor:Parkes.arp.750pix.jpg" TargetMode="External"/><Relationship Id="rId16" Type="http://schemas.openxmlformats.org/officeDocument/2006/relationships/hyperlink" Target="http://cs.wikipedia.org/wiki/Soubor:Soyuz_TMA-7_spacecraft2edit1.jpg" TargetMode="External"/><Relationship Id="rId20" Type="http://schemas.openxmlformats.org/officeDocument/2006/relationships/hyperlink" Target="http://cs.wikipedia.org/wiki/Soubor:SierraNevadaObservatoryOpticalTelescop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Debris-GEO1280.jpg" TargetMode="External"/><Relationship Id="rId11" Type="http://schemas.openxmlformats.org/officeDocument/2006/relationships/hyperlink" Target="http://cs.wikipedia.org/wiki/Soubor:Apollo_CSM_lunar_orbit.jpg" TargetMode="External"/><Relationship Id="rId24" Type="http://schemas.openxmlformats.org/officeDocument/2006/relationships/hyperlink" Target="http://cs.wikipedia.org/wiki/Soubor:Mars_Reconnaissance_Orbiter.jpg" TargetMode="External"/><Relationship Id="rId5" Type="http://schemas.openxmlformats.org/officeDocument/2006/relationships/hyperlink" Target="http://cs.wikipedia.org/wiki/Soubor:Nursery_of_New_Stars_-_GPN-2000-000972.jpg" TargetMode="External"/><Relationship Id="rId15" Type="http://schemas.openxmlformats.org/officeDocument/2006/relationships/hyperlink" Target="http://cs.wikipedia.org/wiki/Soubor:Sputnik_asm.jpg" TargetMode="External"/><Relationship Id="rId23" Type="http://schemas.openxmlformats.org/officeDocument/2006/relationships/hyperlink" Target="http://cs.wikipedia.org/wiki/Soubor:Porro_binocular.jpg" TargetMode="External"/><Relationship Id="rId10" Type="http://schemas.openxmlformats.org/officeDocument/2006/relationships/hyperlink" Target="http://cs.wikipedia.org/wiki/Soubor:Russia-Moscow-VDNH-Rocket_R-7-1.jpg" TargetMode="External"/><Relationship Id="rId19" Type="http://schemas.openxmlformats.org/officeDocument/2006/relationships/hyperlink" Target="http://cs.wikipedia.org/wiki/Soubor:Tololo_b.jpg" TargetMode="External"/><Relationship Id="rId4" Type="http://schemas.openxmlformats.org/officeDocument/2006/relationships/hyperlink" Target="http://cs.wikipedia.org/wiki/Soubor:Position_from_Proxima_Centauri.png" TargetMode="External"/><Relationship Id="rId9" Type="http://schemas.openxmlformats.org/officeDocument/2006/relationships/hyperlink" Target="http://cs.wikipedia.org/wiki/Soubor:ISSpoststs131.jpg" TargetMode="External"/><Relationship Id="rId14" Type="http://schemas.openxmlformats.org/officeDocument/2006/relationships/hyperlink" Target="http://cs.wikipedia.org/wiki/Soubor:Nasa_earth_observatories.jpg" TargetMode="External"/><Relationship Id="rId22" Type="http://schemas.openxmlformats.org/officeDocument/2006/relationships/hyperlink" Target="http://cs.wikipedia.org/wiki/Soubor:2-m_Telescope3,_Ond%C5%99ejov_Astronomic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ChangeArrowheads="1"/>
          </p:cNvSpPr>
          <p:nvPr/>
        </p:nvSpPr>
        <p:spPr bwMode="auto">
          <a:xfrm>
            <a:off x="468313" y="1552575"/>
            <a:ext cx="80645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Název školy: </a:t>
            </a:r>
            <a:r>
              <a:rPr 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dirty="0">
                <a:solidFill>
                  <a:srgbClr val="000000"/>
                </a:solidFill>
              </a:rPr>
              <a:t/>
            </a:r>
            <a:br>
              <a:rPr lang="cs-CZ" dirty="0">
                <a:solidFill>
                  <a:srgbClr val="000000"/>
                </a:solidFill>
              </a:rPr>
            </a:br>
            <a:r>
              <a:rPr lang="cs-CZ" dirty="0">
                <a:solidFill>
                  <a:srgbClr val="000000"/>
                </a:solidFill>
              </a:rPr>
              <a:t>Autor: </a:t>
            </a:r>
            <a:r>
              <a:rPr lang="cs-CZ" b="1" dirty="0">
                <a:solidFill>
                  <a:srgbClr val="000000"/>
                </a:solidFill>
              </a:rPr>
              <a:t>Bc. František Vlasák, </a:t>
            </a:r>
            <a:r>
              <a:rPr lang="cs-CZ" b="1" dirty="0" err="1">
                <a:solidFill>
                  <a:srgbClr val="000000"/>
                </a:solidFill>
              </a:rPr>
              <a:t>DiS</a:t>
            </a:r>
            <a:r>
              <a:rPr 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dirty="0">
                <a:solidFill>
                  <a:srgbClr val="000000"/>
                </a:solidFill>
              </a:rPr>
              <a:t>Název materiálu: </a:t>
            </a:r>
            <a:r>
              <a:rPr lang="cs-CZ" b="1" dirty="0">
                <a:solidFill>
                  <a:srgbClr val="000000"/>
                </a:solidFill>
              </a:rPr>
              <a:t>VY_52_INOVACE_F.9.Vl.18_</a:t>
            </a:r>
            <a:r>
              <a:rPr lang="cs-CZ" b="1" dirty="0" err="1">
                <a:solidFill>
                  <a:srgbClr val="000000"/>
                </a:solidFill>
              </a:rPr>
              <a:t>Mereni</a:t>
            </a:r>
            <a:r>
              <a:rPr lang="cs-CZ" b="1" dirty="0">
                <a:solidFill>
                  <a:srgbClr val="000000"/>
                </a:solidFill>
              </a:rPr>
              <a:t>_vzdálenosti_ve_</a:t>
            </a:r>
            <a:r>
              <a:rPr lang="cs-CZ" b="1" dirty="0" err="1">
                <a:solidFill>
                  <a:srgbClr val="000000"/>
                </a:solidFill>
              </a:rPr>
              <a:t>vesmiru</a:t>
            </a:r>
            <a:r>
              <a:rPr lang="cs-CZ" b="1" dirty="0">
                <a:solidFill>
                  <a:srgbClr val="000000"/>
                </a:solidFill>
              </a:rPr>
              <a:t>_</a:t>
            </a:r>
            <a:r>
              <a:rPr lang="cs-CZ" b="1" dirty="0" err="1">
                <a:solidFill>
                  <a:srgbClr val="000000"/>
                </a:solidFill>
              </a:rPr>
              <a:t>Ziskavani</a:t>
            </a:r>
            <a:r>
              <a:rPr lang="cs-CZ" b="1" dirty="0">
                <a:solidFill>
                  <a:srgbClr val="000000"/>
                </a:solidFill>
              </a:rPr>
              <a:t>_poznatku_o_</a:t>
            </a:r>
            <a:r>
              <a:rPr lang="cs-CZ" b="1" dirty="0" err="1">
                <a:solidFill>
                  <a:srgbClr val="000000"/>
                </a:solidFill>
              </a:rPr>
              <a:t>vesmiru</a:t>
            </a:r>
            <a:r>
              <a:rPr lang="cs-CZ" dirty="0">
                <a:solidFill>
                  <a:srgbClr val="000000"/>
                </a:solidFill>
              </a:rPr>
              <a:t/>
            </a:r>
            <a:br>
              <a:rPr lang="cs-CZ" dirty="0">
                <a:solidFill>
                  <a:srgbClr val="000000"/>
                </a:solidFill>
              </a:rPr>
            </a:br>
            <a:endParaRPr lang="cs-CZ" dirty="0">
              <a:solidFill>
                <a:srgbClr val="000000"/>
              </a:solidFill>
            </a:endParaRPr>
          </a:p>
          <a:p>
            <a:r>
              <a:rPr lang="cs-CZ" dirty="0">
                <a:solidFill>
                  <a:srgbClr val="000000"/>
                </a:solidFill>
              </a:rPr>
              <a:t>Datum: </a:t>
            </a:r>
            <a:r>
              <a:rPr lang="cs-CZ" b="1" dirty="0">
                <a:solidFill>
                  <a:srgbClr val="000000"/>
                </a:solidFill>
              </a:rPr>
              <a:t>12.5.2013</a:t>
            </a:r>
          </a:p>
          <a:p>
            <a:r>
              <a:rPr lang="cs-CZ" dirty="0">
                <a:solidFill>
                  <a:srgbClr val="000000"/>
                </a:solidFill>
              </a:rPr>
              <a:t>Ročník: </a:t>
            </a:r>
            <a:r>
              <a:rPr lang="cs-CZ" b="1" dirty="0">
                <a:solidFill>
                  <a:srgbClr val="000000"/>
                </a:solidFill>
              </a:rPr>
              <a:t>Devátý</a:t>
            </a:r>
          </a:p>
          <a:p>
            <a:r>
              <a:rPr lang="cs-CZ" dirty="0">
                <a:solidFill>
                  <a:srgbClr val="000000"/>
                </a:solidFill>
              </a:rPr>
              <a:t>Vzdělávací oblast: </a:t>
            </a:r>
            <a:r>
              <a:rPr 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dirty="0">
                <a:solidFill>
                  <a:srgbClr val="000000"/>
                </a:solidFill>
              </a:rPr>
              <a:t>Vzdělávací obor: </a:t>
            </a:r>
            <a:r>
              <a:rPr lang="cs-CZ" b="1" dirty="0">
                <a:solidFill>
                  <a:srgbClr val="000000"/>
                </a:solidFill>
              </a:rPr>
              <a:t>Fyzika </a:t>
            </a:r>
            <a:br>
              <a:rPr lang="cs-CZ" b="1" dirty="0">
                <a:solidFill>
                  <a:srgbClr val="000000"/>
                </a:solidFill>
              </a:rPr>
            </a:br>
            <a:r>
              <a:rPr lang="cs-CZ" dirty="0">
                <a:solidFill>
                  <a:srgbClr val="000000"/>
                </a:solidFill>
              </a:rPr>
              <a:t>Název: </a:t>
            </a:r>
            <a:r>
              <a:rPr lang="cs-CZ" b="1" dirty="0">
                <a:solidFill>
                  <a:srgbClr val="000000"/>
                </a:solidFill>
              </a:rPr>
              <a:t>Měření vzdálenosti ve vesmíru, získávání poznatků o vesmíru</a:t>
            </a:r>
          </a:p>
          <a:p>
            <a:r>
              <a:rPr 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b="1" dirty="0">
                <a:solidFill>
                  <a:srgbClr val="000000"/>
                </a:solidFill>
              </a:rPr>
              <a:t>CZ.1.07/1.4.00/21.3489</a:t>
            </a:r>
            <a:endParaRPr lang="cs-CZ" dirty="0">
              <a:solidFill>
                <a:srgbClr val="000000"/>
              </a:solidFill>
            </a:endParaRPr>
          </a:p>
          <a:p>
            <a:r>
              <a:rPr lang="cs-CZ" dirty="0">
                <a:solidFill>
                  <a:srgbClr val="000000"/>
                </a:solidFill>
              </a:rPr>
              <a:t>Název projektu: </a:t>
            </a:r>
            <a:r>
              <a:rPr 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b="1" dirty="0">
              <a:solidFill>
                <a:srgbClr val="000000"/>
              </a:solidFill>
            </a:endParaRPr>
          </a:p>
          <a:p>
            <a:r>
              <a:rPr lang="cs-CZ" b="1" dirty="0">
                <a:solidFill>
                  <a:srgbClr val="000000"/>
                </a:solidFill>
              </a:rPr>
              <a:t>Anotace: Žáci se seznámí s jednotkami, které se používají k měření vzdálenosti ve vesmíru a dále s tím, jak člověk získává informace o vesmíru. </a:t>
            </a:r>
            <a:endParaRPr lang="cs-CZ" sz="1600" b="1" dirty="0">
              <a:solidFill>
                <a:srgbClr val="000000"/>
              </a:solidFill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88913"/>
            <a:ext cx="6480199" cy="14446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>Astronomie x Astrologie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395288" y="1893888"/>
            <a:ext cx="4105275" cy="9239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Astronomie</a:t>
            </a:r>
            <a:r>
              <a:rPr lang="cs-CZ" b="1">
                <a:latin typeface="Comic Sans MS" pitchFamily="66" charset="0"/>
              </a:rPr>
              <a:t> - je věda, která se zabývá jevy za hranicemi zemské atmosféry.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4691063" y="1606550"/>
            <a:ext cx="4103687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Astrologie</a:t>
            </a:r>
            <a:r>
              <a:rPr lang="cs-CZ" b="1">
                <a:latin typeface="Comic Sans MS" pitchFamily="66" charset="0"/>
              </a:rPr>
              <a:t> – je </a:t>
            </a:r>
            <a:r>
              <a:rPr lang="cs-CZ" b="1" u="sng">
                <a:latin typeface="Comic Sans MS" pitchFamily="66" charset="0"/>
              </a:rPr>
              <a:t>pseudověda</a:t>
            </a:r>
            <a:r>
              <a:rPr lang="cs-CZ" b="1">
                <a:latin typeface="Comic Sans MS" pitchFamily="66" charset="0"/>
              </a:rPr>
              <a:t>, která se zabývá zkoumáním dějů na obloze a jejich souvislostmi s děním na Zemi.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6300" y="2924175"/>
            <a:ext cx="4103688" cy="2881313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0525" y="2924175"/>
            <a:ext cx="4105275" cy="2894013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1263650" y="6021388"/>
            <a:ext cx="1719263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Radioteleskop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5580063" y="6021388"/>
            <a:ext cx="2017712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Hvězdopravectví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8313" y="260350"/>
            <a:ext cx="8229600" cy="136842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s-CZ" b="1" kern="0" dirty="0" smtClean="0">
                <a:latin typeface="Comic Sans MS" pitchFamily="66" charset="0"/>
              </a:rPr>
              <a:t>Měření vzdálenosti ve vesmíru</a:t>
            </a:r>
            <a:endParaRPr lang="cs-CZ" b="1" kern="0" dirty="0">
              <a:latin typeface="Comic Sans MS" pitchFamily="66" charset="0"/>
            </a:endParaRPr>
          </a:p>
        </p:txBody>
      </p:sp>
      <p:sp>
        <p:nvSpPr>
          <p:cNvPr id="17410" name="TextovéPole 4"/>
          <p:cNvSpPr txBox="1">
            <a:spLocks noChangeArrowheads="1"/>
          </p:cNvSpPr>
          <p:nvPr/>
        </p:nvSpPr>
        <p:spPr bwMode="auto">
          <a:xfrm>
            <a:off x="468313" y="1844675"/>
            <a:ext cx="1435100" cy="46196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Pomocí </a:t>
            </a:r>
            <a:r>
              <a:rPr lang="cs-CZ" sz="2400" b="1">
                <a:solidFill>
                  <a:srgbClr val="FF0000"/>
                </a:solidFill>
                <a:latin typeface="Comic Sans MS" pitchFamily="66" charset="0"/>
              </a:rPr>
              <a:t>km</a:t>
            </a:r>
          </a:p>
        </p:txBody>
      </p:sp>
      <p:pic>
        <p:nvPicPr>
          <p:cNvPr id="17411" name="Picture 3" descr="D:\Users\Uc-Vlasak\Desktop\Zem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8188" y="1884363"/>
            <a:ext cx="2574925" cy="2497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5" descr="D:\Users\Uc-Vlasak\Desktop\Beze jmén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13638" y="2524125"/>
            <a:ext cx="1184275" cy="121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6"/>
          <p:cNvCxnSpPr>
            <a:stCxn id="2051" idx="3"/>
            <a:endCxn id="2053" idx="1"/>
          </p:cNvCxnSpPr>
          <p:nvPr/>
        </p:nvCxnSpPr>
        <p:spPr>
          <a:xfrm>
            <a:off x="4583113" y="3132138"/>
            <a:ext cx="2930525" cy="0"/>
          </a:xfrm>
          <a:prstGeom prst="line">
            <a:avLst/>
          </a:prstGeom>
          <a:ln w="2222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4" name="TextovéPole 8"/>
          <p:cNvSpPr txBox="1">
            <a:spLocks noChangeArrowheads="1"/>
          </p:cNvSpPr>
          <p:nvPr/>
        </p:nvSpPr>
        <p:spPr bwMode="auto">
          <a:xfrm>
            <a:off x="4727575" y="2816225"/>
            <a:ext cx="390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A</a:t>
            </a:r>
          </a:p>
        </p:txBody>
      </p:sp>
      <p:sp>
        <p:nvSpPr>
          <p:cNvPr id="17415" name="TextovéPole 13"/>
          <p:cNvSpPr txBox="1">
            <a:spLocks noChangeArrowheads="1"/>
          </p:cNvSpPr>
          <p:nvPr/>
        </p:nvSpPr>
        <p:spPr bwMode="auto">
          <a:xfrm>
            <a:off x="6948488" y="2816225"/>
            <a:ext cx="390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B</a:t>
            </a:r>
          </a:p>
        </p:txBody>
      </p:sp>
      <p:sp>
        <p:nvSpPr>
          <p:cNvPr id="17416" name="TextovéPole 14"/>
          <p:cNvSpPr txBox="1">
            <a:spLocks noChangeArrowheads="1"/>
          </p:cNvSpPr>
          <p:nvPr/>
        </p:nvSpPr>
        <p:spPr bwMode="auto">
          <a:xfrm>
            <a:off x="5795963" y="2816225"/>
            <a:ext cx="373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omic Sans MS" pitchFamily="66" charset="0"/>
              </a:rPr>
              <a:t>s</a:t>
            </a:r>
          </a:p>
        </p:txBody>
      </p:sp>
      <p:sp>
        <p:nvSpPr>
          <p:cNvPr id="17417" name="TextovéPole 9"/>
          <p:cNvSpPr txBox="1">
            <a:spLocks noChangeArrowheads="1"/>
          </p:cNvSpPr>
          <p:nvPr/>
        </p:nvSpPr>
        <p:spPr bwMode="auto">
          <a:xfrm>
            <a:off x="179388" y="4724400"/>
            <a:ext cx="4105275" cy="18161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Z místa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1600" b="1">
                <a:latin typeface="Comic Sans MS" pitchFamily="66" charset="0"/>
              </a:rPr>
              <a:t> na Zemi je vyslán radiový signál k Měsíci. V bodě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cs-CZ" sz="1600" b="1">
                <a:latin typeface="Comic Sans MS" pitchFamily="66" charset="0"/>
              </a:rPr>
              <a:t> se signál odrazí a ve vysílacím místě je na Zemi po určité době (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2,648 s</a:t>
            </a:r>
            <a:r>
              <a:rPr lang="cs-CZ" sz="1600" b="1">
                <a:latin typeface="Comic Sans MS" pitchFamily="66" charset="0"/>
              </a:rPr>
              <a:t>) zaznamenán. Jakýkoliv radiový signál se ve vzduchoprázdnu pohybuje rychlostí 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300 000 km/s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38675" y="3865563"/>
            <a:ext cx="4103688" cy="26765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Řešení: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latin typeface="Comic Sans MS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t = 2,648 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v = 300000 km/s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s = ? Km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latin typeface="Comic Sans MS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s´ = v . 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s´ = 300000 . 2,684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s´ = 794 000 km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latin typeface="Comic Sans MS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dirty="0">
                <a:latin typeface="Comic Sans MS" pitchFamily="66" charset="0"/>
                <a:cs typeface="+mn-cs"/>
              </a:rPr>
              <a:t>s = s´ : 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u="dbl" dirty="0">
                <a:uFill>
                  <a:solidFill>
                    <a:srgbClr val="FF0000"/>
                  </a:solidFill>
                </a:uFill>
                <a:latin typeface="Comic Sans MS" pitchFamily="66" charset="0"/>
                <a:cs typeface="+mn-cs"/>
              </a:rPr>
              <a:t>s = 397000 km</a:t>
            </a:r>
            <a:endParaRPr lang="cs-CZ" sz="1600" b="1" u="dbl" dirty="0">
              <a:solidFill>
                <a:srgbClr val="FF0000"/>
              </a:solidFill>
              <a:uFill>
                <a:solidFill>
                  <a:srgbClr val="FF0000"/>
                </a:solidFill>
              </a:uFill>
              <a:latin typeface="Comic Sans MS" pitchFamily="66" charset="0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323850" y="549275"/>
            <a:ext cx="5184775" cy="4603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Pomocí </a:t>
            </a:r>
            <a:r>
              <a:rPr lang="cs-CZ" sz="2400" b="1">
                <a:solidFill>
                  <a:srgbClr val="FF0000"/>
                </a:solidFill>
                <a:latin typeface="Comic Sans MS" pitchFamily="66" charset="0"/>
              </a:rPr>
              <a:t>AU (astronomická jednotka)</a:t>
            </a:r>
          </a:p>
        </p:txBody>
      </p:sp>
      <p:sp>
        <p:nvSpPr>
          <p:cNvPr id="3" name="Ovál 2"/>
          <p:cNvSpPr/>
          <p:nvPr/>
        </p:nvSpPr>
        <p:spPr>
          <a:xfrm>
            <a:off x="900113" y="1268413"/>
            <a:ext cx="6911975" cy="352901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851275" y="2565400"/>
            <a:ext cx="1008063" cy="719138"/>
          </a:xfrm>
          <a:prstGeom prst="ellipse">
            <a:avLst/>
          </a:prstGeom>
          <a:solidFill>
            <a:srgbClr val="FFC000"/>
          </a:soli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03350" y="1844675"/>
            <a:ext cx="360363" cy="2159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530350" y="1952625"/>
            <a:ext cx="2809875" cy="96520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8" name="TextovéPole 15"/>
          <p:cNvSpPr txBox="1">
            <a:spLocks noChangeArrowheads="1"/>
          </p:cNvSpPr>
          <p:nvPr/>
        </p:nvSpPr>
        <p:spPr bwMode="auto">
          <a:xfrm>
            <a:off x="581025" y="1268413"/>
            <a:ext cx="895350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Země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439" name="TextovéPole 16"/>
          <p:cNvSpPr txBox="1">
            <a:spLocks noChangeArrowheads="1"/>
          </p:cNvSpPr>
          <p:nvPr/>
        </p:nvSpPr>
        <p:spPr bwMode="auto">
          <a:xfrm>
            <a:off x="4500563" y="2084388"/>
            <a:ext cx="1008062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440" name="TextovéPole 17"/>
          <p:cNvSpPr txBox="1">
            <a:spLocks noChangeArrowheads="1"/>
          </p:cNvSpPr>
          <p:nvPr/>
        </p:nvSpPr>
        <p:spPr bwMode="auto">
          <a:xfrm>
            <a:off x="346075" y="5229225"/>
            <a:ext cx="8474075" cy="3698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Střední vzdálenost Země od Slunce. Platí, že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 AU = 149 600 000 km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323850" y="317500"/>
            <a:ext cx="3455988" cy="46196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Pomocí </a:t>
            </a:r>
            <a:r>
              <a:rPr lang="cs-CZ" sz="2400" b="1">
                <a:solidFill>
                  <a:srgbClr val="FF0000"/>
                </a:solidFill>
                <a:latin typeface="Comic Sans MS" pitchFamily="66" charset="0"/>
              </a:rPr>
              <a:t>ly (světelný rok)</a:t>
            </a:r>
          </a:p>
        </p:txBody>
      </p:sp>
      <p:pic>
        <p:nvPicPr>
          <p:cNvPr id="1945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901700"/>
            <a:ext cx="2560638" cy="343535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" name="Ovál 4"/>
          <p:cNvSpPr/>
          <p:nvPr/>
        </p:nvSpPr>
        <p:spPr>
          <a:xfrm rot="9383308">
            <a:off x="3706813" y="581025"/>
            <a:ext cx="5256212" cy="2001838"/>
          </a:xfrm>
          <a:prstGeom prst="ellipse">
            <a:avLst/>
          </a:prstGeom>
          <a:solidFill>
            <a:schemeClr val="bg1">
              <a:lumMod val="75000"/>
            </a:schemeClr>
          </a:solidFill>
          <a:ln w="3492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572000" y="779463"/>
            <a:ext cx="3240088" cy="1712912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 rot="-1882230">
            <a:off x="5375275" y="1203325"/>
            <a:ext cx="938213" cy="3698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1 rok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462" name="TextovéPole 9"/>
          <p:cNvSpPr txBox="1">
            <a:spLocks noChangeArrowheads="1"/>
          </p:cNvSpPr>
          <p:nvPr/>
        </p:nvSpPr>
        <p:spPr bwMode="auto">
          <a:xfrm>
            <a:off x="3995738" y="3228975"/>
            <a:ext cx="4067175" cy="646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Vzdálenost, kterou urazí světlo</a:t>
            </a:r>
          </a:p>
          <a:p>
            <a:r>
              <a:rPr lang="cs-CZ" b="1">
                <a:latin typeface="Comic Sans MS" pitchFamily="66" charset="0"/>
              </a:rPr>
              <a:t> ve vzduchoprázdnu za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jeden  rok</a:t>
            </a:r>
            <a:r>
              <a:rPr lang="cs-CZ" b="1">
                <a:latin typeface="Comic Sans MS" pitchFamily="66" charset="0"/>
              </a:rPr>
              <a:t>.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2450" y="4337050"/>
            <a:ext cx="8281988" cy="15700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Comic Sans MS" pitchFamily="66" charset="0"/>
                <a:cs typeface="+mn-cs"/>
              </a:rPr>
              <a:t>Vypočítejte, jakou dráhu urazí světlo ve vzduchoprázdnu za jeden rok.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>
              <a:solidFill>
                <a:srgbClr val="FF0000"/>
              </a:solidFill>
              <a:latin typeface="Comic Sans MS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t = 1 rok = 3,15 . 10</a:t>
            </a:r>
            <a:r>
              <a:rPr lang="cs-CZ" sz="1600" b="1" baseline="30000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7 </a:t>
            </a: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s			s = v . 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v = 300 000 km/h = 3 . 10</a:t>
            </a:r>
            <a:r>
              <a:rPr lang="cs-CZ" sz="1600" b="1" baseline="30000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5</a:t>
            </a: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 km/s 		s = 3 . 10</a:t>
            </a:r>
            <a:r>
              <a:rPr lang="cs-CZ" sz="1600" b="1" baseline="30000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5</a:t>
            </a: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 . 3,15 . 10</a:t>
            </a:r>
            <a:r>
              <a:rPr lang="cs-CZ" sz="1600" b="1" baseline="30000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7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					</a:t>
            </a:r>
            <a:r>
              <a:rPr lang="cs-CZ" sz="1600" b="1" u="dbl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omic Sans MS" pitchFamily="66" charset="0"/>
                <a:cs typeface="+mn-cs"/>
              </a:rPr>
              <a:t>s = 9,45 . 10</a:t>
            </a:r>
            <a:r>
              <a:rPr lang="cs-CZ" sz="1600" b="1" u="dbl" baseline="3000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omic Sans MS" pitchFamily="66" charset="0"/>
                <a:cs typeface="+mn-cs"/>
              </a:rPr>
              <a:t>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rgbClr val="FF0000"/>
                </a:solidFill>
                <a:latin typeface="Comic Sans MS" pitchFamily="66" charset="0"/>
                <a:cs typeface="+mn-cs"/>
              </a:rPr>
              <a:t>s = ? Km	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  <a:cs typeface="+mn-cs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755650" y="5516563"/>
            <a:ext cx="3240088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5" name="TextovéPole 14"/>
          <p:cNvSpPr txBox="1">
            <a:spLocks noChangeArrowheads="1"/>
          </p:cNvSpPr>
          <p:nvPr/>
        </p:nvSpPr>
        <p:spPr bwMode="auto">
          <a:xfrm>
            <a:off x="552450" y="6092825"/>
            <a:ext cx="8051800" cy="3698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Světlo urazí za rok dráhu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9,45 . 10</a:t>
            </a:r>
            <a:r>
              <a:rPr lang="cs-CZ" b="1" baseline="30000">
                <a:solidFill>
                  <a:srgbClr val="FF0000"/>
                </a:solidFill>
                <a:latin typeface="Comic Sans MS" pitchFamily="66" charset="0"/>
              </a:rPr>
              <a:t>12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 km</a:t>
            </a:r>
            <a:r>
              <a:rPr lang="cs-CZ" b="1">
                <a:latin typeface="Comic Sans MS" pitchFamily="66" charset="0"/>
              </a:rPr>
              <a:t>, tj. asi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10 bilionů kilometrů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Přímá spojnice se šipkou 24"/>
          <p:cNvCxnSpPr/>
          <p:nvPr/>
        </p:nvCxnSpPr>
        <p:spPr>
          <a:xfrm flipV="1">
            <a:off x="1106488" y="2536825"/>
            <a:ext cx="6100762" cy="1903413"/>
          </a:xfrm>
          <a:prstGeom prst="straightConnector1">
            <a:avLst/>
          </a:prstGeom>
          <a:ln w="254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 txBox="1">
            <a:spLocks/>
          </p:cNvSpPr>
          <p:nvPr/>
        </p:nvSpPr>
        <p:spPr>
          <a:xfrm>
            <a:off x="485775" y="260350"/>
            <a:ext cx="8229600" cy="11430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s-CZ" sz="3600" b="1" kern="0" dirty="0" smtClean="0">
                <a:latin typeface="Comic Sans MS" pitchFamily="66" charset="0"/>
              </a:rPr>
              <a:t>Vzdálenost některých objektů od Země</a:t>
            </a:r>
            <a:endParaRPr lang="cs-CZ" sz="3600" b="1" kern="0" dirty="0">
              <a:latin typeface="Comic Sans MS" pitchFamily="66" charset="0"/>
            </a:endParaRPr>
          </a:p>
        </p:txBody>
      </p:sp>
      <p:pic>
        <p:nvPicPr>
          <p:cNvPr id="20483" name="Picture 3" descr="D:\Users\Uc-Vlasak\Desktop\Zem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188" y="4284663"/>
            <a:ext cx="644525" cy="62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49688" y="1963738"/>
            <a:ext cx="2016125" cy="146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3976688"/>
            <a:ext cx="2762250" cy="1709737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0486" name="TextovéPole 5"/>
          <p:cNvSpPr txBox="1">
            <a:spLocks noChangeArrowheads="1"/>
          </p:cNvSpPr>
          <p:nvPr/>
        </p:nvSpPr>
        <p:spPr bwMode="auto">
          <a:xfrm>
            <a:off x="4606925" y="3489325"/>
            <a:ext cx="2305050" cy="368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Proxima Centauri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5" name="Přímá spojnice se šipkou 4"/>
          <p:cNvCxnSpPr>
            <a:stCxn id="3" idx="3"/>
          </p:cNvCxnSpPr>
          <p:nvPr/>
        </p:nvCxnSpPr>
        <p:spPr>
          <a:xfrm>
            <a:off x="1128713" y="4597400"/>
            <a:ext cx="3227387" cy="0"/>
          </a:xfrm>
          <a:prstGeom prst="straightConnector1">
            <a:avLst/>
          </a:prstGeom>
          <a:ln w="254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8" name="TextovéPole 8"/>
          <p:cNvSpPr txBox="1">
            <a:spLocks noChangeArrowheads="1"/>
          </p:cNvSpPr>
          <p:nvPr/>
        </p:nvSpPr>
        <p:spPr bwMode="auto">
          <a:xfrm>
            <a:off x="2849563" y="4135438"/>
            <a:ext cx="1146175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4,22 ly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11" name="Přímá spojnice se šipkou 10"/>
          <p:cNvCxnSpPr>
            <a:stCxn id="3" idx="0"/>
          </p:cNvCxnSpPr>
          <p:nvPr/>
        </p:nvCxnSpPr>
        <p:spPr>
          <a:xfrm flipV="1">
            <a:off x="806450" y="2565400"/>
            <a:ext cx="3044825" cy="1719263"/>
          </a:xfrm>
          <a:prstGeom prst="straightConnector1">
            <a:avLst/>
          </a:prstGeom>
          <a:ln w="254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0" name="TextovéPole 13"/>
          <p:cNvSpPr txBox="1">
            <a:spLocks noChangeArrowheads="1"/>
          </p:cNvSpPr>
          <p:nvPr/>
        </p:nvSpPr>
        <p:spPr bwMode="auto">
          <a:xfrm>
            <a:off x="4211638" y="1463675"/>
            <a:ext cx="1008062" cy="3698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491" name="TextovéPole 14"/>
          <p:cNvSpPr txBox="1">
            <a:spLocks noChangeArrowheads="1"/>
          </p:cNvSpPr>
          <p:nvPr/>
        </p:nvSpPr>
        <p:spPr bwMode="auto">
          <a:xfrm rot="-1762409">
            <a:off x="901700" y="2994025"/>
            <a:ext cx="2597150" cy="368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cca. 150 000 000 km 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49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65988" y="4908550"/>
            <a:ext cx="1277937" cy="1598613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cxnSp>
        <p:nvCxnSpPr>
          <p:cNvPr id="20" name="Přímá spojnice se šipkou 19"/>
          <p:cNvCxnSpPr>
            <a:stCxn id="3" idx="2"/>
          </p:cNvCxnSpPr>
          <p:nvPr/>
        </p:nvCxnSpPr>
        <p:spPr>
          <a:xfrm>
            <a:off x="806450" y="4908550"/>
            <a:ext cx="6459538" cy="1473200"/>
          </a:xfrm>
          <a:prstGeom prst="straightConnector1">
            <a:avLst/>
          </a:prstGeom>
          <a:ln w="254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4" name="TextovéPole 22"/>
          <p:cNvSpPr txBox="1">
            <a:spLocks noChangeArrowheads="1"/>
          </p:cNvSpPr>
          <p:nvPr/>
        </p:nvSpPr>
        <p:spPr bwMode="auto">
          <a:xfrm rot="793497">
            <a:off x="2355850" y="5500688"/>
            <a:ext cx="1146175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323 ly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49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27888" y="2163763"/>
            <a:ext cx="1697037" cy="1808162"/>
          </a:xfrm>
          <a:prstGeom prst="rect">
            <a:avLst/>
          </a:prstGeom>
          <a:noFill/>
          <a:ln w="349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0496" name="TextovéPole 27"/>
          <p:cNvSpPr txBox="1">
            <a:spLocks noChangeArrowheads="1"/>
          </p:cNvSpPr>
          <p:nvPr/>
        </p:nvSpPr>
        <p:spPr bwMode="auto">
          <a:xfrm>
            <a:off x="7400925" y="4411663"/>
            <a:ext cx="1008063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Polárka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497" name="Obdélník 21"/>
          <p:cNvSpPr>
            <a:spLocks noChangeArrowheads="1"/>
          </p:cNvSpPr>
          <p:nvPr/>
        </p:nvSpPr>
        <p:spPr bwMode="auto">
          <a:xfrm>
            <a:off x="6746875" y="1647825"/>
            <a:ext cx="2316163" cy="3698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Mlhovina</a:t>
            </a:r>
            <a:r>
              <a:rPr lang="cs-CZ"/>
              <a:t> </a:t>
            </a:r>
            <a:r>
              <a:rPr lang="cs-CZ" b="1">
                <a:latin typeface="Comic Sans MS" pitchFamily="66" charset="0"/>
              </a:rPr>
              <a:t>NGC 604</a:t>
            </a:r>
          </a:p>
        </p:txBody>
      </p:sp>
      <p:sp>
        <p:nvSpPr>
          <p:cNvPr id="20498" name="TextovéPole 29"/>
          <p:cNvSpPr txBox="1">
            <a:spLocks noChangeArrowheads="1"/>
          </p:cNvSpPr>
          <p:nvPr/>
        </p:nvSpPr>
        <p:spPr bwMode="auto">
          <a:xfrm rot="-945356">
            <a:off x="2185988" y="3413125"/>
            <a:ext cx="1479550" cy="36988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2,7 mil. ly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>Astronomická technika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611188" y="1557338"/>
            <a:ext cx="1728787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Dalekohled</a:t>
            </a:r>
            <a:endParaRPr lang="cs-CZ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539750" y="2151063"/>
            <a:ext cx="4248150" cy="147796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Dalekohled zkvalitňuje naše vidění –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zvyšuje rozlišovací schopnost </a:t>
            </a:r>
            <a:r>
              <a:rPr lang="cs-CZ" b="1">
                <a:latin typeface="Comic Sans MS" pitchFamily="66" charset="0"/>
              </a:rPr>
              <a:t>pozorovatele 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soustředí do ohniska mnohem více světla</a:t>
            </a:r>
            <a:r>
              <a:rPr lang="cs-CZ" b="1">
                <a:latin typeface="Comic Sans MS" pitchFamily="66" charset="0"/>
              </a:rPr>
              <a:t> než čočka našeho oka.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2151063"/>
            <a:ext cx="2944813" cy="22098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5256213" y="1717675"/>
            <a:ext cx="3413125" cy="261938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>
                <a:latin typeface="Comic Sans MS" pitchFamily="66" charset="0"/>
              </a:rPr>
              <a:t>Zrcadlový dalekohled hvězdárny v Ondřejově</a:t>
            </a:r>
          </a:p>
        </p:txBody>
      </p: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631825" y="4360863"/>
            <a:ext cx="4067175" cy="14763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Prohlížíme-li hvězdnou oblohu malým dalekohledem, např.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triedrem</a:t>
            </a:r>
            <a:r>
              <a:rPr lang="cs-CZ" b="1">
                <a:latin typeface="Comic Sans MS" pitchFamily="66" charset="0"/>
              </a:rPr>
              <a:t>, máme mnohem lepší vybavení než astronomové konce 16. století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15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60975" y="4581525"/>
            <a:ext cx="1936750" cy="19748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1512" name="Obdélník 8"/>
          <p:cNvSpPr>
            <a:spLocks noChangeArrowheads="1"/>
          </p:cNvSpPr>
          <p:nvPr/>
        </p:nvSpPr>
        <p:spPr bwMode="auto">
          <a:xfrm>
            <a:off x="7258050" y="5205413"/>
            <a:ext cx="647700" cy="261937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>
                <a:latin typeface="Comic Sans MS" pitchFamily="66" charset="0"/>
              </a:rPr>
              <a:t>Triedr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323850" y="476250"/>
            <a:ext cx="3311525" cy="7699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omic Sans MS" pitchFamily="66" charset="0"/>
              </a:rPr>
              <a:t>Hvězdárny</a:t>
            </a:r>
            <a:endParaRPr lang="cs-CZ" sz="4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320675" y="1557338"/>
            <a:ext cx="3819525" cy="12001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Hvězdárna</a:t>
            </a:r>
            <a:r>
              <a:rPr lang="cs-CZ" b="1">
                <a:latin typeface="Comic Sans MS" pitchFamily="66" charset="0"/>
              </a:rPr>
              <a:t> nebo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Astronomická observatoř</a:t>
            </a:r>
            <a:r>
              <a:rPr lang="cs-CZ" b="1">
                <a:latin typeface="Comic Sans MS" pitchFamily="66" charset="0"/>
              </a:rPr>
              <a:t> je místo, které se využívá k pozorování dějů na nebeské sféře.</a:t>
            </a:r>
            <a:endParaRPr lang="cs-CZ" sz="24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19688" y="846138"/>
            <a:ext cx="3335337" cy="25019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5159375" y="354013"/>
            <a:ext cx="3168650" cy="33813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Observatoř Palomar Kalifornie</a:t>
            </a:r>
            <a:endParaRPr lang="cs-CZ" sz="1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533" name="TextovéPole 5"/>
          <p:cNvSpPr txBox="1">
            <a:spLocks noChangeArrowheads="1"/>
          </p:cNvSpPr>
          <p:nvPr/>
        </p:nvSpPr>
        <p:spPr bwMode="auto">
          <a:xfrm>
            <a:off x="250825" y="4076700"/>
            <a:ext cx="3819525" cy="25860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tx2"/>
                </a:solidFill>
                <a:latin typeface="Comic Sans MS" pitchFamily="66" charset="0"/>
              </a:rPr>
              <a:t>V moderní hvězdárně obvykle bývá jeden nebo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více dalekohledů na speciální montáži. </a:t>
            </a:r>
            <a:r>
              <a:rPr lang="cs-CZ" b="1">
                <a:latin typeface="Comic Sans MS" pitchFamily="66" charset="0"/>
              </a:rPr>
              <a:t>Ty</a:t>
            </a:r>
            <a:r>
              <a:rPr lang="cs-CZ" b="1">
                <a:solidFill>
                  <a:schemeClr val="tx2"/>
                </a:solidFill>
                <a:latin typeface="Comic Sans MS" pitchFamily="66" charset="0"/>
              </a:rPr>
              <a:t> bývají umístěny v otáčivých 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otevíratelných kupolích</a:t>
            </a:r>
            <a:r>
              <a:rPr lang="cs-CZ" b="1">
                <a:solidFill>
                  <a:schemeClr val="tx2"/>
                </a:solidFill>
                <a:latin typeface="Comic Sans MS" pitchFamily="66" charset="0"/>
              </a:rPr>
              <a:t>. Od 40. let 20. století se staví také </a:t>
            </a:r>
            <a:r>
              <a:rPr lang="cs-CZ" b="1" u="sng">
                <a:solidFill>
                  <a:srgbClr val="FF0000"/>
                </a:solidFill>
                <a:latin typeface="Comic Sans MS" pitchFamily="66" charset="0"/>
              </a:rPr>
              <a:t>radioteleskopy</a:t>
            </a:r>
            <a:r>
              <a:rPr lang="cs-CZ" b="1">
                <a:solidFill>
                  <a:schemeClr val="tx2"/>
                </a:solidFill>
                <a:latin typeface="Comic Sans MS" pitchFamily="66" charset="0"/>
              </a:rPr>
              <a:t>, které umožňují detekovat radiové signály z vesmíru.</a:t>
            </a:r>
            <a:endParaRPr lang="cs-CZ" sz="2400" b="1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2534" name="TextovéPole 6"/>
          <p:cNvSpPr txBox="1">
            <a:spLocks noChangeArrowheads="1"/>
          </p:cNvSpPr>
          <p:nvPr/>
        </p:nvSpPr>
        <p:spPr bwMode="auto">
          <a:xfrm>
            <a:off x="346075" y="3348038"/>
            <a:ext cx="1346200" cy="4000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Vybavení</a:t>
            </a:r>
            <a:endParaRPr lang="cs-CZ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25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3800" y="4222750"/>
            <a:ext cx="3567113" cy="2473325"/>
          </a:xfrm>
          <a:prstGeom prst="rect">
            <a:avLst/>
          </a:prstGeom>
          <a:noFill/>
          <a:ln w="476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2536" name="TextovéPole 8"/>
          <p:cNvSpPr txBox="1">
            <a:spLocks noChangeArrowheads="1"/>
          </p:cNvSpPr>
          <p:nvPr/>
        </p:nvSpPr>
        <p:spPr bwMode="auto">
          <a:xfrm>
            <a:off x="4887913" y="3597275"/>
            <a:ext cx="3798887" cy="3381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Radioteleskop v Observatoři Parkes</a:t>
            </a:r>
            <a:endParaRPr lang="cs-CZ" sz="1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5100" y="4238625"/>
            <a:ext cx="3303588" cy="2200275"/>
          </a:xfrm>
          <a:prstGeom prst="rect">
            <a:avLst/>
          </a:prstGeom>
          <a:noFill/>
          <a:ln w="635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623888" y="3741738"/>
            <a:ext cx="3552825" cy="4000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Hvězdárna Suhora (Polsko)</a:t>
            </a:r>
            <a:endParaRPr lang="cs-CZ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395288" y="260350"/>
            <a:ext cx="2997200" cy="4000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Cerro Tololo (Chile)</a:t>
            </a:r>
            <a:endParaRPr lang="cs-CZ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556" name="TextovéPole 4"/>
          <p:cNvSpPr txBox="1">
            <a:spLocks noChangeArrowheads="1"/>
          </p:cNvSpPr>
          <p:nvPr/>
        </p:nvSpPr>
        <p:spPr bwMode="auto">
          <a:xfrm>
            <a:off x="5421313" y="3741738"/>
            <a:ext cx="2952750" cy="4000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Pařížská observatoř</a:t>
            </a:r>
            <a:endParaRPr lang="cs-CZ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355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3888" y="4278313"/>
            <a:ext cx="3552825" cy="2160587"/>
          </a:xfrm>
          <a:prstGeom prst="rect">
            <a:avLst/>
          </a:prstGeom>
          <a:noFill/>
          <a:ln w="635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355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3888" y="790575"/>
            <a:ext cx="2143125" cy="2855913"/>
          </a:xfrm>
          <a:prstGeom prst="rect">
            <a:avLst/>
          </a:prstGeom>
          <a:noFill/>
          <a:ln w="635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3559" name="Picture 8" descr="Soubor:SierraNevadaObservatoryOpticalTelescop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638" y="1052513"/>
            <a:ext cx="4224337" cy="2203450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3560" name="TextovéPole 3"/>
          <p:cNvSpPr txBox="1">
            <a:spLocks noChangeArrowheads="1"/>
          </p:cNvSpPr>
          <p:nvPr/>
        </p:nvSpPr>
        <p:spPr bwMode="auto">
          <a:xfrm>
            <a:off x="4716463" y="333375"/>
            <a:ext cx="3384550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Observatoř Sierra Nevada</a:t>
            </a:r>
            <a:r>
              <a:rPr lang="cs-CZ"/>
              <a:t> </a:t>
            </a:r>
            <a:endParaRPr lang="cs-CZ" sz="2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4"/>
          <p:cNvSpPr>
            <a:spLocks noChangeArrowheads="1"/>
          </p:cNvSpPr>
          <p:nvPr/>
        </p:nvSpPr>
        <p:spPr bwMode="auto">
          <a:xfrm>
            <a:off x="1547813" y="404813"/>
            <a:ext cx="5822950" cy="739775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4000" b="1">
                <a:latin typeface="Comic Sans MS" pitchFamily="66" charset="0"/>
              </a:rPr>
              <a:t>Umělá kosmická tělesa</a:t>
            </a:r>
            <a:r>
              <a:rPr lang="cs-CZ"/>
              <a:t> </a:t>
            </a: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320675" y="1557338"/>
            <a:ext cx="3819525" cy="9413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Umělé kosmické těleso je objekt,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vytvořený člověkem</a:t>
            </a:r>
            <a:r>
              <a:rPr lang="cs-CZ" b="1">
                <a:latin typeface="Comic Sans MS" pitchFamily="66" charset="0"/>
              </a:rPr>
              <a:t> , který se pohybuje vesmírem.</a:t>
            </a:r>
            <a:r>
              <a:rPr lang="cs-CZ"/>
              <a:t> </a:t>
            </a:r>
          </a:p>
        </p:txBody>
      </p:sp>
      <p:sp>
        <p:nvSpPr>
          <p:cNvPr id="24579" name="TextovéPole 1"/>
          <p:cNvSpPr txBox="1">
            <a:spLocks noChangeArrowheads="1"/>
          </p:cNvSpPr>
          <p:nvPr/>
        </p:nvSpPr>
        <p:spPr bwMode="auto">
          <a:xfrm>
            <a:off x="3419475" y="2924175"/>
            <a:ext cx="1944688" cy="5445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omic Sans MS" pitchFamily="66" charset="0"/>
              </a:rPr>
              <a:t>Rozdělení</a:t>
            </a:r>
            <a:endParaRPr lang="cs-CZ" sz="28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0" name="TextovéPole 1"/>
          <p:cNvSpPr txBox="1">
            <a:spLocks noChangeArrowheads="1"/>
          </p:cNvSpPr>
          <p:nvPr/>
        </p:nvSpPr>
        <p:spPr bwMode="auto">
          <a:xfrm>
            <a:off x="6732588" y="4292600"/>
            <a:ext cx="2266950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Kosmické stanice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1" name="TextovéPole 1"/>
          <p:cNvSpPr txBox="1">
            <a:spLocks noChangeArrowheads="1"/>
          </p:cNvSpPr>
          <p:nvPr/>
        </p:nvSpPr>
        <p:spPr bwMode="auto">
          <a:xfrm>
            <a:off x="4643438" y="4292600"/>
            <a:ext cx="1944687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Kosmické lodě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2" name="TextovéPole 1"/>
          <p:cNvSpPr txBox="1">
            <a:spLocks noChangeArrowheads="1"/>
          </p:cNvSpPr>
          <p:nvPr/>
        </p:nvSpPr>
        <p:spPr bwMode="auto">
          <a:xfrm>
            <a:off x="2484438" y="4292600"/>
            <a:ext cx="1944687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Kosmické sondy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3" name="TextovéPole 1"/>
          <p:cNvSpPr txBox="1">
            <a:spLocks noChangeArrowheads="1"/>
          </p:cNvSpPr>
          <p:nvPr/>
        </p:nvSpPr>
        <p:spPr bwMode="auto">
          <a:xfrm>
            <a:off x="323850" y="4292600"/>
            <a:ext cx="1944688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Umělé družice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4" name="Line 11"/>
          <p:cNvSpPr>
            <a:spLocks noChangeShapeType="1"/>
          </p:cNvSpPr>
          <p:nvPr/>
        </p:nvSpPr>
        <p:spPr bwMode="auto">
          <a:xfrm flipH="1">
            <a:off x="1187450" y="3429000"/>
            <a:ext cx="2232025" cy="792163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5" name="Line 12"/>
          <p:cNvSpPr>
            <a:spLocks noChangeShapeType="1"/>
          </p:cNvSpPr>
          <p:nvPr/>
        </p:nvSpPr>
        <p:spPr bwMode="auto">
          <a:xfrm>
            <a:off x="5364163" y="3429000"/>
            <a:ext cx="2303462" cy="792163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6" name="Line 13"/>
          <p:cNvSpPr>
            <a:spLocks noChangeShapeType="1"/>
          </p:cNvSpPr>
          <p:nvPr/>
        </p:nvSpPr>
        <p:spPr bwMode="auto">
          <a:xfrm flipH="1">
            <a:off x="3492500" y="3500438"/>
            <a:ext cx="431800" cy="792162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7" name="Line 14"/>
          <p:cNvSpPr>
            <a:spLocks noChangeShapeType="1"/>
          </p:cNvSpPr>
          <p:nvPr/>
        </p:nvSpPr>
        <p:spPr bwMode="auto">
          <a:xfrm>
            <a:off x="4716463" y="3500438"/>
            <a:ext cx="576262" cy="720725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24588" name="Picture 16" descr="Soubor:Sputnik as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4868863"/>
            <a:ext cx="1800225" cy="1677987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4589" name="Picture 18" descr="Soubor:Voyager spacecraf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4438" y="4868863"/>
            <a:ext cx="1873250" cy="1676400"/>
          </a:xfrm>
          <a:prstGeom prst="rect">
            <a:avLst/>
          </a:prstGeom>
          <a:noFill/>
          <a:ln w="4762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4590" name="Picture 20" descr="Soubor:Soyuz TMA-7 spacecraft2edit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868863"/>
            <a:ext cx="1944688" cy="1665287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4591" name="Picture 22" descr="Soubor:Sts128approachesis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59563" y="4868863"/>
            <a:ext cx="2297112" cy="1668462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468313" y="333375"/>
            <a:ext cx="38163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Umělé družice</a:t>
            </a:r>
            <a:endParaRPr lang="cs-CZ" sz="3600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5602" name="Picture 6" descr="Soubor:Nasa earth observator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341438"/>
            <a:ext cx="4751387" cy="3562350"/>
          </a:xfrm>
          <a:prstGeom prst="rect">
            <a:avLst/>
          </a:prstGeom>
          <a:noFill/>
          <a:ln w="349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5603" name="Rectangle 9"/>
          <p:cNvSpPr>
            <a:spLocks noChangeArrowheads="1"/>
          </p:cNvSpPr>
          <p:nvPr/>
        </p:nvSpPr>
        <p:spPr bwMode="auto">
          <a:xfrm>
            <a:off x="755650" y="5300663"/>
            <a:ext cx="3816350" cy="1235075"/>
          </a:xfrm>
          <a:prstGeom prst="rect">
            <a:avLst/>
          </a:prstGeom>
          <a:solidFill>
            <a:srgbClr val="FFFF00"/>
          </a:solidFill>
          <a:ln w="4445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Umělá družice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(umělý satelit)</a:t>
            </a:r>
            <a:r>
              <a:rPr lang="cs-CZ" b="1">
                <a:latin typeface="Comic Sans MS" pitchFamily="66" charset="0"/>
              </a:rPr>
              <a:t> </a:t>
            </a:r>
          </a:p>
          <a:p>
            <a:r>
              <a:rPr lang="cs-CZ" b="1">
                <a:latin typeface="Comic Sans MS" pitchFamily="66" charset="0"/>
              </a:rPr>
              <a:t>je umělé kosmické těleso, </a:t>
            </a:r>
          </a:p>
          <a:p>
            <a:r>
              <a:rPr lang="cs-CZ" b="1">
                <a:latin typeface="Comic Sans MS" pitchFamily="66" charset="0"/>
              </a:rPr>
              <a:t>které se pohybuje po křivce například kolem planety</a:t>
            </a:r>
            <a:r>
              <a:rPr lang="cs-CZ" b="1"/>
              <a:t> </a:t>
            </a:r>
          </a:p>
        </p:txBody>
      </p:sp>
      <p:pic>
        <p:nvPicPr>
          <p:cNvPr id="25604" name="Picture 11" descr="Soubor:Juno-1 4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5963" y="476250"/>
            <a:ext cx="2922587" cy="3600450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5605" name="Picture 13" descr="Soubor:Explorer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5963" y="4292600"/>
            <a:ext cx="2976562" cy="1906588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5606" name="TextovéPole 6"/>
          <p:cNvSpPr txBox="1">
            <a:spLocks noChangeArrowheads="1"/>
          </p:cNvSpPr>
          <p:nvPr/>
        </p:nvSpPr>
        <p:spPr bwMode="auto">
          <a:xfrm>
            <a:off x="7308850" y="5734050"/>
            <a:ext cx="1346200" cy="3302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Explorer 1</a:t>
            </a:r>
            <a:endParaRPr lang="cs-CZ" sz="14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607" name="TextovéPole 6"/>
          <p:cNvSpPr txBox="1">
            <a:spLocks noChangeArrowheads="1"/>
          </p:cNvSpPr>
          <p:nvPr/>
        </p:nvSpPr>
        <p:spPr bwMode="auto">
          <a:xfrm>
            <a:off x="6156325" y="620713"/>
            <a:ext cx="2065338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Juno 1 (1958)</a:t>
            </a:r>
            <a:endParaRPr lang="cs-CZ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608" name="Line 16"/>
          <p:cNvSpPr>
            <a:spLocks noChangeShapeType="1"/>
          </p:cNvSpPr>
          <p:nvPr/>
        </p:nvSpPr>
        <p:spPr bwMode="auto">
          <a:xfrm flipH="1">
            <a:off x="6948488" y="3573463"/>
            <a:ext cx="1295400" cy="1079500"/>
          </a:xfrm>
          <a:prstGeom prst="line">
            <a:avLst/>
          </a:prstGeom>
          <a:noFill/>
          <a:ln w="41275">
            <a:solidFill>
              <a:srgbClr val="FF0000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323850" y="404813"/>
            <a:ext cx="38163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Kosmické sondy</a:t>
            </a:r>
            <a:endParaRPr lang="cs-CZ" sz="3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6626" name="Rectangle 5"/>
          <p:cNvSpPr>
            <a:spLocks noChangeArrowheads="1"/>
          </p:cNvSpPr>
          <p:nvPr/>
        </p:nvSpPr>
        <p:spPr bwMode="auto">
          <a:xfrm>
            <a:off x="468313" y="1484313"/>
            <a:ext cx="3816350" cy="1509712"/>
          </a:xfrm>
          <a:prstGeom prst="rect">
            <a:avLst/>
          </a:prstGeom>
          <a:solidFill>
            <a:srgbClr val="FFFF00"/>
          </a:solidFill>
          <a:ln w="4445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Kosmická sonda je umělé kosmické těleso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bez lidské posádky</a:t>
            </a:r>
            <a:r>
              <a:rPr lang="cs-CZ" b="1">
                <a:latin typeface="Comic Sans MS" pitchFamily="66" charset="0"/>
              </a:rPr>
              <a:t> vypuštěné na únikovou dráhu ze zemského gravitačního pole. </a:t>
            </a:r>
            <a:r>
              <a:rPr lang="cs-CZ" b="1"/>
              <a:t> </a:t>
            </a:r>
          </a:p>
        </p:txBody>
      </p:sp>
      <p:pic>
        <p:nvPicPr>
          <p:cNvPr id="26627" name="Picture 7" descr="Soubor:Mariner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836613"/>
            <a:ext cx="3924300" cy="2938462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6628" name="TextovéPole 6"/>
          <p:cNvSpPr txBox="1">
            <a:spLocks noChangeArrowheads="1"/>
          </p:cNvSpPr>
          <p:nvPr/>
        </p:nvSpPr>
        <p:spPr bwMode="auto">
          <a:xfrm>
            <a:off x="5724525" y="2997200"/>
            <a:ext cx="2663825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Mariner 9 (1971) – zkoumání Marsu</a:t>
            </a:r>
            <a:endParaRPr lang="cs-CZ" b="1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6629" name="Picture 10" descr="Soubor:Mars Reconnaissance Orbi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288" y="3500438"/>
            <a:ext cx="4060825" cy="3135312"/>
          </a:xfrm>
          <a:prstGeom prst="rect">
            <a:avLst/>
          </a:prstGeom>
          <a:noFill/>
          <a:ln w="444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6630" name="TextovéPole 6"/>
          <p:cNvSpPr txBox="1">
            <a:spLocks noChangeArrowheads="1"/>
          </p:cNvSpPr>
          <p:nvPr/>
        </p:nvSpPr>
        <p:spPr bwMode="auto">
          <a:xfrm>
            <a:off x="5292725" y="4581525"/>
            <a:ext cx="3095625" cy="1216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Mars Reconnaissance Orbiter (2005) – zkoumání povrchu planety Mars</a:t>
            </a:r>
          </a:p>
        </p:txBody>
      </p:sp>
      <p:sp>
        <p:nvSpPr>
          <p:cNvPr id="26631" name="Line 12"/>
          <p:cNvSpPr>
            <a:spLocks noChangeShapeType="1"/>
          </p:cNvSpPr>
          <p:nvPr/>
        </p:nvSpPr>
        <p:spPr bwMode="auto">
          <a:xfrm flipH="1" flipV="1">
            <a:off x="2987675" y="4437063"/>
            <a:ext cx="2305050" cy="720725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3384550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Kosmické lodě</a:t>
            </a:r>
            <a:endParaRPr lang="cs-CZ" sz="3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7650" name="Rectangle 5"/>
          <p:cNvSpPr>
            <a:spLocks noChangeArrowheads="1"/>
          </p:cNvSpPr>
          <p:nvPr/>
        </p:nvSpPr>
        <p:spPr bwMode="auto">
          <a:xfrm>
            <a:off x="468313" y="1412875"/>
            <a:ext cx="3816350" cy="1784350"/>
          </a:xfrm>
          <a:prstGeom prst="rect">
            <a:avLst/>
          </a:prstGeom>
          <a:solidFill>
            <a:srgbClr val="FFFF00"/>
          </a:solidFill>
          <a:ln w="4445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Kosmická loď je umělé kosmické těleso, které slouží ve vesmíru jako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dopravní prostředek</a:t>
            </a:r>
            <a:r>
              <a:rPr lang="cs-CZ" b="1">
                <a:latin typeface="Comic Sans MS" pitchFamily="66" charset="0"/>
              </a:rPr>
              <a:t> pro dopravování živých organismů nebo nákladu na vesmírné stanice, nebo jinam.</a:t>
            </a:r>
            <a:r>
              <a:rPr lang="cs-CZ"/>
              <a:t> </a:t>
            </a:r>
          </a:p>
        </p:txBody>
      </p:sp>
      <p:pic>
        <p:nvPicPr>
          <p:cNvPr id="27651" name="Picture 7" descr="Soubor:Apollo CSM lunar orb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908050"/>
            <a:ext cx="4105275" cy="3252788"/>
          </a:xfrm>
          <a:prstGeom prst="rect">
            <a:avLst/>
          </a:prstGeom>
          <a:noFill/>
          <a:ln w="444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7652" name="Rectangle 8"/>
          <p:cNvSpPr>
            <a:spLocks noChangeArrowheads="1"/>
          </p:cNvSpPr>
          <p:nvPr/>
        </p:nvSpPr>
        <p:spPr bwMode="auto">
          <a:xfrm>
            <a:off x="5292725" y="1052513"/>
            <a:ext cx="3313113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Comic Sans MS" pitchFamily="66" charset="0"/>
              </a:rPr>
              <a:t>LoďApollo</a:t>
            </a:r>
            <a:r>
              <a:rPr lang="cs-CZ" sz="1400" b="1">
                <a:latin typeface="Comic Sans MS" pitchFamily="66" charset="0"/>
              </a:rPr>
              <a:t> na oběžné dráze Měsíce</a:t>
            </a:r>
            <a:r>
              <a:rPr lang="cs-CZ" b="1"/>
              <a:t> </a:t>
            </a:r>
          </a:p>
        </p:txBody>
      </p:sp>
      <p:pic>
        <p:nvPicPr>
          <p:cNvPr id="27653" name="Picture 12" descr="Soubor:Vostok spacecraf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313" y="3644900"/>
            <a:ext cx="3863975" cy="2906713"/>
          </a:xfrm>
          <a:prstGeom prst="rect">
            <a:avLst/>
          </a:prstGeom>
          <a:noFill/>
          <a:ln w="444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7654" name="Rectangle 13"/>
          <p:cNvSpPr>
            <a:spLocks noChangeArrowheads="1"/>
          </p:cNvSpPr>
          <p:nvPr/>
        </p:nvSpPr>
        <p:spPr bwMode="auto">
          <a:xfrm>
            <a:off x="5076825" y="5876925"/>
            <a:ext cx="3529013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Model kosmické lodi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Vostok</a:t>
            </a:r>
            <a:r>
              <a:rPr lang="cs-CZ" b="1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27655" name="Line 14"/>
          <p:cNvSpPr>
            <a:spLocks noChangeShapeType="1"/>
          </p:cNvSpPr>
          <p:nvPr/>
        </p:nvSpPr>
        <p:spPr bwMode="auto">
          <a:xfrm flipH="1" flipV="1">
            <a:off x="3635375" y="5516563"/>
            <a:ext cx="1441450" cy="649287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3960812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Kosmické stanice</a:t>
            </a:r>
            <a:endParaRPr lang="cs-CZ" sz="3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674" name="Rectangle 5"/>
          <p:cNvSpPr>
            <a:spLocks noChangeArrowheads="1"/>
          </p:cNvSpPr>
          <p:nvPr/>
        </p:nvSpPr>
        <p:spPr bwMode="auto">
          <a:xfrm>
            <a:off x="4643438" y="908050"/>
            <a:ext cx="4319587" cy="1509713"/>
          </a:xfrm>
          <a:prstGeom prst="rect">
            <a:avLst/>
          </a:prstGeom>
          <a:solidFill>
            <a:srgbClr val="FFFF00"/>
          </a:solidFill>
          <a:ln w="4445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Vesmírná stanice nebo také kosmická stanice je zařízení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určené pro pobyt lidí ve vesmíru</a:t>
            </a:r>
            <a:r>
              <a:rPr lang="cs-CZ" b="1">
                <a:latin typeface="Comic Sans MS" pitchFamily="66" charset="0"/>
              </a:rPr>
              <a:t>. Kosmické stanice nejsou přizpůsobeny pro přistání na Zemi.</a:t>
            </a:r>
          </a:p>
        </p:txBody>
      </p:sp>
      <p:pic>
        <p:nvPicPr>
          <p:cNvPr id="28675" name="Picture 7" descr="Soubor:Mir on 12 June 1998edit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484313"/>
            <a:ext cx="4133850" cy="3956050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8676" name="Picture 9" descr="Soubor:ISSpoststs13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3" y="2565400"/>
            <a:ext cx="4500562" cy="2987675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8677" name="Rectangle 10"/>
          <p:cNvSpPr>
            <a:spLocks noChangeArrowheads="1"/>
          </p:cNvSpPr>
          <p:nvPr/>
        </p:nvSpPr>
        <p:spPr bwMode="auto">
          <a:xfrm>
            <a:off x="5076825" y="5734050"/>
            <a:ext cx="3529013" cy="8509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Mezinárodní vesmírná stanice</a:t>
            </a:r>
            <a:r>
              <a:rPr lang="cs-CZ" sz="1600" b="1">
                <a:latin typeface="Comic Sans MS" pitchFamily="66" charset="0"/>
              </a:rPr>
              <a:t> – v současné době jediná obydlená stanice ve vesmíru.</a:t>
            </a:r>
          </a:p>
        </p:txBody>
      </p:sp>
      <p:sp>
        <p:nvSpPr>
          <p:cNvPr id="28678" name="Rectangle 12"/>
          <p:cNvSpPr>
            <a:spLocks noChangeArrowheads="1"/>
          </p:cNvSpPr>
          <p:nvPr/>
        </p:nvSpPr>
        <p:spPr bwMode="auto">
          <a:xfrm>
            <a:off x="395288" y="5661025"/>
            <a:ext cx="3529012" cy="6064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MIR – </a:t>
            </a:r>
            <a:r>
              <a:rPr lang="cs-CZ" sz="1600" b="1">
                <a:latin typeface="Comic Sans MS" pitchFamily="66" charset="0"/>
              </a:rPr>
              <a:t>první dlouhodobě obydlená stanice ve vesmíru.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3960812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omic Sans MS" pitchFamily="66" charset="0"/>
              </a:rPr>
              <a:t>Kosmické smetí</a:t>
            </a:r>
            <a:endParaRPr lang="cs-CZ" sz="3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698" name="Rectangle 5"/>
          <p:cNvSpPr>
            <a:spLocks noChangeArrowheads="1"/>
          </p:cNvSpPr>
          <p:nvPr/>
        </p:nvSpPr>
        <p:spPr bwMode="auto">
          <a:xfrm>
            <a:off x="4643438" y="765175"/>
            <a:ext cx="4319587" cy="1509713"/>
          </a:xfrm>
          <a:prstGeom prst="rect">
            <a:avLst/>
          </a:prstGeom>
          <a:solidFill>
            <a:srgbClr val="FFFF00"/>
          </a:solidFill>
          <a:ln w="4445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Kosmické smetí je označení pro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tisíce úlomků, nefunkčních družic a dalších těles,</a:t>
            </a:r>
            <a:r>
              <a:rPr lang="cs-CZ" b="1">
                <a:latin typeface="Comic Sans MS" pitchFamily="66" charset="0"/>
              </a:rPr>
              <a:t> vypuštěných do vesmíru lidmi. Větší část jich létá kolem Země.</a:t>
            </a:r>
            <a:r>
              <a:rPr lang="cs-CZ">
                <a:latin typeface="Comic Sans MS" pitchFamily="66" charset="0"/>
              </a:rPr>
              <a:t> </a:t>
            </a:r>
          </a:p>
        </p:txBody>
      </p:sp>
      <p:pic>
        <p:nvPicPr>
          <p:cNvPr id="29699" name="Picture 7" descr="Soubor:Debris-GEO128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060575"/>
            <a:ext cx="4221163" cy="3378200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9700" name="Picture 9" descr="Soubor:Debris-LEO128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5600" y="2565400"/>
            <a:ext cx="3051175" cy="3051175"/>
          </a:xfrm>
          <a:prstGeom prst="rect">
            <a:avLst/>
          </a:prstGeom>
          <a:noFill/>
          <a:ln w="508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29701" name="Rectangle 10"/>
          <p:cNvSpPr>
            <a:spLocks noChangeArrowheads="1"/>
          </p:cNvSpPr>
          <p:nvPr/>
        </p:nvSpPr>
        <p:spPr bwMode="auto">
          <a:xfrm>
            <a:off x="395288" y="5805488"/>
            <a:ext cx="3529012" cy="6064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Počítačová vizualizace kosmického odpadu kolem Země. </a:t>
            </a:r>
          </a:p>
        </p:txBody>
      </p:sp>
      <p:sp>
        <p:nvSpPr>
          <p:cNvPr id="29702" name="Rectangle 12"/>
          <p:cNvSpPr>
            <a:spLocks noChangeArrowheads="1"/>
          </p:cNvSpPr>
          <p:nvPr/>
        </p:nvSpPr>
        <p:spPr bwMode="auto">
          <a:xfrm>
            <a:off x="5219700" y="5805488"/>
            <a:ext cx="3529013" cy="88106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Počítačová simulace sledovaných kusů kosmického odpadu na nízké oběžné dráze.</a:t>
            </a:r>
            <a:r>
              <a:rPr lang="cs-CZ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4"/>
          <p:cNvSpPr>
            <a:spLocks noChangeArrowheads="1"/>
          </p:cNvSpPr>
          <p:nvPr/>
        </p:nvSpPr>
        <p:spPr bwMode="auto">
          <a:xfrm>
            <a:off x="755650" y="1177925"/>
            <a:ext cx="7993063" cy="4800600"/>
          </a:xfrm>
          <a:prstGeom prst="rect">
            <a:avLst/>
          </a:prstGeom>
          <a:solidFill>
            <a:srgbClr val="FFFF00"/>
          </a:solidFill>
          <a:ln w="63500">
            <a:solidFill>
              <a:srgbClr val="FF0000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1,</a:t>
            </a:r>
            <a:r>
              <a:rPr lang="cs-CZ" b="1" dirty="0">
                <a:latin typeface="Comic Sans MS" pitchFamily="66" charset="0"/>
              </a:rPr>
              <a:t> Napište vše, co patří do kosmického smetí.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2,</a:t>
            </a:r>
            <a:r>
              <a:rPr lang="cs-CZ" b="1" dirty="0">
                <a:latin typeface="Comic Sans MS" pitchFamily="66" charset="0"/>
              </a:rPr>
              <a:t> Co patří mezi umělá kosmická tělesa?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3,</a:t>
            </a:r>
            <a:r>
              <a:rPr lang="cs-CZ" b="1" dirty="0">
                <a:latin typeface="Comic Sans MS" pitchFamily="66" charset="0"/>
              </a:rPr>
              <a:t> Co je to hvězda?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4,</a:t>
            </a:r>
            <a:r>
              <a:rPr lang="cs-CZ" b="1" dirty="0">
                <a:latin typeface="Comic Sans MS" pitchFamily="66" charset="0"/>
              </a:rPr>
              <a:t> Jaké zdroje poznatků využívá člověk ke zkoumání vesmíru.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5,</a:t>
            </a:r>
            <a:r>
              <a:rPr lang="cs-CZ" b="1" dirty="0">
                <a:latin typeface="Comic Sans MS" pitchFamily="66" charset="0"/>
              </a:rPr>
              <a:t> Jaký je rozdíl mezi astronomií a astrologií? 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6,</a:t>
            </a:r>
            <a:r>
              <a:rPr lang="cs-CZ" b="1" dirty="0">
                <a:latin typeface="Comic Sans MS" pitchFamily="66" charset="0"/>
              </a:rPr>
              <a:t> Vyjmenujte jednotky délky, které se používají v astronomii.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7,</a:t>
            </a:r>
            <a:r>
              <a:rPr lang="cs-CZ" b="1" dirty="0">
                <a:latin typeface="Comic Sans MS" pitchFamily="66" charset="0"/>
              </a:rPr>
              <a:t> Které z planet jsou složené převážně z hornin a které z plynů?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8,</a:t>
            </a:r>
            <a:r>
              <a:rPr lang="cs-CZ" b="1" dirty="0">
                <a:latin typeface="Comic Sans MS" pitchFamily="66" charset="0"/>
              </a:rPr>
              <a:t> Jaké je vybavení moderních hvězdáren?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9,</a:t>
            </a:r>
            <a:r>
              <a:rPr lang="cs-CZ" b="1" dirty="0">
                <a:latin typeface="Comic Sans MS" pitchFamily="66" charset="0"/>
              </a:rPr>
              <a:t> Vypočítej, jak velkou vzdálenost urazí světlo ze Slunce za 1 minutu.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10,</a:t>
            </a:r>
            <a:r>
              <a:rPr lang="cs-CZ" b="1" dirty="0">
                <a:latin typeface="Comic Sans MS" pitchFamily="66" charset="0"/>
              </a:rPr>
              <a:t> Vypočítejte vzdálenost objektu ve vesmíru od Země, uplynul-li mezi vysíláním a příjmem radarového signálu čas 5,296 s 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11,</a:t>
            </a:r>
            <a:r>
              <a:rPr lang="cs-CZ" b="1" dirty="0">
                <a:latin typeface="Comic Sans MS" pitchFamily="66" charset="0"/>
              </a:rPr>
              <a:t> Vyhledejte, co ve starověké mytologii znamenají názvy </a:t>
            </a:r>
            <a:r>
              <a:rPr lang="cs-CZ" b="1" dirty="0" smtClean="0">
                <a:latin typeface="Comic Sans MS" pitchFamily="66" charset="0"/>
              </a:rPr>
              <a:t>souhvězdí: </a:t>
            </a:r>
            <a:r>
              <a:rPr lang="cs-CZ" b="1" dirty="0">
                <a:latin typeface="Comic Sans MS" pitchFamily="66" charset="0"/>
              </a:rPr>
              <a:t>Perseus, Andromeda, Vlasy </a:t>
            </a:r>
            <a:r>
              <a:rPr lang="cs-CZ" b="1" dirty="0" err="1">
                <a:latin typeface="Comic Sans MS" pitchFamily="66" charset="0"/>
              </a:rPr>
              <a:t>Bereniky</a:t>
            </a:r>
            <a:r>
              <a:rPr lang="cs-CZ" b="1" dirty="0">
                <a:latin typeface="Comic Sans MS" pitchFamily="66" charset="0"/>
              </a:rPr>
              <a:t>, </a:t>
            </a:r>
            <a:r>
              <a:rPr lang="cs-CZ" b="1" dirty="0" err="1">
                <a:latin typeface="Comic Sans MS" pitchFamily="66" charset="0"/>
              </a:rPr>
              <a:t>Kassiopeia</a:t>
            </a:r>
            <a:endParaRPr lang="cs-CZ" b="1" dirty="0">
              <a:latin typeface="Comic Sans MS" pitchFamily="66" charset="0"/>
            </a:endParaRP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12, </a:t>
            </a:r>
            <a:r>
              <a:rPr lang="cs-CZ" b="1" dirty="0">
                <a:latin typeface="Comic Sans MS" pitchFamily="66" charset="0"/>
              </a:rPr>
              <a:t>Napiš jméno a datum: První umělá družice, první člověk ve vesmíru, první člověk na měsíci, první žena ve vesmíru, první český kosmonaut.</a:t>
            </a:r>
          </a:p>
        </p:txBody>
      </p:sp>
      <p:sp>
        <p:nvSpPr>
          <p:cNvPr id="30722" name="Text Box 5"/>
          <p:cNvSpPr txBox="1">
            <a:spLocks noChangeArrowheads="1"/>
          </p:cNvSpPr>
          <p:nvPr/>
        </p:nvSpPr>
        <p:spPr bwMode="auto">
          <a:xfrm>
            <a:off x="539750" y="333375"/>
            <a:ext cx="81359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Samostatné cvičení (příprava na kontrolní práci)</a:t>
            </a:r>
          </a:p>
        </p:txBody>
      </p:sp>
      <p:sp>
        <p:nvSpPr>
          <p:cNvPr id="30723" name="TextovéPole 1"/>
          <p:cNvSpPr txBox="1">
            <a:spLocks noChangeArrowheads="1"/>
          </p:cNvSpPr>
          <p:nvPr/>
        </p:nvSpPr>
        <p:spPr bwMode="auto">
          <a:xfrm>
            <a:off x="755650" y="6308725"/>
            <a:ext cx="792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 vypracování odevzdej sešit.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2951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468313" y="981075"/>
            <a:ext cx="8496300" cy="555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František Jáchym a Jiří Tesař: Fyzika pro 9. Ročník základní školy, SPN, 2000</a:t>
            </a:r>
          </a:p>
          <a:p>
            <a:endParaRPr lang="cs-CZ" dirty="0"/>
          </a:p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/>
              <a:t>cs.wikipedia.org/wiki/Soubor:Parkes.arp.750pix.jpg</a:t>
            </a:r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/>
              <a:t>cs.wikipedia.org/wiki/Soubor:Universum.jpg</a:t>
            </a:r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/>
              <a:t>cs.wikipedia.org/wiki/Soubor:Position_from_Proxima_Centauri.png</a:t>
            </a:r>
          </a:p>
          <a:p>
            <a:r>
              <a:rPr lang="cs-CZ" sz="1100" dirty="0">
                <a:hlinkClick r:id="rId5"/>
              </a:rPr>
              <a:t>http://cs.wikipedia.org/wiki/Soubor:Nursery_of_New_Stars_-_</a:t>
            </a:r>
            <a:r>
              <a:rPr lang="cs-CZ" sz="1100" dirty="0"/>
              <a:t>GPN-2000-000972.jpg</a:t>
            </a:r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/>
              <a:t>cs.wikipedia.org/wiki/Soubor:Debris-GEO1280.jpg</a:t>
            </a:r>
          </a:p>
          <a:p>
            <a:r>
              <a:rPr lang="cs-CZ" sz="1100" dirty="0">
                <a:hlinkClick r:id="rId7"/>
              </a:rPr>
              <a:t>http://</a:t>
            </a:r>
            <a:r>
              <a:rPr lang="cs-CZ" sz="1100" dirty="0"/>
              <a:t>cs.wikipedia.org/wiki/Soubor:Debris-LEO1280.jpg</a:t>
            </a:r>
          </a:p>
          <a:p>
            <a:r>
              <a:rPr lang="cs-CZ" sz="1100" dirty="0">
                <a:hlinkClick r:id="rId8"/>
              </a:rPr>
              <a:t>http://</a:t>
            </a:r>
            <a:r>
              <a:rPr lang="cs-CZ" sz="1100" dirty="0"/>
              <a:t>cs.wikipedia.org/wiki/Soubor:Mir_on_12_June_1998edit1.jpg</a:t>
            </a:r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/>
              <a:t>cs.wikipedia.org/wiki/Soubor:ISSpoststs131.jpg</a:t>
            </a:r>
          </a:p>
          <a:p>
            <a:r>
              <a:rPr lang="cs-CZ" sz="1100" dirty="0">
                <a:hlinkClick r:id="rId10"/>
              </a:rPr>
              <a:t>http://</a:t>
            </a:r>
            <a:r>
              <a:rPr lang="cs-CZ" sz="1100" dirty="0"/>
              <a:t>cs.wikipedia.org/wiki/Soubor:Russia-Moscow-VDNH-Rocket_R-7-1.jpg</a:t>
            </a:r>
          </a:p>
          <a:p>
            <a:r>
              <a:rPr lang="cs-CZ" sz="1100" dirty="0">
                <a:hlinkClick r:id="rId11"/>
              </a:rPr>
              <a:t>http://</a:t>
            </a:r>
            <a:r>
              <a:rPr lang="cs-CZ" sz="1100" dirty="0"/>
              <a:t>cs.wikipedia.org/wiki/Soubor:Apollo_CSM_lunar_orbit.jpg</a:t>
            </a:r>
          </a:p>
          <a:p>
            <a:r>
              <a:rPr lang="cs-CZ" sz="1100" dirty="0">
                <a:hlinkClick r:id="rId12"/>
              </a:rPr>
              <a:t>http://</a:t>
            </a:r>
            <a:r>
              <a:rPr lang="cs-CZ" sz="1100" dirty="0"/>
              <a:t>cs.wikipedia.org/wiki/Soubor:Juno-1_44.JPG</a:t>
            </a:r>
          </a:p>
          <a:p>
            <a:r>
              <a:rPr lang="cs-CZ" sz="1100" dirty="0">
                <a:hlinkClick r:id="rId13"/>
              </a:rPr>
              <a:t>http://</a:t>
            </a:r>
            <a:r>
              <a:rPr lang="cs-CZ" sz="1100" dirty="0"/>
              <a:t>cs.wikipedia.org/wiki/Soubor:Explorer1.jpg</a:t>
            </a:r>
          </a:p>
          <a:p>
            <a:r>
              <a:rPr lang="cs-CZ" sz="1100" dirty="0">
                <a:hlinkClick r:id="rId14"/>
              </a:rPr>
              <a:t>http://</a:t>
            </a:r>
            <a:r>
              <a:rPr lang="cs-CZ" sz="1100" dirty="0"/>
              <a:t>cs.wikipedia.org/wiki/Soubor:Nasa_earth_observatories.jpg</a:t>
            </a:r>
          </a:p>
          <a:p>
            <a:r>
              <a:rPr lang="cs-CZ" sz="1100" dirty="0">
                <a:hlinkClick r:id="rId15"/>
              </a:rPr>
              <a:t>http://</a:t>
            </a:r>
            <a:r>
              <a:rPr lang="cs-CZ" sz="1100" dirty="0"/>
              <a:t>cs.wikipedia.org/wiki/Soubor:Sputnik_asm.jpg</a:t>
            </a:r>
          </a:p>
          <a:p>
            <a:r>
              <a:rPr lang="cs-CZ" sz="1100" dirty="0">
                <a:hlinkClick r:id="rId16"/>
              </a:rPr>
              <a:t>http</a:t>
            </a:r>
            <a:r>
              <a:rPr lang="cs-CZ" sz="1100" dirty="0"/>
              <a:t>://cs.wikipedia.org/wiki/Soubor:Soyuz_TMA-7_spacecraft2edit1.jpg</a:t>
            </a:r>
          </a:p>
          <a:p>
            <a:r>
              <a:rPr lang="cs-CZ" sz="1100" dirty="0">
                <a:hlinkClick r:id="rId17"/>
              </a:rPr>
              <a:t>http://</a:t>
            </a:r>
            <a:r>
              <a:rPr lang="cs-CZ" sz="1100" dirty="0"/>
              <a:t>cs.wikipedia.org/wiki/Soubor:Voyager_spacecraft.jpg</a:t>
            </a:r>
          </a:p>
          <a:p>
            <a:r>
              <a:rPr lang="cs-CZ" sz="1100" dirty="0">
                <a:hlinkClick r:id="rId18"/>
              </a:rPr>
              <a:t>http://</a:t>
            </a:r>
            <a:r>
              <a:rPr lang="cs-CZ" sz="1100" dirty="0"/>
              <a:t>cs.wikipedia.org/wiki/Soubor:Suchora-obserwatorium.jpg</a:t>
            </a:r>
          </a:p>
          <a:p>
            <a:r>
              <a:rPr lang="cs-CZ" sz="1100" dirty="0">
                <a:hlinkClick r:id="rId19"/>
              </a:rPr>
              <a:t>http://</a:t>
            </a:r>
            <a:r>
              <a:rPr lang="cs-CZ" sz="1100" dirty="0"/>
              <a:t>cs.wikipedia.org/wiki/Soubor:Tololo_b.jpg</a:t>
            </a:r>
          </a:p>
          <a:p>
            <a:r>
              <a:rPr lang="cs-CZ" sz="1100" dirty="0">
                <a:hlinkClick r:id="rId20"/>
              </a:rPr>
              <a:t>http://</a:t>
            </a:r>
            <a:r>
              <a:rPr lang="cs-CZ" sz="1100" dirty="0"/>
              <a:t>cs.wikipedia.org/wiki/Soubor:SierraNevadaObservatoryOpticalTelescope.JPG</a:t>
            </a:r>
          </a:p>
          <a:p>
            <a:r>
              <a:rPr lang="cs-CZ" sz="1100" dirty="0">
                <a:hlinkClick r:id="rId21"/>
              </a:rPr>
              <a:t>http://</a:t>
            </a:r>
            <a:r>
              <a:rPr lang="cs-CZ" sz="1100" dirty="0"/>
              <a:t>cs.wikipedia.org/wiki/Soubor:Observatoire_de_Paris.JPG</a:t>
            </a:r>
          </a:p>
          <a:p>
            <a:r>
              <a:rPr lang="cs-CZ" sz="1100" dirty="0">
                <a:hlinkClick r:id="rId22"/>
              </a:rPr>
              <a:t>http://cs.wikipedia.org/wiki/Soubor:2-m_Telescope3,_</a:t>
            </a:r>
            <a:r>
              <a:rPr lang="cs-CZ" sz="1100" dirty="0"/>
              <a:t>Ond%C5%99ejov_Astronomical.jpg</a:t>
            </a:r>
          </a:p>
          <a:p>
            <a:r>
              <a:rPr lang="cs-CZ" sz="1100" dirty="0">
                <a:hlinkClick r:id="rId23"/>
              </a:rPr>
              <a:t>http://</a:t>
            </a:r>
            <a:r>
              <a:rPr lang="cs-CZ" sz="1100" dirty="0"/>
              <a:t>cs.wikipedia.org/wiki/Soubor:Porro_binocular.jpg</a:t>
            </a:r>
          </a:p>
          <a:p>
            <a:r>
              <a:rPr lang="cs-CZ" sz="1100" dirty="0">
                <a:hlinkClick r:id="rId24"/>
              </a:rPr>
              <a:t>http://</a:t>
            </a:r>
            <a:r>
              <a:rPr lang="cs-CZ" sz="1100" dirty="0"/>
              <a:t>cs.wikipedia.org/wiki/Soubor:Mars_Reconnaissance_Orbiter.jpg</a:t>
            </a:r>
          </a:p>
          <a:p>
            <a:r>
              <a:rPr lang="cs-CZ" sz="1100" dirty="0">
                <a:hlinkClick r:id="rId25"/>
              </a:rPr>
              <a:t>http://</a:t>
            </a:r>
            <a:r>
              <a:rPr lang="cs-CZ" sz="1100" dirty="0"/>
              <a:t>cs.wikipedia.org/wiki/Soubor:Mariner09.jpg</a:t>
            </a:r>
          </a:p>
          <a:p>
            <a:r>
              <a:rPr lang="cs-CZ" sz="1100" dirty="0">
                <a:hlinkClick r:id="rId26"/>
              </a:rPr>
              <a:t>http://</a:t>
            </a:r>
            <a:r>
              <a:rPr lang="cs-CZ" sz="1100" dirty="0"/>
              <a:t>cs.wikipedia.org/wiki/Soubor:Polaris_system.jpg</a:t>
            </a:r>
          </a:p>
          <a:p>
            <a:endParaRPr lang="cs-CZ" sz="1100" dirty="0"/>
          </a:p>
          <a:p>
            <a:r>
              <a:rPr lang="cs-CZ" sz="1100" dirty="0"/>
              <a:t>Ostatní obrázky jsou  vloženy za pomoci klipartů programu </a:t>
            </a:r>
            <a:r>
              <a:rPr lang="cs-CZ" sz="1100" dirty="0" err="1" smtClean="0"/>
              <a:t>powerpoint</a:t>
            </a:r>
            <a:r>
              <a:rPr lang="cs-CZ" sz="1100" dirty="0"/>
              <a:t> </a:t>
            </a:r>
            <a:r>
              <a:rPr lang="cs-CZ" sz="1100" dirty="0" smtClean="0"/>
              <a:t>– www.office.</a:t>
            </a:r>
            <a:r>
              <a:rPr lang="cs-CZ" sz="1100" dirty="0" err="1" smtClean="0"/>
              <a:t>microsoft.com</a:t>
            </a:r>
            <a:endParaRPr lang="cs-CZ" sz="1100" dirty="0"/>
          </a:p>
          <a:p>
            <a:endParaRPr lang="cs-CZ" sz="1100" dirty="0"/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</TotalTime>
  <Words>793</Words>
  <Application>Microsoft Office PowerPoint</Application>
  <PresentationFormat>Předvádění na obrazovce (4:3)</PresentationFormat>
  <Paragraphs>146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Výchozí návrh</vt:lpstr>
      <vt:lpstr>Snímek 1</vt:lpstr>
      <vt:lpstr>Astronomie x Astrologie</vt:lpstr>
      <vt:lpstr>Snímek 3</vt:lpstr>
      <vt:lpstr>Snímek 4</vt:lpstr>
      <vt:lpstr>Snímek 5</vt:lpstr>
      <vt:lpstr>Snímek 6</vt:lpstr>
      <vt:lpstr>Astronomická technika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Základní škola a mateřská škola Kkladno, Norská 2633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Vlasák František</dc:creator>
  <cp:lastModifiedBy>Dum</cp:lastModifiedBy>
  <cp:revision>42</cp:revision>
  <dcterms:created xsi:type="dcterms:W3CDTF">2013-05-15T08:58:00Z</dcterms:created>
  <dcterms:modified xsi:type="dcterms:W3CDTF">2014-05-03T11:20:07Z</dcterms:modified>
</cp:coreProperties>
</file>