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DF0396-4BB3-40FD-B27F-E46CD35BDB87}" type="datetimeFigureOut">
              <a:rPr lang="cs-CZ" smtClean="0"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64919-33B0-4128-B0BF-19931A6F0BC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youtube.com/watch?v=quYXrpTItws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s://www.youtube.com/watch?v=phPB4adV4gw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youtube.com/watch?v=P-jBgStLNTs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5" y="1556766"/>
          <a:ext cx="6120680" cy="5040588"/>
        </p:xfrm>
        <a:graphic>
          <a:graphicData uri="http://schemas.openxmlformats.org/drawingml/2006/table">
            <a:tbl>
              <a:tblPr/>
              <a:tblGrid>
                <a:gridCol w="2264110"/>
                <a:gridCol w="3856570"/>
              </a:tblGrid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O Bílé hoře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zná základní údaje z tohoto období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Bílá hora, třicetiletá válka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19.5.2014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4.ročník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547664" y="112474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323528" y="266165"/>
            <a:ext cx="7609776" cy="5955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 Bílé hoře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1" i="0" u="none" strike="noStrike" cap="none" normalizeH="0" baseline="0" dirty="0" smtClean="0">
              <a:ln>
                <a:noFill/>
              </a:ln>
              <a:solidFill>
                <a:srgbClr val="00B05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 smrti Rudolfa II. přestala být Praha sídelním městem.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>
                <a:latin typeface="Arial" pitchFamily="34" charset="0"/>
                <a:ea typeface="Times New Roman" pitchFamily="18" charset="0"/>
                <a:cs typeface="Arial" pitchFamily="34" charset="0"/>
              </a:rPr>
              <a:t>H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absburští císaři měli své sídlo ve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Vídni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Začali utiskovat České království i jeho obyvatele.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Čeští páni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se nakonec vzbouřili.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 Pražském hradě vyhodili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císařské místodržící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(ti zastu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povali císaře)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 okna a zvolili si nového krále.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Císař ve Vídni shromáždil vojsko a přitáhl s ním ku Praze.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 roce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1620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došlo k bitvě na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Bílé hoře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>
                <a:latin typeface="Arial" pitchFamily="34" charset="0"/>
                <a:ea typeface="Times New Roman" pitchFamily="18" charset="0"/>
                <a:cs typeface="Arial" pitchFamily="34" charset="0"/>
              </a:rPr>
              <a:t>C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ísařské vojsko zvítězilo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 čeští páni museli uprchnout.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Ti, co zůstali, požádali císaře o milost.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pitchFamily="34" charset="0"/>
                <a:ea typeface="Times New Roman" pitchFamily="18" charset="0"/>
                <a:cs typeface="Arial" pitchFamily="34" charset="0"/>
              </a:rPr>
              <a:t>A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le císař jich dal 27 popravit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 Staroměstském náměstí v Praze.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Mezi popravenými byl i slavný lékař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Jan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Jesenský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(provedl první pitvu).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1774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1. Bílá hora :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3501008"/>
            <a:ext cx="3832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2. Poprava 27 českých pánů :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620688"/>
            <a:ext cx="2160240" cy="2088232"/>
          </a:xfrm>
          <a:prstGeom prst="rect">
            <a:avLst/>
          </a:prstGeom>
          <a:noFill/>
        </p:spPr>
      </p:pic>
      <p:pic>
        <p:nvPicPr>
          <p:cNvPr id="3076" name="Picture 4" descr="Zobrazit podrobnosti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4221088"/>
            <a:ext cx="2160240" cy="22608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848872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Začala velká válka, která se rozšířila do celé </a:t>
            </a:r>
            <a:r>
              <a:rPr lang="cs-CZ" sz="2400" dirty="0" smtClean="0"/>
              <a:t>Evropy :</a:t>
            </a:r>
          </a:p>
          <a:p>
            <a:endParaRPr lang="cs-CZ" sz="2400" dirty="0" smtClean="0"/>
          </a:p>
          <a:p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00B050"/>
                </a:solidFill>
              </a:rPr>
              <a:t>Třicetiletá válka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sz="2400" dirty="0" smtClean="0"/>
              <a:t>České království </a:t>
            </a:r>
            <a:r>
              <a:rPr lang="cs-CZ" sz="2400" dirty="0"/>
              <a:t>bylo pustošeno cizími </a:t>
            </a:r>
            <a:r>
              <a:rPr lang="cs-CZ" sz="2400" dirty="0" smtClean="0"/>
              <a:t>i císařskými vojsky.</a:t>
            </a:r>
          </a:p>
          <a:p>
            <a:endParaRPr lang="cs-CZ" sz="2400" dirty="0"/>
          </a:p>
          <a:p>
            <a:r>
              <a:rPr lang="cs-CZ" sz="2400" dirty="0"/>
              <a:t>Císař nařídil, aby se všichni obyvatelé stali katolíky.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Kdo nechtěl </a:t>
            </a:r>
            <a:r>
              <a:rPr lang="cs-CZ" sz="2400" dirty="0"/>
              <a:t>přistoupit </a:t>
            </a:r>
            <a:r>
              <a:rPr lang="cs-CZ" sz="2400" dirty="0" smtClean="0"/>
              <a:t>na </a:t>
            </a:r>
            <a:r>
              <a:rPr lang="cs-CZ" sz="2400" dirty="0" smtClean="0"/>
              <a:t>katolickou víru, musel zemi opustit.</a:t>
            </a:r>
          </a:p>
          <a:p>
            <a:r>
              <a:rPr lang="cs-CZ" sz="2400" dirty="0" smtClean="0"/>
              <a:t> </a:t>
            </a:r>
            <a:endParaRPr lang="cs-CZ" sz="2400" dirty="0"/>
          </a:p>
          <a:p>
            <a:r>
              <a:rPr lang="cs-CZ" sz="2400" dirty="0" smtClean="0"/>
              <a:t>Mnoho </a:t>
            </a:r>
            <a:r>
              <a:rPr lang="cs-CZ" sz="2400" dirty="0"/>
              <a:t>lidí odešlo z Čech do </a:t>
            </a:r>
            <a:r>
              <a:rPr lang="cs-CZ" sz="2400" dirty="0" smtClean="0"/>
              <a:t>ciziny.</a:t>
            </a:r>
          </a:p>
          <a:p>
            <a:endParaRPr lang="cs-CZ" sz="2400" dirty="0" smtClean="0"/>
          </a:p>
          <a:p>
            <a:r>
              <a:rPr lang="cs-CZ" sz="2400" dirty="0"/>
              <a:t>M</a:t>
            </a:r>
            <a:r>
              <a:rPr lang="cs-CZ" sz="2400" dirty="0" smtClean="0"/>
              <a:t>ezi </a:t>
            </a:r>
            <a:r>
              <a:rPr lang="cs-CZ" sz="2400" dirty="0"/>
              <a:t>nimi hodně učenců a umělců.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80728"/>
            <a:ext cx="2649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3. Třicetiletá válka :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916832"/>
            <a:ext cx="2908920" cy="28803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1988840"/>
            <a:ext cx="5886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https://www.youtube.com/watch?v=quYXrpTItws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2636912"/>
            <a:ext cx="54543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https://www.youtube.com/watch?v=phPB4adV4gw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3356992"/>
            <a:ext cx="57423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https://www.youtube.com/watch?v=P-jBgStLNTs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199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2</cp:revision>
  <dcterms:created xsi:type="dcterms:W3CDTF">2014-05-03T11:05:38Z</dcterms:created>
  <dcterms:modified xsi:type="dcterms:W3CDTF">2014-05-03T11:23:29Z</dcterms:modified>
</cp:coreProperties>
</file>