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BF39B2-8139-4ACB-955C-164FEBC743FA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A9026E5E-038C-4A7C-A4AA-3653EA4DF5A7}">
      <dgm:prSet phldrT="[Text]"/>
      <dgm:spPr/>
      <dgm:t>
        <a:bodyPr/>
        <a:lstStyle/>
        <a:p>
          <a:r>
            <a:rPr lang="cs-CZ" dirty="0" smtClean="0"/>
            <a:t>panovník</a:t>
          </a:r>
          <a:endParaRPr lang="cs-CZ" dirty="0"/>
        </a:p>
      </dgm:t>
    </dgm:pt>
    <dgm:pt modelId="{01EA495B-DD0D-43D0-9866-8AD66DCE40E5}" type="parTrans" cxnId="{EFC8CC35-71D7-4B07-9921-061DAD6217DF}">
      <dgm:prSet/>
      <dgm:spPr/>
    </dgm:pt>
    <dgm:pt modelId="{841FE2E0-C0D8-42DA-A12A-6F1CBF72426F}" type="sibTrans" cxnId="{EFC8CC35-71D7-4B07-9921-061DAD6217DF}">
      <dgm:prSet/>
      <dgm:spPr/>
    </dgm:pt>
    <dgm:pt modelId="{852CA42B-3356-40DE-A368-B5111A195BCA}">
      <dgm:prSet phldrT="[Text]"/>
      <dgm:spPr/>
      <dgm:t>
        <a:bodyPr/>
        <a:lstStyle/>
        <a:p>
          <a:r>
            <a:rPr lang="cs-CZ" dirty="0" smtClean="0"/>
            <a:t>úředníci</a:t>
          </a:r>
          <a:endParaRPr lang="cs-CZ" dirty="0"/>
        </a:p>
      </dgm:t>
    </dgm:pt>
    <dgm:pt modelId="{78FA7AE8-9358-40A5-833B-CA7C372D6B00}" type="parTrans" cxnId="{D2F84381-140F-4633-995E-0D33688B6FA3}">
      <dgm:prSet/>
      <dgm:spPr/>
    </dgm:pt>
    <dgm:pt modelId="{A978C446-61BD-4F94-8D8F-3C946E6A659C}" type="sibTrans" cxnId="{D2F84381-140F-4633-995E-0D33688B6FA3}">
      <dgm:prSet/>
      <dgm:spPr/>
    </dgm:pt>
    <dgm:pt modelId="{71DA613C-E1FC-4B61-A2C1-B128B4511C03}">
      <dgm:prSet phldrT="[Text]"/>
      <dgm:spPr/>
      <dgm:t>
        <a:bodyPr/>
        <a:lstStyle/>
        <a:p>
          <a:r>
            <a:rPr lang="cs-CZ" dirty="0" smtClean="0"/>
            <a:t>Obchodníci, zemědělci, řemeslníci</a:t>
          </a:r>
          <a:endParaRPr lang="cs-CZ" dirty="0"/>
        </a:p>
      </dgm:t>
    </dgm:pt>
    <dgm:pt modelId="{8C3E1288-6BA8-42D4-9D01-C890FFA7DDF9}" type="parTrans" cxnId="{BE9D32CB-4EA6-4ED6-A42C-6E500C48C4A3}">
      <dgm:prSet/>
      <dgm:spPr/>
    </dgm:pt>
    <dgm:pt modelId="{A9065D8E-2EF6-4802-B0AC-0D917CBC89E6}" type="sibTrans" cxnId="{BE9D32CB-4EA6-4ED6-A42C-6E500C48C4A3}">
      <dgm:prSet/>
      <dgm:spPr/>
    </dgm:pt>
    <dgm:pt modelId="{CECC3CF4-6519-4FEC-978F-7D2878AC2FAA}">
      <dgm:prSet phldrT="[Text]"/>
      <dgm:spPr/>
      <dgm:t>
        <a:bodyPr/>
        <a:lstStyle/>
        <a:p>
          <a:r>
            <a:rPr lang="cs-CZ" dirty="0" smtClean="0"/>
            <a:t>otroci</a:t>
          </a:r>
          <a:endParaRPr lang="cs-CZ" dirty="0"/>
        </a:p>
      </dgm:t>
    </dgm:pt>
    <dgm:pt modelId="{0B4F5F1B-465D-424B-9D56-BF5E9689DA15}" type="parTrans" cxnId="{22ECCE46-C4EA-4FC3-AD9E-588F7D293E30}">
      <dgm:prSet/>
      <dgm:spPr/>
    </dgm:pt>
    <dgm:pt modelId="{B47E276A-9BC3-4495-B133-97E7222C2578}" type="sibTrans" cxnId="{22ECCE46-C4EA-4FC3-AD9E-588F7D293E30}">
      <dgm:prSet/>
      <dgm:spPr/>
    </dgm:pt>
    <dgm:pt modelId="{1F2530AC-F0BD-464D-99FC-A6EE73DA1583}" type="pres">
      <dgm:prSet presAssocID="{60BF39B2-8139-4ACB-955C-164FEBC743FA}" presName="compositeShape" presStyleCnt="0">
        <dgm:presLayoutVars>
          <dgm:dir/>
          <dgm:resizeHandles/>
        </dgm:presLayoutVars>
      </dgm:prSet>
      <dgm:spPr/>
    </dgm:pt>
    <dgm:pt modelId="{77DD29D0-B2A0-4F3C-9BDB-52B8016737B0}" type="pres">
      <dgm:prSet presAssocID="{60BF39B2-8139-4ACB-955C-164FEBC743FA}" presName="pyramid" presStyleLbl="node1" presStyleIdx="0" presStyleCnt="1"/>
      <dgm:spPr/>
    </dgm:pt>
    <dgm:pt modelId="{9520F07E-396D-4549-B728-B703A0A75359}" type="pres">
      <dgm:prSet presAssocID="{60BF39B2-8139-4ACB-955C-164FEBC743FA}" presName="theList" presStyleCnt="0"/>
      <dgm:spPr/>
    </dgm:pt>
    <dgm:pt modelId="{1EB3015B-5274-4FBD-95C9-E1746D42C7F5}" type="pres">
      <dgm:prSet presAssocID="{A9026E5E-038C-4A7C-A4AA-3653EA4DF5A7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F9E02-2D05-44D2-8403-94649151C49C}" type="pres">
      <dgm:prSet presAssocID="{A9026E5E-038C-4A7C-A4AA-3653EA4DF5A7}" presName="aSpace" presStyleCnt="0"/>
      <dgm:spPr/>
    </dgm:pt>
    <dgm:pt modelId="{F036385A-8867-4561-88EC-91904D76C21E}" type="pres">
      <dgm:prSet presAssocID="{852CA42B-3356-40DE-A368-B5111A195BCA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052882-0DE1-4B6C-BD8F-1F00EAB3A19E}" type="pres">
      <dgm:prSet presAssocID="{852CA42B-3356-40DE-A368-B5111A195BCA}" presName="aSpace" presStyleCnt="0"/>
      <dgm:spPr/>
    </dgm:pt>
    <dgm:pt modelId="{CC63E6C1-C345-4A0E-B04D-A757481885CA}" type="pres">
      <dgm:prSet presAssocID="{71DA613C-E1FC-4B61-A2C1-B128B4511C03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43915B-2CA5-46DF-A1E7-2B65D9782E2C}" type="pres">
      <dgm:prSet presAssocID="{71DA613C-E1FC-4B61-A2C1-B128B4511C03}" presName="aSpace" presStyleCnt="0"/>
      <dgm:spPr/>
    </dgm:pt>
    <dgm:pt modelId="{C704B05D-9237-45AA-B90F-0D6AEE3373DC}" type="pres">
      <dgm:prSet presAssocID="{CECC3CF4-6519-4FEC-978F-7D2878AC2FAA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70C6EA-B991-49AC-A86B-25ACCDC65B68}" type="pres">
      <dgm:prSet presAssocID="{CECC3CF4-6519-4FEC-978F-7D2878AC2FAA}" presName="aSpace" presStyleCnt="0"/>
      <dgm:spPr/>
    </dgm:pt>
  </dgm:ptLst>
  <dgm:cxnLst>
    <dgm:cxn modelId="{96CB14DA-5590-41E4-8DC1-938E44865008}" type="presOf" srcId="{A9026E5E-038C-4A7C-A4AA-3653EA4DF5A7}" destId="{1EB3015B-5274-4FBD-95C9-E1746D42C7F5}" srcOrd="0" destOrd="0" presId="urn:microsoft.com/office/officeart/2005/8/layout/pyramid2"/>
    <dgm:cxn modelId="{F1CD4001-20A7-42EA-AE49-84D36B0AA38D}" type="presOf" srcId="{71DA613C-E1FC-4B61-A2C1-B128B4511C03}" destId="{CC63E6C1-C345-4A0E-B04D-A757481885CA}" srcOrd="0" destOrd="0" presId="urn:microsoft.com/office/officeart/2005/8/layout/pyramid2"/>
    <dgm:cxn modelId="{052864BE-C593-4C78-8E0C-4B38F4395943}" type="presOf" srcId="{852CA42B-3356-40DE-A368-B5111A195BCA}" destId="{F036385A-8867-4561-88EC-91904D76C21E}" srcOrd="0" destOrd="0" presId="urn:microsoft.com/office/officeart/2005/8/layout/pyramid2"/>
    <dgm:cxn modelId="{BE9D32CB-4EA6-4ED6-A42C-6E500C48C4A3}" srcId="{60BF39B2-8139-4ACB-955C-164FEBC743FA}" destId="{71DA613C-E1FC-4B61-A2C1-B128B4511C03}" srcOrd="2" destOrd="0" parTransId="{8C3E1288-6BA8-42D4-9D01-C890FFA7DDF9}" sibTransId="{A9065D8E-2EF6-4802-B0AC-0D917CBC89E6}"/>
    <dgm:cxn modelId="{22ECCE46-C4EA-4FC3-AD9E-588F7D293E30}" srcId="{60BF39B2-8139-4ACB-955C-164FEBC743FA}" destId="{CECC3CF4-6519-4FEC-978F-7D2878AC2FAA}" srcOrd="3" destOrd="0" parTransId="{0B4F5F1B-465D-424B-9D56-BF5E9689DA15}" sibTransId="{B47E276A-9BC3-4495-B133-97E7222C2578}"/>
    <dgm:cxn modelId="{72B21CF9-1388-4C2C-8D62-C506589730D7}" type="presOf" srcId="{CECC3CF4-6519-4FEC-978F-7D2878AC2FAA}" destId="{C704B05D-9237-45AA-B90F-0D6AEE3373DC}" srcOrd="0" destOrd="0" presId="urn:microsoft.com/office/officeart/2005/8/layout/pyramid2"/>
    <dgm:cxn modelId="{1D57A44D-6079-4D1F-B755-F722D95DFE3A}" type="presOf" srcId="{60BF39B2-8139-4ACB-955C-164FEBC743FA}" destId="{1F2530AC-F0BD-464D-99FC-A6EE73DA1583}" srcOrd="0" destOrd="0" presId="urn:microsoft.com/office/officeart/2005/8/layout/pyramid2"/>
    <dgm:cxn modelId="{EFC8CC35-71D7-4B07-9921-061DAD6217DF}" srcId="{60BF39B2-8139-4ACB-955C-164FEBC743FA}" destId="{A9026E5E-038C-4A7C-A4AA-3653EA4DF5A7}" srcOrd="0" destOrd="0" parTransId="{01EA495B-DD0D-43D0-9866-8AD66DCE40E5}" sibTransId="{841FE2E0-C0D8-42DA-A12A-6F1CBF72426F}"/>
    <dgm:cxn modelId="{D2F84381-140F-4633-995E-0D33688B6FA3}" srcId="{60BF39B2-8139-4ACB-955C-164FEBC743FA}" destId="{852CA42B-3356-40DE-A368-B5111A195BCA}" srcOrd="1" destOrd="0" parTransId="{78FA7AE8-9358-40A5-833B-CA7C372D6B00}" sibTransId="{A978C446-61BD-4F94-8D8F-3C946E6A659C}"/>
    <dgm:cxn modelId="{0EA269DC-E7A2-44BD-83B9-0347AC07F293}" type="presParOf" srcId="{1F2530AC-F0BD-464D-99FC-A6EE73DA1583}" destId="{77DD29D0-B2A0-4F3C-9BDB-52B8016737B0}" srcOrd="0" destOrd="0" presId="urn:microsoft.com/office/officeart/2005/8/layout/pyramid2"/>
    <dgm:cxn modelId="{D466EDD1-2459-45B4-AED1-0A1C91D8A9CC}" type="presParOf" srcId="{1F2530AC-F0BD-464D-99FC-A6EE73DA1583}" destId="{9520F07E-396D-4549-B728-B703A0A75359}" srcOrd="1" destOrd="0" presId="urn:microsoft.com/office/officeart/2005/8/layout/pyramid2"/>
    <dgm:cxn modelId="{FFB5A8D7-2D44-4855-AC81-685E744E4752}" type="presParOf" srcId="{9520F07E-396D-4549-B728-B703A0A75359}" destId="{1EB3015B-5274-4FBD-95C9-E1746D42C7F5}" srcOrd="0" destOrd="0" presId="urn:microsoft.com/office/officeart/2005/8/layout/pyramid2"/>
    <dgm:cxn modelId="{100C4707-A09B-4639-AB5A-C1864C6C7C4A}" type="presParOf" srcId="{9520F07E-396D-4549-B728-B703A0A75359}" destId="{7C5F9E02-2D05-44D2-8403-94649151C49C}" srcOrd="1" destOrd="0" presId="urn:microsoft.com/office/officeart/2005/8/layout/pyramid2"/>
    <dgm:cxn modelId="{85A47B2D-2741-4EB8-8265-17CF30352419}" type="presParOf" srcId="{9520F07E-396D-4549-B728-B703A0A75359}" destId="{F036385A-8867-4561-88EC-91904D76C21E}" srcOrd="2" destOrd="0" presId="urn:microsoft.com/office/officeart/2005/8/layout/pyramid2"/>
    <dgm:cxn modelId="{B61991B7-5D9F-4348-AB53-3BD41C22FF78}" type="presParOf" srcId="{9520F07E-396D-4549-B728-B703A0A75359}" destId="{97052882-0DE1-4B6C-BD8F-1F00EAB3A19E}" srcOrd="3" destOrd="0" presId="urn:microsoft.com/office/officeart/2005/8/layout/pyramid2"/>
    <dgm:cxn modelId="{6BD637DD-4341-4A94-B891-535617250B31}" type="presParOf" srcId="{9520F07E-396D-4549-B728-B703A0A75359}" destId="{CC63E6C1-C345-4A0E-B04D-A757481885CA}" srcOrd="4" destOrd="0" presId="urn:microsoft.com/office/officeart/2005/8/layout/pyramid2"/>
    <dgm:cxn modelId="{B3FCFA82-0A99-49F8-A8BC-BB0454BACF08}" type="presParOf" srcId="{9520F07E-396D-4549-B728-B703A0A75359}" destId="{2143915B-2CA5-46DF-A1E7-2B65D9782E2C}" srcOrd="5" destOrd="0" presId="urn:microsoft.com/office/officeart/2005/8/layout/pyramid2"/>
    <dgm:cxn modelId="{0E423CCA-1A46-461D-9E6F-D287C43700BF}" type="presParOf" srcId="{9520F07E-396D-4549-B728-B703A0A75359}" destId="{C704B05D-9237-45AA-B90F-0D6AEE3373DC}" srcOrd="6" destOrd="0" presId="urn:microsoft.com/office/officeart/2005/8/layout/pyramid2"/>
    <dgm:cxn modelId="{76004E08-29B0-403B-8862-BCAA8EF837A3}" type="presParOf" srcId="{9520F07E-396D-4549-B728-B703A0A75359}" destId="{6870C6EA-B991-49AC-A86B-25ACCDC65B68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27F787-645F-4048-B20B-19C5E76025DC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5E5E3A-457E-4E46-A7A5-2CAA0BD05D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gamemn%C3%B3n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olphin_Mural_Knossos.jpg" TargetMode="External"/><Relationship Id="rId13" Type="http://schemas.openxmlformats.org/officeDocument/2006/relationships/hyperlink" Target="http://upload.wikimedia.org/wikipedia/commons/2/25/Lions-Gate-Mycenae.jpg" TargetMode="External"/><Relationship Id="rId3" Type="http://schemas.openxmlformats.org/officeDocument/2006/relationships/hyperlink" Target="http://upload.wikimedia.org/wikipedia/commons/e/e5/Minotaurus.gif" TargetMode="External"/><Relationship Id="rId7" Type="http://schemas.openxmlformats.org/officeDocument/2006/relationships/hyperlink" Target="http://commons.wikimedia.org/wiki/File:Cnossos-planol.png" TargetMode="External"/><Relationship Id="rId12" Type="http://schemas.openxmlformats.org/officeDocument/2006/relationships/hyperlink" Target="http://upload.wikimedia.org/wikipedia/commons/c/c8/GR-mykene-loewentor.jpg" TargetMode="External"/><Relationship Id="rId2" Type="http://schemas.openxmlformats.org/officeDocument/2006/relationships/hyperlink" Target="http://upload.wikimedia.org/wikipedia/commons/thumb/f/ff/Map_Minoan_Crete-en.svg/800px-Map_Minoan_Crete-e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irArthurEvans.JPG" TargetMode="External"/><Relationship Id="rId11" Type="http://schemas.openxmlformats.org/officeDocument/2006/relationships/hyperlink" Target="http://commons.wikimedia.org/wiki/File:Mykene.JPG" TargetMode="External"/><Relationship Id="rId5" Type="http://schemas.openxmlformats.org/officeDocument/2006/relationships/hyperlink" Target="http://commons.wikimedia.org/wiki/File:Knossos_r5.jpg" TargetMode="External"/><Relationship Id="rId10" Type="http://schemas.openxmlformats.org/officeDocument/2006/relationships/hyperlink" Target="http://upload.wikimedia.org/wikipedia/commons/4/4f/2011_Dimos_Argous-Mykinon.png?uselang=cs" TargetMode="External"/><Relationship Id="rId4" Type="http://schemas.openxmlformats.org/officeDocument/2006/relationships/hyperlink" Target="http://commons.wikimedia.org/wiki/File:Knossos_-_07.jpg" TargetMode="External"/><Relationship Id="rId9" Type="http://schemas.openxmlformats.org/officeDocument/2006/relationships/hyperlink" Target="http://commons.wikimedia.org/wiki/File:Reconstruccio_Knossos.jpg" TargetMode="External"/><Relationship Id="rId14" Type="http://schemas.openxmlformats.org/officeDocument/2006/relationships/hyperlink" Target="http://commons.wikimedia.org/wiki/File:MaskAgamemn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49275"/>
            <a:ext cx="5762625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2056686"/>
            <a:ext cx="7269501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1400" dirty="0">
                <a:latin typeface="Verdana" pitchFamily="34" charset="0"/>
              </a:rPr>
              <a:t>Název školy: </a:t>
            </a:r>
            <a:r>
              <a:rPr lang="cs-CZ" altLang="cs-CZ" sz="1400" b="1" dirty="0">
                <a:latin typeface="Verdana" pitchFamily="34" charset="0"/>
              </a:rPr>
              <a:t> Základní škola a Mateřská škola Kladno, Norská 2633</a:t>
            </a:r>
            <a:r>
              <a:rPr lang="cs-CZ" altLang="cs-CZ" sz="1400" dirty="0">
                <a:latin typeface="Verdana" pitchFamily="34" charset="0"/>
              </a:rPr>
              <a:t/>
            </a:r>
            <a:br>
              <a:rPr lang="cs-CZ" altLang="cs-CZ" sz="1400" dirty="0">
                <a:latin typeface="Verdana" pitchFamily="34" charset="0"/>
              </a:rPr>
            </a:br>
            <a:r>
              <a:rPr lang="cs-CZ" altLang="cs-CZ" sz="1400" dirty="0">
                <a:latin typeface="Verdana" pitchFamily="34" charset="0"/>
              </a:rPr>
              <a:t>Autor: </a:t>
            </a:r>
            <a:r>
              <a:rPr lang="cs-CZ" altLang="cs-CZ" sz="1400" b="1" dirty="0">
                <a:latin typeface="Verdana" pitchFamily="34" charset="0"/>
              </a:rPr>
              <a:t>Mgr. Barbora Šímová</a:t>
            </a:r>
            <a:endParaRPr lang="cs-CZ" altLang="cs-CZ" sz="1400" dirty="0">
              <a:latin typeface="Verdana" pitchFamily="34" charset="0"/>
            </a:endParaRPr>
          </a:p>
          <a:p>
            <a:r>
              <a:rPr lang="cs-CZ" altLang="cs-CZ" sz="1400" dirty="0">
                <a:latin typeface="Verdana" pitchFamily="34" charset="0"/>
              </a:rPr>
              <a:t>Název materiálu: </a:t>
            </a:r>
            <a:r>
              <a:rPr lang="cs-CZ" altLang="cs-CZ" sz="1400" b="1" dirty="0" smtClean="0">
                <a:latin typeface="Verdana" pitchFamily="34" charset="0"/>
              </a:rPr>
              <a:t>VY_12_INOVACE_D.6.Si.32_Minojska_mykenska_kultura</a:t>
            </a:r>
            <a:r>
              <a:rPr lang="cs-CZ" altLang="cs-CZ" sz="1400" dirty="0">
                <a:latin typeface="Verdana" pitchFamily="34" charset="0"/>
              </a:rPr>
              <a:t/>
            </a:r>
            <a:br>
              <a:rPr lang="cs-CZ" altLang="cs-CZ" sz="1400" dirty="0">
                <a:latin typeface="Verdana" pitchFamily="34" charset="0"/>
              </a:rPr>
            </a:br>
            <a:r>
              <a:rPr lang="cs-CZ" altLang="cs-CZ" sz="1400" dirty="0">
                <a:latin typeface="Verdana" pitchFamily="34" charset="0"/>
              </a:rPr>
              <a:t>Datum</a:t>
            </a:r>
            <a:r>
              <a:rPr lang="cs-CZ" altLang="cs-CZ" sz="1400">
                <a:latin typeface="Verdana" pitchFamily="34" charset="0"/>
              </a:rPr>
              <a:t>:  </a:t>
            </a:r>
            <a:r>
              <a:rPr lang="cs-CZ" altLang="cs-CZ" sz="1400" smtClean="0">
                <a:latin typeface="Verdana" pitchFamily="34" charset="0"/>
              </a:rPr>
              <a:t>15.10.2013</a:t>
            </a:r>
            <a:endParaRPr lang="cs-CZ" altLang="cs-CZ" sz="1400" dirty="0">
              <a:latin typeface="Verdana" pitchFamily="34" charset="0"/>
            </a:endParaRPr>
          </a:p>
          <a:p>
            <a:r>
              <a:rPr lang="cs-CZ" altLang="cs-CZ" sz="1400" dirty="0">
                <a:latin typeface="Verdana" pitchFamily="34" charset="0"/>
              </a:rPr>
              <a:t>Ročník: </a:t>
            </a:r>
            <a:r>
              <a:rPr lang="cs-CZ" altLang="cs-CZ" sz="1400" b="1" dirty="0">
                <a:latin typeface="Verdana" pitchFamily="34" charset="0"/>
              </a:rPr>
              <a:t>šestý</a:t>
            </a:r>
            <a:endParaRPr lang="cs-CZ" altLang="cs-CZ" sz="1400" dirty="0">
              <a:latin typeface="Verdana" pitchFamily="34" charset="0"/>
            </a:endParaRPr>
          </a:p>
          <a:p>
            <a:r>
              <a:rPr lang="cs-CZ" altLang="cs-CZ" sz="1400" dirty="0">
                <a:latin typeface="Verdana" pitchFamily="34" charset="0"/>
              </a:rPr>
              <a:t>Vzdělávací oblast: Člověk a společnost</a:t>
            </a:r>
          </a:p>
          <a:p>
            <a:r>
              <a:rPr lang="cs-CZ" altLang="cs-CZ" sz="1400" dirty="0">
                <a:latin typeface="Verdana" pitchFamily="34" charset="0"/>
              </a:rPr>
              <a:t>Vzdělávací obor: Dějepis</a:t>
            </a:r>
            <a:r>
              <a:rPr lang="cs-CZ" altLang="cs-CZ" sz="1400" b="1" dirty="0">
                <a:latin typeface="Verdana" pitchFamily="34" charset="0"/>
              </a:rPr>
              <a:t/>
            </a:r>
            <a:br>
              <a:rPr lang="cs-CZ" altLang="cs-CZ" sz="1400" b="1" dirty="0">
                <a:latin typeface="Verdana" pitchFamily="34" charset="0"/>
              </a:rPr>
            </a:br>
            <a:r>
              <a:rPr lang="cs-CZ" altLang="cs-CZ" sz="1400" dirty="0">
                <a:latin typeface="Verdana" pitchFamily="34" charset="0"/>
              </a:rPr>
              <a:t>Název: </a:t>
            </a:r>
            <a:r>
              <a:rPr lang="cs-CZ" altLang="cs-CZ" sz="1400" b="1" dirty="0">
                <a:latin typeface="Verdana" pitchFamily="34" charset="0"/>
              </a:rPr>
              <a:t> </a:t>
            </a:r>
            <a:r>
              <a:rPr lang="cs-CZ" altLang="cs-CZ" sz="1400" b="1" dirty="0" smtClean="0">
                <a:latin typeface="Verdana" pitchFamily="34" charset="0"/>
              </a:rPr>
              <a:t>Minojská a mykénská kultura</a:t>
            </a:r>
            <a:endParaRPr lang="cs-CZ" altLang="cs-CZ" sz="1400" b="1" dirty="0">
              <a:latin typeface="Verdana" pitchFamily="34" charset="0"/>
            </a:endParaRPr>
          </a:p>
          <a:p>
            <a:r>
              <a:rPr lang="cs-CZ" altLang="cs-CZ" sz="1400" dirty="0">
                <a:latin typeface="Verdana" pitchFamily="34" charset="0"/>
              </a:rPr>
              <a:t>Číslo operačního programu: </a:t>
            </a:r>
            <a:r>
              <a:rPr lang="cs-CZ" altLang="cs-CZ" sz="1400" b="1" dirty="0">
                <a:latin typeface="Verdana" pitchFamily="34" charset="0"/>
              </a:rPr>
              <a:t>CZ.1.07/1.4.00/21.3489</a:t>
            </a:r>
            <a:endParaRPr lang="cs-CZ" altLang="cs-CZ" sz="1400" dirty="0">
              <a:latin typeface="Verdana" pitchFamily="34" charset="0"/>
            </a:endParaRPr>
          </a:p>
          <a:p>
            <a:r>
              <a:rPr lang="cs-CZ" altLang="cs-CZ" sz="1400" dirty="0">
                <a:latin typeface="Verdana" pitchFamily="34" charset="0"/>
              </a:rPr>
              <a:t>Název projektu: </a:t>
            </a:r>
            <a:r>
              <a:rPr lang="cs-CZ" altLang="cs-CZ" sz="1400" b="1" dirty="0">
                <a:latin typeface="Verdana" pitchFamily="34" charset="0"/>
              </a:rPr>
              <a:t>UČÍME SE S RADOSTÍ</a:t>
            </a:r>
            <a:endParaRPr lang="cs-CZ" altLang="cs-CZ" sz="1400" dirty="0">
              <a:latin typeface="Verdana" pitchFamily="34" charset="0"/>
            </a:endParaRPr>
          </a:p>
          <a:p>
            <a:r>
              <a:rPr lang="cs-CZ" altLang="cs-CZ" sz="1400" b="1" dirty="0">
                <a:latin typeface="Verdana" pitchFamily="34" charset="0"/>
              </a:rPr>
              <a:t>Anotace:  </a:t>
            </a:r>
            <a:endParaRPr lang="cs-CZ" altLang="cs-CZ" sz="1400" dirty="0">
              <a:latin typeface="Verdana" pitchFamily="34" charset="0"/>
            </a:endParaRPr>
          </a:p>
          <a:p>
            <a:r>
              <a:rPr lang="cs-CZ" altLang="cs-CZ" sz="1400" dirty="0">
                <a:latin typeface="Verdana" pitchFamily="34" charset="0"/>
              </a:rPr>
              <a:t>Seznámení se </a:t>
            </a:r>
            <a:r>
              <a:rPr lang="cs-CZ" altLang="cs-CZ" sz="1400" dirty="0" smtClean="0">
                <a:latin typeface="Verdana" pitchFamily="34" charset="0"/>
              </a:rPr>
              <a:t>civilizací na Krétě a v Mykénách, </a:t>
            </a:r>
            <a:r>
              <a:rPr lang="cs-CZ" altLang="cs-CZ" sz="1400" dirty="0">
                <a:latin typeface="Verdana" pitchFamily="34" charset="0"/>
              </a:rPr>
              <a:t>její polohou, přírodními podmínkami, </a:t>
            </a:r>
            <a:r>
              <a:rPr lang="cs-CZ" altLang="cs-CZ" sz="1400" dirty="0" smtClean="0">
                <a:latin typeface="Verdana" pitchFamily="34" charset="0"/>
              </a:rPr>
              <a:t>kulturou, </a:t>
            </a:r>
            <a:r>
              <a:rPr lang="cs-CZ" altLang="cs-CZ" sz="1400" dirty="0">
                <a:latin typeface="Verdana" pitchFamily="34" charset="0"/>
              </a:rPr>
              <a:t>životem.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r>
              <a:rPr lang="cs-CZ" sz="6000" dirty="0" smtClean="0"/>
              <a:t>MINOJSKÁ A MYKÉNSKÁ</a:t>
            </a:r>
            <a:br>
              <a:rPr lang="cs-CZ" sz="6000" dirty="0" smtClean="0"/>
            </a:br>
            <a:r>
              <a:rPr lang="cs-CZ" sz="6000" dirty="0" smtClean="0"/>
              <a:t>KULTURA</a:t>
            </a:r>
            <a:endParaRPr lang="cs-CZ" sz="6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f/ff/Map_Minoan_Crete-en.svg/800px-Map_Minoan_Crete-e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80"/>
            <a:ext cx="7620000" cy="457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5733256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Kde se nacházela minojská kultura?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upload.wikimedia.org/wikipedia/commons/e/e5/Minotauru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700808"/>
            <a:ext cx="4284340" cy="36865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404664"/>
            <a:ext cx="67687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Minojská Kréta </a:t>
            </a:r>
          </a:p>
          <a:p>
            <a:r>
              <a:rPr lang="cs-CZ" sz="2800" dirty="0" smtClean="0"/>
              <a:t>( počátek 2. tis. př. </a:t>
            </a:r>
            <a:r>
              <a:rPr lang="cs-CZ" sz="2800" dirty="0" err="1" smtClean="0"/>
              <a:t>Kr</a:t>
            </a:r>
            <a:r>
              <a:rPr lang="cs-CZ" sz="2800" dirty="0" smtClean="0"/>
              <a:t>. – 14 . stol. př. </a:t>
            </a:r>
            <a:r>
              <a:rPr lang="cs-CZ" sz="2800" dirty="0" err="1" smtClean="0"/>
              <a:t>Kr</a:t>
            </a:r>
            <a:r>
              <a:rPr lang="cs-CZ" sz="2800" dirty="0" smtClean="0"/>
              <a:t>.)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88840"/>
            <a:ext cx="30243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Kdo je na obrázku?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Znáš pověst, která se váže k tomuto obrázku? </a:t>
            </a:r>
          </a:p>
          <a:p>
            <a:r>
              <a:rPr lang="cs-CZ" sz="2800" dirty="0" smtClean="0"/>
              <a:t>Převyprávěj ji.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Knossos - 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7620000" cy="507682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Knossos</a:t>
            </a:r>
            <a:r>
              <a:rPr lang="cs-CZ" sz="2800" dirty="0" smtClean="0"/>
              <a:t> (město) 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File:Knossos r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5112568" cy="4392488"/>
          </a:xfrm>
          <a:prstGeom prst="rect">
            <a:avLst/>
          </a:prstGeom>
          <a:noFill/>
        </p:spPr>
      </p:pic>
      <p:pic>
        <p:nvPicPr>
          <p:cNvPr id="18436" name="Picture 4" descr="File:SirArthurEvan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268760"/>
            <a:ext cx="2778909" cy="396044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602128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Rekonstrukce části paláce dle </a:t>
            </a:r>
            <a:r>
              <a:rPr lang="cs-CZ" dirty="0" err="1" smtClean="0"/>
              <a:t>Arthura</a:t>
            </a:r>
            <a:r>
              <a:rPr lang="cs-CZ" dirty="0" smtClean="0"/>
              <a:t> </a:t>
            </a:r>
            <a:r>
              <a:rPr lang="cs-CZ" dirty="0" err="1" smtClean="0"/>
              <a:t>Evanse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5589240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Bronzová busta sira </a:t>
            </a:r>
            <a:r>
              <a:rPr lang="cs-CZ" dirty="0" err="1" smtClean="0"/>
              <a:t>Arthura</a:t>
            </a:r>
            <a:r>
              <a:rPr lang="cs-CZ" dirty="0" smtClean="0"/>
              <a:t> </a:t>
            </a:r>
            <a:r>
              <a:rPr lang="cs-CZ" dirty="0" err="1" smtClean="0"/>
              <a:t>Evanse</a:t>
            </a:r>
            <a:r>
              <a:rPr lang="cs-CZ" dirty="0" smtClean="0"/>
              <a:t>           u paláce </a:t>
            </a:r>
            <a:r>
              <a:rPr lang="cs-CZ" dirty="0" err="1" smtClean="0"/>
              <a:t>Knóssos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Cnossos-plano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35292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Paláce</a:t>
            </a:r>
          </a:p>
          <a:p>
            <a:endParaRPr lang="cs-CZ" sz="2800" dirty="0"/>
          </a:p>
          <a:p>
            <a:pPr>
              <a:buFontTx/>
              <a:buChar char="-"/>
            </a:pPr>
            <a:r>
              <a:rPr lang="cs-CZ" sz="2800" dirty="0" smtClean="0"/>
              <a:t>Ve středu velký dvůr obklopený obytnými i úředními místnostmi, dílnami a hospodářskými budovami</a:t>
            </a:r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rozlehlé, poschoďové</a:t>
            </a:r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analizace, koupelny, dokonce i vany</a:t>
            </a:r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zdobeny sochami, nástěnnými malbami ( freskami)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/>
              <a:t> </a:t>
            </a:r>
            <a:r>
              <a:rPr lang="cs-CZ" sz="2800" dirty="0" smtClean="0"/>
              <a:t>správními a hospodářskými centry (palácové hospodářství)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Dolphin Mural Knoss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76672"/>
            <a:ext cx="6915150" cy="57054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652534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Nástěnné malby  - palác v </a:t>
            </a:r>
            <a:r>
              <a:rPr lang="cs-CZ" dirty="0" err="1" smtClean="0"/>
              <a:t>Knossu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Reconstruccio Knosso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7620000" cy="54864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6021288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Rekonstrukce paláce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40466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Společnost</a:t>
            </a:r>
            <a:endParaRPr lang="cs-CZ" sz="2800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928903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Kréta – ostrovní stát</a:t>
            </a:r>
          </a:p>
          <a:p>
            <a:endParaRPr lang="cs-CZ" sz="2800" dirty="0"/>
          </a:p>
          <a:p>
            <a:r>
              <a:rPr lang="cs-CZ" sz="2800" dirty="0" smtClean="0"/>
              <a:t>       - stavění lodí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r>
              <a:rPr lang="cs-CZ" sz="2800" dirty="0"/>
              <a:t>o</a:t>
            </a:r>
            <a:r>
              <a:rPr lang="cs-CZ" sz="2800" dirty="0" smtClean="0"/>
              <a:t>bchod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- převážení surovin (měď, cín, slonovina, polodrahokamy)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- vyváželi hotové výrobky a ovčí vlnu</a:t>
            </a:r>
          </a:p>
          <a:p>
            <a:endParaRPr lang="cs-CZ" sz="2800" dirty="0"/>
          </a:p>
          <a:p>
            <a:r>
              <a:rPr lang="cs-CZ" sz="2800" dirty="0" smtClean="0"/>
              <a:t>       - uměli psát – slabičné písmo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Ve 14. stol. př. </a:t>
            </a:r>
            <a:r>
              <a:rPr lang="cs-CZ" sz="2800" dirty="0" err="1" smtClean="0"/>
              <a:t>Kr</a:t>
            </a:r>
            <a:r>
              <a:rPr lang="cs-CZ" sz="2800" dirty="0" smtClean="0"/>
              <a:t>. minojská civilizace zanikla – příčina – ničivé zemětřesení a vpád řeckých kmenů </a:t>
            </a:r>
            <a:r>
              <a:rPr lang="cs-CZ" sz="2800" dirty="0" err="1" smtClean="0"/>
              <a:t>Achájů</a:t>
            </a:r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Mykénské Řecko </a:t>
            </a:r>
            <a:r>
              <a:rPr lang="cs-CZ" sz="2800" dirty="0" smtClean="0"/>
              <a:t>( 16. – 11. stol. př. </a:t>
            </a:r>
            <a:r>
              <a:rPr lang="cs-CZ" sz="2800" dirty="0" err="1" smtClean="0"/>
              <a:t>Kr</a:t>
            </a:r>
            <a:r>
              <a:rPr lang="cs-CZ" sz="2800" dirty="0" smtClean="0"/>
              <a:t>.)</a:t>
            </a:r>
            <a:endParaRPr lang="cs-CZ" sz="2800" dirty="0"/>
          </a:p>
        </p:txBody>
      </p:sp>
      <p:pic>
        <p:nvPicPr>
          <p:cNvPr id="23554" name="Picture 2" descr="http://upload.wikimedia.org/wikipedia/commons/4/4f/2011_Dimos_Argous-Mykinon.pn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556792"/>
            <a:ext cx="4393314" cy="4536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020272" y="436510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Kde se nacházejí Mykény?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809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Společnost</a:t>
            </a:r>
          </a:p>
          <a:p>
            <a:endParaRPr lang="cs-CZ" dirty="0"/>
          </a:p>
          <a:p>
            <a:r>
              <a:rPr lang="cs-CZ" sz="2800" dirty="0"/>
              <a:t>v</a:t>
            </a:r>
            <a:r>
              <a:rPr lang="cs-CZ" sz="2800" dirty="0" smtClean="0"/>
              <a:t>elký rozdíl</a:t>
            </a:r>
          </a:p>
          <a:p>
            <a:endParaRPr lang="cs-CZ" sz="2800" dirty="0"/>
          </a:p>
          <a:p>
            <a:r>
              <a:rPr lang="cs-CZ" sz="2800" dirty="0"/>
              <a:t>p</a:t>
            </a:r>
            <a:r>
              <a:rPr lang="cs-CZ" sz="2800" dirty="0" smtClean="0"/>
              <a:t>rosté obyvatelstvo     x bohatá vládnoucí vrstva</a:t>
            </a:r>
          </a:p>
          <a:p>
            <a:r>
              <a:rPr lang="cs-CZ" sz="2800" dirty="0" smtClean="0"/>
              <a:t>vesnice                             hradby, pevnosti, paláce</a:t>
            </a:r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- malé státy, které mezi sebou válčily o území</a:t>
            </a:r>
          </a:p>
          <a:p>
            <a:endParaRPr lang="cs-CZ" sz="2800" dirty="0"/>
          </a:p>
          <a:p>
            <a:r>
              <a:rPr lang="cs-CZ" sz="2800" dirty="0" smtClean="0"/>
              <a:t>- nedostatek surovin – dálkový obchod (vyvážely se umělecké výrobky, olivový olej)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Myke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20688"/>
            <a:ext cx="7620000" cy="49149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580526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Model mykénského paláce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Paláce</a:t>
            </a:r>
            <a:endParaRPr lang="cs-CZ" sz="2800" dirty="0"/>
          </a:p>
          <a:p>
            <a:r>
              <a:rPr lang="cs-CZ" sz="2800" dirty="0" smtClean="0"/>
              <a:t> - správními středisky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- opevnění paláců z mohutného zdiva – kyklopské zdivo</a:t>
            </a:r>
          </a:p>
          <a:p>
            <a:r>
              <a:rPr lang="cs-CZ" sz="2800" dirty="0" smtClean="0"/>
              <a:t>                     Kdo jsou KYKLOPOVÉ?</a:t>
            </a:r>
          </a:p>
          <a:p>
            <a:endParaRPr lang="cs-CZ" sz="2800" dirty="0"/>
          </a:p>
          <a:p>
            <a:r>
              <a:rPr lang="cs-CZ" sz="2800" dirty="0" smtClean="0"/>
              <a:t>- uvnitř hrobky místních vládců</a:t>
            </a:r>
          </a:p>
          <a:p>
            <a:endParaRPr lang="cs-CZ" sz="2800" dirty="0"/>
          </a:p>
          <a:p>
            <a:r>
              <a:rPr lang="cs-CZ" sz="2800" b="1" dirty="0" smtClean="0"/>
              <a:t>Zánik mykénské kultury </a:t>
            </a:r>
            <a:r>
              <a:rPr lang="cs-CZ" sz="2800" dirty="0" smtClean="0"/>
              <a:t>– oslabeni válkami mezi sebou - nájezdy mořských národů a dalších řeckých kmenů</a:t>
            </a:r>
          </a:p>
          <a:p>
            <a:r>
              <a:rPr lang="cs-CZ" sz="2800" dirty="0" smtClean="0"/>
              <a:t>(13. stol. př. </a:t>
            </a:r>
            <a:r>
              <a:rPr lang="cs-CZ" sz="2800" dirty="0" err="1" smtClean="0"/>
              <a:t>Kr</a:t>
            </a:r>
            <a:r>
              <a:rPr lang="cs-CZ" sz="2800" dirty="0" smtClean="0"/>
              <a:t>.)</a:t>
            </a:r>
            <a:endParaRPr lang="cs-CZ" sz="2800" dirty="0"/>
          </a:p>
        </p:txBody>
      </p:sp>
      <p:pic>
        <p:nvPicPr>
          <p:cNvPr id="29698" name="Picture 2" descr="File:MaskAgamemn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7208" y="4491362"/>
            <a:ext cx="2556792" cy="236663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115616" y="6237312"/>
            <a:ext cx="5742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Zlatá </a:t>
            </a:r>
            <a:r>
              <a:rPr lang="cs-CZ" dirty="0" err="1" smtClean="0">
                <a:hlinkClick r:id="rId3" tooltip="Agamemnón"/>
              </a:rPr>
              <a:t>Agamemnónova</a:t>
            </a:r>
            <a:r>
              <a:rPr lang="cs-CZ" dirty="0" smtClean="0"/>
              <a:t> pohřební maska, 16. století př. n. l.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2/25/Lions-Gate-Mycena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5863951" cy="4752528"/>
          </a:xfrm>
          <a:prstGeom prst="rect">
            <a:avLst/>
          </a:prstGeom>
          <a:noFill/>
        </p:spPr>
      </p:pic>
      <p:pic>
        <p:nvPicPr>
          <p:cNvPr id="3" name="Obrázek 2" descr="http://upload.wikimedia.org/wikipedia/commons/c/c8/GR-mykene-loewentor.jpg"/>
          <p:cNvPicPr/>
          <p:nvPr/>
        </p:nvPicPr>
        <p:blipFill>
          <a:blip r:embed="rId3" cstate="print"/>
          <a:srcRect t="10042" r="-99" b="47981"/>
          <a:stretch>
            <a:fillRect/>
          </a:stretch>
        </p:blipFill>
        <p:spPr bwMode="auto">
          <a:xfrm>
            <a:off x="467544" y="332656"/>
            <a:ext cx="384296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hnutá šipka nahoru 3"/>
          <p:cNvSpPr/>
          <p:nvPr/>
        </p:nvSpPr>
        <p:spPr>
          <a:xfrm rot="12891357">
            <a:off x="3028375" y="419359"/>
            <a:ext cx="4513015" cy="1414886"/>
          </a:xfrm>
          <a:prstGeom prst="curvedUpArrow">
            <a:avLst>
              <a:gd name="adj1" fmla="val 13211"/>
              <a:gd name="adj2" fmla="val 135850"/>
              <a:gd name="adj3" fmla="val 460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61653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Lví brána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13690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Zdroje:</a:t>
            </a:r>
          </a:p>
          <a:p>
            <a:r>
              <a:rPr lang="cs-CZ" u="sng" dirty="0">
                <a:hlinkClick r:id="rId2"/>
              </a:rPr>
              <a:t>http://upload.wikimedia.org/wikipedia/commons/thumb/f/ff/Map_Minoan_Crete-en.svg/800px-Map_Minoan_Crete-en.svg.png</a:t>
            </a:r>
            <a:endParaRPr lang="cs-CZ" dirty="0"/>
          </a:p>
          <a:p>
            <a:r>
              <a:rPr lang="cs-CZ" u="sng" dirty="0">
                <a:hlinkClick r:id="rId3"/>
              </a:rPr>
              <a:t>http://upload.wikimedia.org/wikipedia/commons/e/e5/Minotaurus.gif</a:t>
            </a:r>
            <a:endParaRPr lang="cs-CZ" dirty="0"/>
          </a:p>
          <a:p>
            <a:r>
              <a:rPr lang="cs-CZ" u="sng" dirty="0">
                <a:hlinkClick r:id="rId4"/>
              </a:rPr>
              <a:t>http://commons.wikimedia.org/wiki/File:Knossos_-_07.jpg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http://commons.wikimedia.org/wiki/File:Knossos_r5.jpg</a:t>
            </a:r>
            <a:endParaRPr lang="cs-CZ" dirty="0"/>
          </a:p>
          <a:p>
            <a:r>
              <a:rPr lang="cs-CZ" u="sng" dirty="0">
                <a:hlinkClick r:id="rId6"/>
              </a:rPr>
              <a:t>http://commons.wikimedia.org/wiki/File:SirArthurEvans.JPG</a:t>
            </a:r>
            <a:endParaRPr lang="cs-CZ" dirty="0"/>
          </a:p>
          <a:p>
            <a:r>
              <a:rPr lang="cs-CZ" u="sng" dirty="0">
                <a:hlinkClick r:id="rId7"/>
              </a:rPr>
              <a:t>http://commons.wikimedia.org/wiki/File:Cnossos-planol.png</a:t>
            </a:r>
            <a:endParaRPr lang="cs-CZ" dirty="0"/>
          </a:p>
          <a:p>
            <a:r>
              <a:rPr lang="cs-CZ" u="sng" dirty="0">
                <a:hlinkClick r:id="rId8"/>
              </a:rPr>
              <a:t>http://commons.wikimedia.org/wiki/File:Dolphin_Mural_Knossos.jpg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http://commons.wikimedia.org/wiki/File:Reconstruccio_Knossos.jpg</a:t>
            </a:r>
            <a:endParaRPr lang="cs-CZ" dirty="0"/>
          </a:p>
          <a:p>
            <a:r>
              <a:rPr lang="cs-CZ" u="sng" dirty="0">
                <a:hlinkClick r:id="rId10"/>
              </a:rPr>
              <a:t>http://upload.wikimedia.org/wikipedia/commons/4/4f/2011_Dimos_Argous-Mykinon.png?uselang=cs</a:t>
            </a:r>
            <a:endParaRPr lang="cs-CZ" dirty="0"/>
          </a:p>
          <a:p>
            <a:r>
              <a:rPr lang="cs-CZ" u="sng" dirty="0">
                <a:hlinkClick r:id="rId11"/>
              </a:rPr>
              <a:t>http://commons.wikimedia.org/wiki/File:Mykene.JPG</a:t>
            </a:r>
            <a:endParaRPr lang="cs-CZ" dirty="0"/>
          </a:p>
          <a:p>
            <a:r>
              <a:rPr lang="cs-CZ" u="sng" dirty="0">
                <a:hlinkClick r:id="rId12"/>
              </a:rPr>
              <a:t>http://upload.wikimedia.org/wikipedia/commons/c/c8/GR-mykene-loewentor.jpg</a:t>
            </a:r>
            <a:endParaRPr lang="cs-CZ" dirty="0"/>
          </a:p>
          <a:p>
            <a:r>
              <a:rPr lang="cs-CZ" u="sng" dirty="0">
                <a:hlinkClick r:id="rId13"/>
              </a:rPr>
              <a:t>http://upload.wikimedia.org/wikipedia/commons/2/25/Lions-Gate-Mycenae.jpg</a:t>
            </a:r>
            <a:endParaRPr lang="cs-CZ" dirty="0"/>
          </a:p>
          <a:p>
            <a:r>
              <a:rPr lang="cs-CZ" u="sng" dirty="0">
                <a:hlinkClick r:id="rId14"/>
              </a:rPr>
              <a:t>http://commons.wikimedia.org/wiki/File:MaskAgamemnon.png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RULF, Jan a Veronika VÁLKOVÁ. </a:t>
            </a:r>
            <a:r>
              <a:rPr lang="cs-CZ" i="1" dirty="0" smtClean="0"/>
              <a:t>Dějepis pro 6. ročník základní školy a 1. ročník osmiletého gymnázia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2004, 139 s. ISBN 80-723-5274-1.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410</Words>
  <Application>Microsoft Office PowerPoint</Application>
  <PresentationFormat>Předvádění na obrazovce (4:3)</PresentationFormat>
  <Paragraphs>91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MINOJSKÁ A MYKÉNSKÁ KULTURA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MINOJSKÁ A MYKÉNSKÁ KULTURA</dc:title>
  <dc:creator>Hana</dc:creator>
  <cp:lastModifiedBy>ZŠ a MŠ Kladno, Norská 2633 - Šímová</cp:lastModifiedBy>
  <cp:revision>8</cp:revision>
  <dcterms:created xsi:type="dcterms:W3CDTF">2014-03-05T22:44:59Z</dcterms:created>
  <dcterms:modified xsi:type="dcterms:W3CDTF">2014-03-06T10:44:02Z</dcterms:modified>
</cp:coreProperties>
</file>