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282" r:id="rId2"/>
    <p:sldId id="283" r:id="rId3"/>
    <p:sldId id="256" r:id="rId4"/>
    <p:sldId id="280" r:id="rId5"/>
    <p:sldId id="257" r:id="rId6"/>
    <p:sldId id="258" r:id="rId7"/>
    <p:sldId id="263" r:id="rId8"/>
    <p:sldId id="277" r:id="rId9"/>
    <p:sldId id="281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897" autoAdjust="0"/>
    <p:restoredTop sz="94671" autoAdjust="0"/>
  </p:normalViewPr>
  <p:slideViewPr>
    <p:cSldViewPr>
      <p:cViewPr>
        <p:scale>
          <a:sx n="81" d="100"/>
          <a:sy n="81" d="100"/>
        </p:scale>
        <p:origin x="-1074" y="20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3636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D32F02E-60C4-4A30-B840-4D25D4936AED}" type="datetimeFigureOut">
              <a:rPr lang="cs-CZ" smtClean="0"/>
              <a:t>2.4.2012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476B26E-52BB-4748-8FCB-FBE1FCE3FE0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4679531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76B26E-52BB-4748-8FCB-FBE1FCE3FE05}" type="slidenum">
              <a:rPr lang="cs-CZ" smtClean="0"/>
              <a:t>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249350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F798A0-D370-49F0-A315-A89FD185C071}" type="datetimeFigureOut">
              <a:rPr lang="cs-CZ" smtClean="0"/>
              <a:t>2.4.2012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FD1121-F2C5-4CF6-BFF6-83D535E8ABD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97248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F798A0-D370-49F0-A315-A89FD185C071}" type="datetimeFigureOut">
              <a:rPr lang="cs-CZ" smtClean="0"/>
              <a:t>2.4.2012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FD1121-F2C5-4CF6-BFF6-83D535E8ABD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380819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F798A0-D370-49F0-A315-A89FD185C071}" type="datetimeFigureOut">
              <a:rPr lang="cs-CZ" smtClean="0"/>
              <a:t>2.4.2012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FD1121-F2C5-4CF6-BFF6-83D535E8ABD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594097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F798A0-D370-49F0-A315-A89FD185C071}" type="datetimeFigureOut">
              <a:rPr lang="cs-CZ" smtClean="0"/>
              <a:t>2.4.2012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FD1121-F2C5-4CF6-BFF6-83D535E8ABD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875037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F798A0-D370-49F0-A315-A89FD185C071}" type="datetimeFigureOut">
              <a:rPr lang="cs-CZ" smtClean="0"/>
              <a:t>2.4.2012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FD1121-F2C5-4CF6-BFF6-83D535E8ABD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822083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F798A0-D370-49F0-A315-A89FD185C071}" type="datetimeFigureOut">
              <a:rPr lang="cs-CZ" smtClean="0"/>
              <a:t>2.4.2012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FD1121-F2C5-4CF6-BFF6-83D535E8ABD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361855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F798A0-D370-49F0-A315-A89FD185C071}" type="datetimeFigureOut">
              <a:rPr lang="cs-CZ" smtClean="0"/>
              <a:t>2.4.2012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FD1121-F2C5-4CF6-BFF6-83D535E8ABD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772218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F798A0-D370-49F0-A315-A89FD185C071}" type="datetimeFigureOut">
              <a:rPr lang="cs-CZ" smtClean="0"/>
              <a:t>2.4.2012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FD1121-F2C5-4CF6-BFF6-83D535E8ABD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320105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F798A0-D370-49F0-A315-A89FD185C071}" type="datetimeFigureOut">
              <a:rPr lang="cs-CZ" smtClean="0"/>
              <a:t>2.4.2012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FD1121-F2C5-4CF6-BFF6-83D535E8ABD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927140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F798A0-D370-49F0-A315-A89FD185C071}" type="datetimeFigureOut">
              <a:rPr lang="cs-CZ" smtClean="0"/>
              <a:t>2.4.2012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FD1121-F2C5-4CF6-BFF6-83D535E8ABD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552224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F798A0-D370-49F0-A315-A89FD185C071}" type="datetimeFigureOut">
              <a:rPr lang="cs-CZ" smtClean="0"/>
              <a:t>2.4.2012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FD1121-F2C5-4CF6-BFF6-83D535E8ABD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555731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F798A0-D370-49F0-A315-A89FD185C071}" type="datetimeFigureOut">
              <a:rPr lang="cs-CZ" smtClean="0"/>
              <a:t>2.4.2012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8FD1121-F2C5-4CF6-BFF6-83D535E8ABD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463851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87350" y="332656"/>
            <a:ext cx="8229600" cy="1143000"/>
          </a:xfrm>
        </p:spPr>
        <p:txBody>
          <a:bodyPr>
            <a:normAutofit/>
          </a:bodyPr>
          <a:lstStyle/>
          <a:p>
            <a:r>
              <a:rPr lang="pl-PL" sz="2800" b="1" dirty="0">
                <a:solidFill>
                  <a:srgbClr val="000000"/>
                </a:solidFill>
                <a:latin typeface="Times New Roman"/>
              </a:rPr>
              <a:t>Základní škola a Mateřská škola, Baška, p. o.</a:t>
            </a:r>
            <a:br>
              <a:rPr lang="pl-PL" sz="2800" b="1" dirty="0">
                <a:solidFill>
                  <a:srgbClr val="000000"/>
                </a:solidFill>
                <a:latin typeface="Times New Roman"/>
              </a:rPr>
            </a:br>
            <a:r>
              <a:rPr lang="sv-SE" sz="2800" dirty="0">
                <a:solidFill>
                  <a:srgbClr val="000000"/>
                </a:solidFill>
                <a:latin typeface="Times New Roman"/>
              </a:rPr>
              <a:t>Baška 137, 739 01 Baška</a:t>
            </a:r>
            <a:endParaRPr lang="cs-CZ" sz="2800" dirty="0"/>
          </a:p>
        </p:txBody>
      </p:sp>
      <p:pic>
        <p:nvPicPr>
          <p:cNvPr id="6" name="Zástupný symbol pro obsah 5"/>
          <p:cNvPicPr>
            <a:picLocks noGrp="1"/>
          </p:cNvPicPr>
          <p:nvPr>
            <p:ph idx="1"/>
          </p:nvPr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3848" y="1290807"/>
            <a:ext cx="2562583" cy="2238688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1842906" y="3429000"/>
            <a:ext cx="5718489" cy="286232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3600" b="1" dirty="0" smtClean="0"/>
              <a:t>Naše obec - Baška</a:t>
            </a:r>
          </a:p>
          <a:p>
            <a:pPr algn="ctr"/>
            <a:r>
              <a:rPr lang="cs-CZ" sz="2400" dirty="0" smtClean="0"/>
              <a:t>Anotace: </a:t>
            </a:r>
            <a:r>
              <a:rPr lang="cs-CZ" sz="2400" dirty="0" smtClean="0"/>
              <a:t>výklad nového učiva</a:t>
            </a:r>
          </a:p>
          <a:p>
            <a:pPr algn="ctr"/>
            <a:r>
              <a:rPr lang="cs-CZ" sz="2400" dirty="0" smtClean="0"/>
              <a:t>Autor: </a:t>
            </a:r>
            <a:r>
              <a:rPr lang="cs-CZ" sz="2400" dirty="0" smtClean="0"/>
              <a:t>Mgr. Eva Palovská, 2011</a:t>
            </a:r>
          </a:p>
          <a:p>
            <a:pPr algn="ctr"/>
            <a:r>
              <a:rPr lang="cs-CZ" sz="2400" dirty="0" smtClean="0"/>
              <a:t>Ověření ve </a:t>
            </a:r>
            <a:r>
              <a:rPr lang="cs-CZ" sz="2400" dirty="0" smtClean="0"/>
              <a:t>výuce: </a:t>
            </a:r>
            <a:r>
              <a:rPr lang="cs-CZ" sz="2400" dirty="0" smtClean="0"/>
              <a:t>26.9.2011, </a:t>
            </a:r>
            <a:r>
              <a:rPr lang="cs-CZ" sz="2400" dirty="0"/>
              <a:t>3</a:t>
            </a:r>
            <a:r>
              <a:rPr lang="cs-CZ" sz="2400" dirty="0" smtClean="0"/>
              <a:t>.třída</a:t>
            </a:r>
          </a:p>
          <a:p>
            <a:pPr algn="ctr"/>
            <a:r>
              <a:rPr lang="cs-CZ" sz="2400" dirty="0" smtClean="0"/>
              <a:t>Vyučovací </a:t>
            </a:r>
            <a:r>
              <a:rPr lang="cs-CZ" sz="2400" dirty="0" smtClean="0"/>
              <a:t>předmět: </a:t>
            </a:r>
            <a:r>
              <a:rPr lang="cs-CZ" sz="2400" dirty="0" smtClean="0"/>
              <a:t>Prvouka</a:t>
            </a:r>
          </a:p>
          <a:p>
            <a:pPr algn="ctr"/>
            <a:r>
              <a:rPr lang="cs-CZ" sz="2400" dirty="0" smtClean="0"/>
              <a:t>Vzdělávací oblast: Místo, kde žijeme</a:t>
            </a:r>
          </a:p>
          <a:p>
            <a:pPr algn="ctr"/>
            <a:r>
              <a:rPr lang="cs-CZ" sz="2400" dirty="0" smtClean="0"/>
              <a:t>Číslo </a:t>
            </a:r>
            <a:r>
              <a:rPr lang="cs-CZ" sz="2400" dirty="0" smtClean="0"/>
              <a:t>materiálu: </a:t>
            </a:r>
            <a:r>
              <a:rPr lang="cs-CZ" sz="2400" dirty="0" smtClean="0"/>
              <a:t>VY_32_INOVACE_01_ Prv I. 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17923462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213" y="1989138"/>
            <a:ext cx="7488237" cy="2160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ovéPole 4"/>
          <p:cNvSpPr txBox="1">
            <a:spLocks noChangeArrowheads="1"/>
          </p:cNvSpPr>
          <p:nvPr/>
        </p:nvSpPr>
        <p:spPr bwMode="auto">
          <a:xfrm>
            <a:off x="2268538" y="4652963"/>
            <a:ext cx="4895850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cs-CZ"/>
              <a:t>               ZŠ a MŠ Baška př. org.</a:t>
            </a:r>
          </a:p>
          <a:p>
            <a:pPr eaLnBrk="1" hangingPunct="1"/>
            <a:r>
              <a:rPr lang="cs-CZ"/>
              <a:t>                   739 01 Baška 137  </a:t>
            </a:r>
          </a:p>
        </p:txBody>
      </p:sp>
      <p:sp>
        <p:nvSpPr>
          <p:cNvPr id="6" name="TextovéPole 4"/>
          <p:cNvSpPr txBox="1">
            <a:spLocks noChangeArrowheads="1"/>
          </p:cNvSpPr>
          <p:nvPr/>
        </p:nvSpPr>
        <p:spPr bwMode="auto">
          <a:xfrm>
            <a:off x="827088" y="765175"/>
            <a:ext cx="72009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cs-CZ" sz="3200" dirty="0"/>
              <a:t>   Práce zpracovaná v rámci projektu:</a:t>
            </a:r>
          </a:p>
        </p:txBody>
      </p:sp>
    </p:spTree>
    <p:extLst>
      <p:ext uri="{BB962C8B-B14F-4D97-AF65-F5344CB8AC3E}">
        <p14:creationId xmlns:p14="http://schemas.microsoft.com/office/powerpoint/2010/main" val="3697420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:\Users\Eva\Pictures\504px-Baška_(FM)_CoA.svg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1065529"/>
            <a:ext cx="4852062" cy="56414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5364088" y="4941168"/>
            <a:ext cx="3384376" cy="1196752"/>
          </a:xfr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r>
              <a:rPr lang="cs-CZ" sz="8000" b="1" dirty="0" smtClean="0"/>
              <a:t>Baška</a:t>
            </a:r>
            <a:endParaRPr lang="cs-CZ" sz="8000" b="1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 rot="1892062">
            <a:off x="4860031" y="966109"/>
            <a:ext cx="4310885" cy="1224136"/>
          </a:xfr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cs-CZ" sz="4000" b="1" dirty="0" smtClean="0"/>
              <a:t>Naše obec</a:t>
            </a:r>
            <a:endParaRPr lang="cs-CZ" sz="4000" b="1" dirty="0"/>
          </a:p>
        </p:txBody>
      </p:sp>
    </p:spTree>
    <p:extLst>
      <p:ext uri="{BB962C8B-B14F-4D97-AF65-F5344CB8AC3E}">
        <p14:creationId xmlns:p14="http://schemas.microsoft.com/office/powerpoint/2010/main" val="39706916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6406" y="16935"/>
            <a:ext cx="8229600" cy="1143000"/>
          </a:xfr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/>
          <a:lstStyle/>
          <a:p>
            <a:r>
              <a:rPr lang="cs-CZ" b="1" dirty="0" smtClean="0"/>
              <a:t>Baška 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1168399"/>
            <a:ext cx="8229600" cy="4525963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Je malá </a:t>
            </a:r>
            <a:r>
              <a:rPr lang="cs-CZ" dirty="0" smtClean="0"/>
              <a:t>obec - vesnice</a:t>
            </a:r>
            <a:r>
              <a:rPr lang="cs-CZ" dirty="0" smtClean="0"/>
              <a:t>.</a:t>
            </a:r>
          </a:p>
          <a:p>
            <a:pPr marL="0" indent="0">
              <a:buNone/>
            </a:pPr>
            <a:r>
              <a:rPr lang="cs-CZ" dirty="0" smtClean="0"/>
              <a:t>Počet obyvatel</a:t>
            </a:r>
            <a:r>
              <a:rPr lang="cs-CZ" dirty="0" smtClean="0"/>
              <a:t>: 3600</a:t>
            </a:r>
            <a:r>
              <a:rPr lang="cs-CZ" dirty="0" smtClean="0"/>
              <a:t>.</a:t>
            </a:r>
          </a:p>
          <a:p>
            <a:pPr marL="0" indent="0">
              <a:buNone/>
            </a:pPr>
            <a:r>
              <a:rPr lang="cs-CZ" dirty="0" smtClean="0"/>
              <a:t>Středem obce je náves, kterou tvoří </a:t>
            </a:r>
          </a:p>
          <a:p>
            <a:pPr marL="0" indent="0">
              <a:buNone/>
            </a:pPr>
            <a:r>
              <a:rPr lang="cs-CZ" dirty="0" smtClean="0"/>
              <a:t>obecní úřad, kostel, škola.</a:t>
            </a:r>
          </a:p>
          <a:p>
            <a:pPr marL="0" indent="0">
              <a:buNone/>
            </a:pPr>
            <a:r>
              <a:rPr lang="cs-CZ" dirty="0" smtClean="0"/>
              <a:t>Nachází se zde </a:t>
            </a:r>
            <a:r>
              <a:rPr lang="cs-CZ" dirty="0" smtClean="0"/>
              <a:t>také </a:t>
            </a:r>
            <a:r>
              <a:rPr lang="cs-CZ" dirty="0" smtClean="0"/>
              <a:t>pošta, zdravotní středisko, lékárna, obchod.</a:t>
            </a:r>
          </a:p>
          <a:p>
            <a:pPr marL="0" indent="0">
              <a:buNone/>
            </a:pPr>
            <a:r>
              <a:rPr lang="cs-CZ" dirty="0" smtClean="0"/>
              <a:t>Domy mají svá popisná čísla, ulice nejsou pojmenované.</a:t>
            </a:r>
            <a:endParaRPr lang="cs-CZ" dirty="0"/>
          </a:p>
        </p:txBody>
      </p:sp>
      <p:pic>
        <p:nvPicPr>
          <p:cNvPr id="1026" name="Picture 2" descr="C:\Users\Eva\Pictures\Obrázek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5668" y="1484784"/>
            <a:ext cx="2236787" cy="1908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57171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/>
          <a:lstStyle/>
          <a:p>
            <a:r>
              <a:rPr lang="cs-CZ" b="1" dirty="0" smtClean="0"/>
              <a:t>Znak Bašky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Spojením obcí Baška, Kunčičky u Bašky a Hodoňovice vznikl nový celek - sloučená obec Baška. K oficiálnímu sloučení došlo 9</a:t>
            </a:r>
            <a:r>
              <a:rPr lang="cs-CZ" dirty="0" smtClean="0"/>
              <a:t>. dubna </a:t>
            </a:r>
            <a:r>
              <a:rPr lang="cs-CZ" dirty="0" smtClean="0"/>
              <a:t>1960.</a:t>
            </a:r>
            <a:endParaRPr lang="cs-CZ" dirty="0"/>
          </a:p>
        </p:txBody>
      </p:sp>
      <p:pic>
        <p:nvPicPr>
          <p:cNvPr id="1028" name="Picture 4" descr="C:\Users\Eva\Pictures\504px-Baška_(FM)_CoA.svg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3429000"/>
            <a:ext cx="2848863" cy="33123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710452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/>
          <a:lstStyle/>
          <a:p>
            <a:r>
              <a:rPr lang="cs-CZ" b="1" dirty="0" smtClean="0"/>
              <a:t>Obecní úřad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1600200"/>
            <a:ext cx="9144000" cy="5257800"/>
          </a:xfrm>
        </p:spPr>
        <p:txBody>
          <a:bodyPr>
            <a:normAutofit fontScale="92500"/>
          </a:bodyPr>
          <a:lstStyle/>
          <a:p>
            <a:endParaRPr lang="cs-CZ" sz="2000" dirty="0" smtClean="0"/>
          </a:p>
          <a:p>
            <a:endParaRPr lang="cs-CZ" sz="2000" dirty="0"/>
          </a:p>
          <a:p>
            <a:endParaRPr lang="cs-CZ" sz="2400" dirty="0" smtClean="0"/>
          </a:p>
          <a:p>
            <a:endParaRPr lang="cs-CZ" sz="2000" dirty="0" smtClean="0"/>
          </a:p>
          <a:p>
            <a:endParaRPr lang="cs-CZ" sz="2000" dirty="0"/>
          </a:p>
          <a:p>
            <a:endParaRPr lang="cs-CZ" sz="2000" dirty="0"/>
          </a:p>
          <a:p>
            <a:endParaRPr lang="cs-CZ" sz="2000" dirty="0" smtClean="0"/>
          </a:p>
          <a:p>
            <a:endParaRPr lang="cs-CZ" sz="2000" dirty="0" smtClean="0"/>
          </a:p>
          <a:p>
            <a:endParaRPr lang="cs-CZ" sz="2000" dirty="0"/>
          </a:p>
          <a:p>
            <a:endParaRPr lang="cs-CZ" sz="2000" dirty="0" smtClean="0"/>
          </a:p>
          <a:p>
            <a:endParaRPr lang="cs-CZ" sz="2800" b="1" dirty="0" smtClean="0"/>
          </a:p>
          <a:p>
            <a:r>
              <a:rPr lang="cs-CZ" sz="3500" b="1" dirty="0" smtClean="0"/>
              <a:t>Irena </a:t>
            </a:r>
            <a:r>
              <a:rPr lang="cs-CZ" sz="3500" b="1" dirty="0" err="1"/>
              <a:t>Babicová</a:t>
            </a:r>
            <a:r>
              <a:rPr lang="cs-CZ" sz="3500" b="1" dirty="0"/>
              <a:t> - starostka obce </a:t>
            </a:r>
          </a:p>
          <a:p>
            <a:r>
              <a:rPr lang="cs-CZ" sz="3500" b="1" dirty="0"/>
              <a:t>RNDr. Martin </a:t>
            </a:r>
            <a:r>
              <a:rPr lang="cs-CZ" sz="3500" b="1" dirty="0" err="1"/>
              <a:t>Čajánek</a:t>
            </a:r>
            <a:r>
              <a:rPr lang="cs-CZ" sz="3500" b="1" dirty="0"/>
              <a:t>, Ph.D. - místostarosta obce</a:t>
            </a:r>
          </a:p>
          <a:p>
            <a:endParaRPr lang="cs-CZ" sz="2400" dirty="0" smtClean="0"/>
          </a:p>
          <a:p>
            <a:endParaRPr lang="cs-CZ" sz="2000" dirty="0"/>
          </a:p>
        </p:txBody>
      </p:sp>
      <p:sp>
        <p:nvSpPr>
          <p:cNvPr id="4" name="Obdélník 3"/>
          <p:cNvSpPr/>
          <p:nvPr/>
        </p:nvSpPr>
        <p:spPr>
          <a:xfrm>
            <a:off x="107504" y="542290"/>
            <a:ext cx="5544616" cy="35086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r>
              <a:rPr lang="cs-CZ" sz="3200" dirty="0"/>
              <a:t>P</a:t>
            </a:r>
            <a:r>
              <a:rPr lang="cs-CZ" sz="3200" dirty="0" smtClean="0"/>
              <a:t>lní </a:t>
            </a:r>
            <a:r>
              <a:rPr lang="cs-CZ" sz="3200" dirty="0"/>
              <a:t>ty úkoly, které mu uloží zastupitelstvo obce nebo rada </a:t>
            </a:r>
            <a:r>
              <a:rPr lang="cs-CZ" sz="3200" dirty="0" smtClean="0"/>
              <a:t>obce.</a:t>
            </a:r>
            <a:endParaRPr lang="cs-CZ" sz="3200" dirty="0"/>
          </a:p>
        </p:txBody>
      </p:sp>
      <p:pic>
        <p:nvPicPr>
          <p:cNvPr id="2050" name="Picture 2" descr="C:\Users\Eva\Pictures\Obrázek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2474912"/>
            <a:ext cx="2953982" cy="252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904997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/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/>
          <a:lstStyle/>
          <a:p>
            <a:r>
              <a:rPr lang="cs-CZ" b="1" dirty="0" smtClean="0"/>
              <a:t>Služby obce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1484784"/>
            <a:ext cx="8229600" cy="5251116"/>
          </a:xfrm>
        </p:spPr>
        <p:txBody>
          <a:bodyPr>
            <a:normAutofit/>
          </a:bodyPr>
          <a:lstStyle/>
          <a:p>
            <a:r>
              <a:rPr lang="cs-CZ" dirty="0"/>
              <a:t>Pracovníci </a:t>
            </a:r>
            <a:r>
              <a:rPr lang="cs-CZ" dirty="0" smtClean="0"/>
              <a:t>obce </a:t>
            </a:r>
            <a:r>
              <a:rPr lang="cs-CZ" dirty="0"/>
              <a:t>Baška ve své činnosti </a:t>
            </a:r>
            <a:r>
              <a:rPr lang="cs-CZ" dirty="0" smtClean="0"/>
              <a:t>zajišťují </a:t>
            </a:r>
            <a:r>
              <a:rPr lang="cs-CZ" dirty="0"/>
              <a:t>údržbu obecního </a:t>
            </a:r>
            <a:r>
              <a:rPr lang="cs-CZ" dirty="0" smtClean="0"/>
              <a:t>majetku </a:t>
            </a:r>
            <a:r>
              <a:rPr lang="cs-CZ" dirty="0"/>
              <a:t>– školy, školky, garáže, obecní domy, restaurace, autobusové </a:t>
            </a:r>
            <a:r>
              <a:rPr lang="cs-CZ" dirty="0" smtClean="0"/>
              <a:t>zastávky, </a:t>
            </a:r>
            <a:r>
              <a:rPr lang="cs-CZ" dirty="0" smtClean="0"/>
              <a:t>školní </a:t>
            </a:r>
            <a:r>
              <a:rPr lang="cs-CZ" dirty="0"/>
              <a:t>hřiště, zahrady, parky, hřbitovy, sportovní hřiště. </a:t>
            </a:r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r>
              <a:rPr lang="cs-CZ" dirty="0" smtClean="0"/>
              <a:t>Dále </a:t>
            </a:r>
            <a:r>
              <a:rPr lang="cs-CZ" dirty="0"/>
              <a:t>provádí údržbu obecních komunikací, chodníků, </a:t>
            </a:r>
            <a:r>
              <a:rPr lang="cs-CZ" dirty="0" smtClean="0"/>
              <a:t>kanálů </a:t>
            </a:r>
            <a:r>
              <a:rPr lang="cs-CZ" dirty="0"/>
              <a:t>apod.</a:t>
            </a: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3472703"/>
            <a:ext cx="2520279" cy="1800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655354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8229600" cy="1143000"/>
          </a:xfr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/>
          <a:lstStyle/>
          <a:p>
            <a:r>
              <a:rPr lang="cs-CZ" b="1" dirty="0" smtClean="0"/>
              <a:t>Základní škola Baška</a:t>
            </a:r>
            <a:endParaRPr lang="cs-CZ" b="1" dirty="0"/>
          </a:p>
        </p:txBody>
      </p:sp>
      <p:sp>
        <p:nvSpPr>
          <p:cNvPr id="4" name="Obdélník 3"/>
          <p:cNvSpPr/>
          <p:nvPr/>
        </p:nvSpPr>
        <p:spPr>
          <a:xfrm>
            <a:off x="611560" y="3717032"/>
            <a:ext cx="8244408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3200" dirty="0"/>
              <a:t>1902 - Počátkem dvacátého století byl počet zapsaných žáků 241. To byl hlavní </a:t>
            </a:r>
            <a:r>
              <a:rPr lang="cs-CZ" sz="3200" dirty="0" smtClean="0"/>
              <a:t>důvod  </a:t>
            </a:r>
          </a:p>
          <a:p>
            <a:r>
              <a:rPr lang="cs-CZ" sz="3200" dirty="0" smtClean="0"/>
              <a:t>k </a:t>
            </a:r>
            <a:r>
              <a:rPr lang="cs-CZ" sz="3200" dirty="0"/>
              <a:t>postavení nové školní budovy. K jejímu slavnostnímu otevření dochází 17. září </a:t>
            </a:r>
            <a:r>
              <a:rPr lang="cs-CZ" sz="3200" dirty="0" smtClean="0"/>
              <a:t>1902.</a:t>
            </a:r>
          </a:p>
          <a:p>
            <a:r>
              <a:rPr lang="cs-CZ" sz="3200" dirty="0" smtClean="0"/>
              <a:t>Po </a:t>
            </a:r>
            <a:r>
              <a:rPr lang="cs-CZ" sz="3200" dirty="0"/>
              <a:t>stavebních úpravách a přístavbě se zde vyučuje dodnes.</a:t>
            </a:r>
          </a:p>
        </p:txBody>
      </p:sp>
      <p:pic>
        <p:nvPicPr>
          <p:cNvPr id="3074" name="Picture 2" descr="C:\Users\Eva\Pictures\Obrázek2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1340768"/>
            <a:ext cx="2908941" cy="2258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895396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103847" y="2554707"/>
            <a:ext cx="4180121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400" dirty="0" smtClean="0"/>
              <a:t>20.9.2011: ZŠ </a:t>
            </a:r>
            <a:r>
              <a:rPr lang="cs-CZ" sz="1400" dirty="0" smtClean="0"/>
              <a:t>Baška: vlastní foto(</a:t>
            </a:r>
            <a:r>
              <a:rPr lang="cs-CZ" sz="1400" dirty="0" err="1" smtClean="0"/>
              <a:t>E.Palovská</a:t>
            </a:r>
            <a:r>
              <a:rPr lang="cs-CZ" sz="1400" dirty="0" smtClean="0"/>
              <a:t>)</a:t>
            </a:r>
            <a:endParaRPr lang="cs-CZ" sz="14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103847" y="2893261"/>
            <a:ext cx="466256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 smtClean="0"/>
              <a:t>20.9.2011: </a:t>
            </a:r>
            <a:r>
              <a:rPr lang="cs-CZ" sz="1400" dirty="0" smtClean="0"/>
              <a:t>Dělník: </a:t>
            </a:r>
            <a:r>
              <a:rPr lang="cs-CZ" sz="1400" dirty="0" smtClean="0"/>
              <a:t>klipart(Microsoft PowerPoint 2010)</a:t>
            </a:r>
            <a:endParaRPr lang="cs-CZ" sz="14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103847" y="2216153"/>
            <a:ext cx="432413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 smtClean="0"/>
              <a:t>20.9.2011</a:t>
            </a:r>
            <a:r>
              <a:rPr lang="cs-CZ" sz="1400" dirty="0" smtClean="0"/>
              <a:t>: Obecní </a:t>
            </a:r>
            <a:r>
              <a:rPr lang="cs-CZ" sz="1400" dirty="0" smtClean="0"/>
              <a:t>úřad: vlastní foto(</a:t>
            </a:r>
            <a:r>
              <a:rPr lang="cs-CZ" sz="1400" dirty="0" err="1" smtClean="0"/>
              <a:t>E.Palovská</a:t>
            </a:r>
            <a:r>
              <a:rPr lang="cs-CZ" sz="1400" dirty="0" smtClean="0"/>
              <a:t>)</a:t>
            </a:r>
            <a:endParaRPr lang="cs-CZ" sz="1400" dirty="0"/>
          </a:p>
        </p:txBody>
      </p:sp>
      <p:sp>
        <p:nvSpPr>
          <p:cNvPr id="2" name="Obdélník 1"/>
          <p:cNvSpPr/>
          <p:nvPr/>
        </p:nvSpPr>
        <p:spPr>
          <a:xfrm>
            <a:off x="103846" y="360787"/>
            <a:ext cx="3479717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4000" dirty="0"/>
              <a:t>Zdroj informací: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103847" y="1700979"/>
            <a:ext cx="87484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/>
              <a:t>20.9.2011</a:t>
            </a:r>
            <a:r>
              <a:rPr lang="cs-CZ" sz="1400" dirty="0" smtClean="0"/>
              <a:t>: </a:t>
            </a:r>
            <a:r>
              <a:rPr lang="cs-CZ" sz="1400" dirty="0" err="1" smtClean="0"/>
              <a:t>název:Baška</a:t>
            </a:r>
            <a:r>
              <a:rPr lang="cs-CZ" sz="1400" dirty="0" smtClean="0"/>
              <a:t> </a:t>
            </a:r>
            <a:r>
              <a:rPr lang="cs-CZ" sz="1400" dirty="0"/>
              <a:t>(FM) </a:t>
            </a:r>
            <a:r>
              <a:rPr lang="cs-CZ" sz="1400" dirty="0" err="1"/>
              <a:t>CoA,autor:Daniel</a:t>
            </a:r>
            <a:r>
              <a:rPr lang="cs-CZ" sz="1400" dirty="0"/>
              <a:t> </a:t>
            </a:r>
            <a:r>
              <a:rPr lang="cs-CZ" sz="1400" dirty="0" err="1" smtClean="0"/>
              <a:t>Baránek,publikováno</a:t>
            </a:r>
            <a:r>
              <a:rPr lang="cs-CZ" sz="1400" dirty="0" smtClean="0"/>
              <a:t> jako volné dílo, licence: </a:t>
            </a:r>
            <a:r>
              <a:rPr lang="cs-CZ" sz="1400" dirty="0" err="1" smtClean="0"/>
              <a:t>wikimedia</a:t>
            </a:r>
            <a:r>
              <a:rPr lang="cs-CZ" sz="1400" dirty="0" smtClean="0"/>
              <a:t> </a:t>
            </a:r>
            <a:r>
              <a:rPr lang="cs-CZ" sz="1400" dirty="0" err="1" smtClean="0"/>
              <a:t>commons</a:t>
            </a:r>
            <a:r>
              <a:rPr lang="cs-CZ" sz="1400" dirty="0" smtClean="0"/>
              <a:t>, </a:t>
            </a:r>
            <a:r>
              <a:rPr lang="cs-CZ" sz="1400" dirty="0"/>
              <a:t>dostupné z:http://cs.wikipedia.org/wiki/Soubor:Baška_(FM)_CoA.svg</a:t>
            </a:r>
          </a:p>
        </p:txBody>
      </p:sp>
    </p:spTree>
    <p:extLst>
      <p:ext uri="{BB962C8B-B14F-4D97-AF65-F5344CB8AC3E}">
        <p14:creationId xmlns:p14="http://schemas.microsoft.com/office/powerpoint/2010/main" val="10715314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708</TotalTime>
  <Words>333</Words>
  <Application>Microsoft Office PowerPoint</Application>
  <PresentationFormat>Předvádění na obrazovce (4:3)</PresentationFormat>
  <Paragraphs>59</Paragraphs>
  <Slides>9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Motiv systému Office</vt:lpstr>
      <vt:lpstr>Základní škola a Mateřská škola, Baška, p. o. Baška 137, 739 01 Baška</vt:lpstr>
      <vt:lpstr>Prezentace aplikace PowerPoint</vt:lpstr>
      <vt:lpstr>Baška</vt:lpstr>
      <vt:lpstr>Baška </vt:lpstr>
      <vt:lpstr>Znak Bašky</vt:lpstr>
      <vt:lpstr>Obecní úřad</vt:lpstr>
      <vt:lpstr>Služby obce</vt:lpstr>
      <vt:lpstr>Základní škola Baška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Baška</dc:title>
  <dc:creator>Dominik</dc:creator>
  <cp:lastModifiedBy>Martin Králík</cp:lastModifiedBy>
  <cp:revision>69</cp:revision>
  <dcterms:created xsi:type="dcterms:W3CDTF">2011-06-22T10:17:22Z</dcterms:created>
  <dcterms:modified xsi:type="dcterms:W3CDTF">2012-04-02T13:55:26Z</dcterms:modified>
</cp:coreProperties>
</file>