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90" r:id="rId2"/>
    <p:sldId id="256" r:id="rId3"/>
    <p:sldId id="285" r:id="rId4"/>
    <p:sldId id="286" r:id="rId5"/>
    <p:sldId id="287" r:id="rId6"/>
    <p:sldId id="288" r:id="rId7"/>
    <p:sldId id="289" r:id="rId8"/>
    <p:sldId id="284" r:id="rId9"/>
    <p:sldId id="282" r:id="rId10"/>
    <p:sldId id="29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0000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953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21008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15.11.2011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9406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15.11.2011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3333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15.11.2011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506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15.11.2011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21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15.11.2011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673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15.11.2011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988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870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15.11.2011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283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15.11.2011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2215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1" y="1412776"/>
            <a:ext cx="3456384" cy="3181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3352030"/>
              </p:ext>
            </p:extLst>
          </p:nvPr>
        </p:nvGraphicFramePr>
        <p:xfrm>
          <a:off x="539552" y="4797152"/>
          <a:ext cx="7848872" cy="175260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Matematika 2.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VY_32_INOVACE_10_Sčítání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do 20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s přechodem přes desítku, 5+.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PaedDr. Zdeňka Kofroňová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596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735580" y="2541426"/>
            <a:ext cx="7836652" cy="799636"/>
            <a:chOff x="1583" y="1984"/>
            <a:chExt cx="7632" cy="720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2249990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673522" y="258703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402852" y="2594379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152136" y="259084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863857" y="2594379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656776" y="259084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307880" y="2586767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7109363" y="258676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59037" y="262068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87010" y="457200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cs-CZ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ČÍTÁNÍ  DO  20</a:t>
            </a:r>
          </a:p>
          <a:p>
            <a:r>
              <a:rPr lang="cs-CZ" sz="4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 PŘECHODEM PŘES DESÍTKU</a:t>
            </a:r>
          </a:p>
          <a:p>
            <a:r>
              <a:rPr lang="cs-CZ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5 + .</a:t>
            </a:r>
            <a:endParaRPr lang="cs-CZ" sz="4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PaedDr. Zdeňka Kofroňová, 2. ZŠ Dobříš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43380" y="2228511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9553" y="3380188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13220" y="3408144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607464" y="3408144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341163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095873" y="3394900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340989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00293" y="342606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8572" y="342606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38399" y="342606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409958" y="34013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70652" y="3408144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Oval 4"/>
          <p:cNvSpPr>
            <a:spLocks noChangeArrowheads="1"/>
          </p:cNvSpPr>
          <p:nvPr/>
        </p:nvSpPr>
        <p:spPr bwMode="auto">
          <a:xfrm>
            <a:off x="1745175" y="2499090"/>
            <a:ext cx="739307" cy="799636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sp>
        <p:nvSpPr>
          <p:cNvPr id="55" name="Oval 4"/>
          <p:cNvSpPr>
            <a:spLocks noChangeArrowheads="1"/>
          </p:cNvSpPr>
          <p:nvPr/>
        </p:nvSpPr>
        <p:spPr bwMode="auto">
          <a:xfrm>
            <a:off x="969898" y="2528932"/>
            <a:ext cx="739307" cy="799636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sp>
        <p:nvSpPr>
          <p:cNvPr id="56" name="TextovéPole 55"/>
          <p:cNvSpPr txBox="1"/>
          <p:nvPr/>
        </p:nvSpPr>
        <p:spPr>
          <a:xfrm>
            <a:off x="1934808" y="257480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  <p:sp>
        <p:nvSpPr>
          <p:cNvPr id="57" name="TextovéPole 56"/>
          <p:cNvSpPr txBox="1"/>
          <p:nvPr/>
        </p:nvSpPr>
        <p:spPr>
          <a:xfrm>
            <a:off x="1159531" y="259768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95955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887374"/>
            <a:chOff x="1583" y="1984"/>
            <a:chExt cx="7632" cy="799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2063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836613" y="166350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72335" y="166350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89755" y="1667127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06403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507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17891" y="3982413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57" name="TextovéPole 14"/>
          <p:cNvSpPr txBox="1"/>
          <p:nvPr/>
        </p:nvSpPr>
        <p:spPr>
          <a:xfrm>
            <a:off x="426927" y="314748"/>
            <a:ext cx="77742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Kolik je červených kuliček ? Kolik je žlutých kuliček ?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Kolik je barevných kuliček celkem ?</a:t>
            </a:r>
          </a:p>
          <a:p>
            <a:r>
              <a:rPr lang="cs-CZ" sz="2000" b="1" dirty="0" smtClean="0">
                <a:latin typeface="Arial" pitchFamily="34" charset="0"/>
                <a:cs typeface="Arial" pitchFamily="34" charset="0"/>
              </a:rPr>
              <a:t>Sestav příklad na sčítání.</a:t>
            </a:r>
            <a:endParaRPr lang="cs-CZ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097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887374"/>
            <a:chOff x="1583" y="1984"/>
            <a:chExt cx="7632" cy="799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2063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836613" y="166350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72335" y="166350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89755" y="1667127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06403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507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17891" y="3982413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08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887374"/>
            <a:chOff x="1583" y="1984"/>
            <a:chExt cx="7632" cy="799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2063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836613" y="166350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72335" y="166350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89755" y="1667127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06403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507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17891" y="3982413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913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887374"/>
            <a:chOff x="1583" y="1984"/>
            <a:chExt cx="7632" cy="799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2063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836613" y="166350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72335" y="166350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89755" y="1667127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06403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507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17891" y="3982413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514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 noChangeAspect="1"/>
          </p:cNvGrpSpPr>
          <p:nvPr/>
        </p:nvGrpSpPr>
        <p:grpSpPr bwMode="auto">
          <a:xfrm>
            <a:off x="691428" y="1621252"/>
            <a:ext cx="7836652" cy="887374"/>
            <a:chOff x="1583" y="1984"/>
            <a:chExt cx="7632" cy="799"/>
          </a:xfrm>
        </p:grpSpPr>
        <p:sp>
          <p:nvSpPr>
            <p:cNvPr id="3" name="AutoShape 12"/>
            <p:cNvSpPr>
              <a:spLocks noChangeAspect="1" noChangeArrowheads="1"/>
            </p:cNvSpPr>
            <p:nvPr/>
          </p:nvSpPr>
          <p:spPr bwMode="auto">
            <a:xfrm>
              <a:off x="1583" y="2063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4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5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6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9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0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1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2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  <p:sp>
          <p:nvSpPr>
            <p:cNvPr id="13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>
                <a:solidFill>
                  <a:srgbClr val="FF0000"/>
                </a:solidFill>
              </a:endParaRPr>
            </a:p>
          </p:txBody>
        </p:sp>
      </p:grpSp>
      <p:sp>
        <p:nvSpPr>
          <p:cNvPr id="14" name="tower"/>
          <p:cNvSpPr>
            <a:spLocks noEditPoints="1" noChangeArrowheads="1"/>
          </p:cNvSpPr>
          <p:nvPr/>
        </p:nvSpPr>
        <p:spPr bwMode="auto">
          <a:xfrm>
            <a:off x="827584" y="1347913"/>
            <a:ext cx="164639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159532" y="1667127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1891058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617190" y="1679538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3347865" y="1697904"/>
            <a:ext cx="4320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4069453" y="169790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23" name="TextovéPole 22"/>
          <p:cNvSpPr txBox="1"/>
          <p:nvPr/>
        </p:nvSpPr>
        <p:spPr>
          <a:xfrm>
            <a:off x="4836613" y="166350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5572335" y="1663500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289755" y="1667127"/>
            <a:ext cx="4843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973980" y="1690825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7640912" y="1710315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Nadpis 1"/>
          <p:cNvSpPr txBox="1">
            <a:spLocks/>
          </p:cNvSpPr>
          <p:nvPr/>
        </p:nvSpPr>
        <p:spPr>
          <a:xfrm>
            <a:off x="568885" y="204913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40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odnadpis 2"/>
          <p:cNvSpPr txBox="1">
            <a:spLocks/>
          </p:cNvSpPr>
          <p:nvPr/>
        </p:nvSpPr>
        <p:spPr>
          <a:xfrm>
            <a:off x="1339552" y="5661248"/>
            <a:ext cx="6400800" cy="769640"/>
          </a:xfrm>
          <a:prstGeom prst="rect">
            <a:avLst/>
          </a:prstGeom>
        </p:spPr>
        <p:txBody>
          <a:bodyPr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buClr>
                <a:schemeClr val="accent1">
                  <a:lumMod val="60000"/>
                  <a:lumOff val="40000"/>
                </a:schemeClr>
              </a:buClr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88720" indent="-22860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Char char="•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691640" indent="-182880" algn="l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48840" indent="-182880" algn="l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defTabSz="914400" rtl="0" eaLnBrk="1" latinLnBrk="0" hangingPunct="1">
              <a:spcBef>
                <a:spcPct val="20000"/>
              </a:spcBef>
              <a:buClr>
                <a:schemeClr val="accent6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cs-CZ" dirty="0"/>
          </a:p>
        </p:txBody>
      </p:sp>
      <p:sp>
        <p:nvSpPr>
          <p:cNvPr id="30" name="tower"/>
          <p:cNvSpPr>
            <a:spLocks noEditPoints="1" noChangeArrowheads="1"/>
          </p:cNvSpPr>
          <p:nvPr/>
        </p:nvSpPr>
        <p:spPr bwMode="auto">
          <a:xfrm>
            <a:off x="8406403" y="1347913"/>
            <a:ext cx="153227" cy="2225103"/>
          </a:xfrm>
          <a:custGeom>
            <a:avLst/>
            <a:gdLst>
              <a:gd name="T0" fmla="*/ 0 w 21600"/>
              <a:gd name="T1" fmla="*/ 2184 h 21600"/>
              <a:gd name="T2" fmla="*/ 6664 w 21600"/>
              <a:gd name="T3" fmla="*/ 0 h 21600"/>
              <a:gd name="T4" fmla="*/ 10800 w 21600"/>
              <a:gd name="T5" fmla="*/ 0 h 21600"/>
              <a:gd name="T6" fmla="*/ 21600 w 21600"/>
              <a:gd name="T7" fmla="*/ 0 h 21600"/>
              <a:gd name="T8" fmla="*/ 21600 w 21600"/>
              <a:gd name="T9" fmla="*/ 11649 h 21600"/>
              <a:gd name="T10" fmla="*/ 21600 w 21600"/>
              <a:gd name="T11" fmla="*/ 19416 h 21600"/>
              <a:gd name="T12" fmla="*/ 15166 w 21600"/>
              <a:gd name="T13" fmla="*/ 21600 h 21600"/>
              <a:gd name="T14" fmla="*/ 10570 w 21600"/>
              <a:gd name="T15" fmla="*/ 21600 h 21600"/>
              <a:gd name="T16" fmla="*/ 0 w 21600"/>
              <a:gd name="T17" fmla="*/ 21600 h 21600"/>
              <a:gd name="T18" fmla="*/ 0 w 21600"/>
              <a:gd name="T19" fmla="*/ 11528 h 21600"/>
              <a:gd name="T20" fmla="*/ 459 w 21600"/>
              <a:gd name="T21" fmla="*/ 22540 h 21600"/>
              <a:gd name="T22" fmla="*/ 21485 w 21600"/>
              <a:gd name="T23" fmla="*/ 270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 extrusionOk="0">
                <a:moveTo>
                  <a:pt x="0" y="2184"/>
                </a:moveTo>
                <a:lnTo>
                  <a:pt x="6664" y="0"/>
                </a:lnTo>
                <a:lnTo>
                  <a:pt x="10800" y="0"/>
                </a:lnTo>
                <a:lnTo>
                  <a:pt x="21600" y="0"/>
                </a:lnTo>
                <a:lnTo>
                  <a:pt x="21600" y="11649"/>
                </a:lnTo>
                <a:lnTo>
                  <a:pt x="21600" y="19416"/>
                </a:lnTo>
                <a:lnTo>
                  <a:pt x="15166" y="21600"/>
                </a:lnTo>
                <a:lnTo>
                  <a:pt x="10570" y="21600"/>
                </a:lnTo>
                <a:lnTo>
                  <a:pt x="0" y="21600"/>
                </a:lnTo>
                <a:lnTo>
                  <a:pt x="0" y="11528"/>
                </a:lnTo>
                <a:lnTo>
                  <a:pt x="0" y="2184"/>
                </a:lnTo>
                <a:close/>
              </a:path>
              <a:path w="21600" h="21600" extrusionOk="0">
                <a:moveTo>
                  <a:pt x="0" y="2184"/>
                </a:moveTo>
                <a:lnTo>
                  <a:pt x="0" y="2184"/>
                </a:lnTo>
                <a:lnTo>
                  <a:pt x="14706" y="2184"/>
                </a:lnTo>
                <a:lnTo>
                  <a:pt x="21600" y="0"/>
                </a:lnTo>
                <a:moveTo>
                  <a:pt x="0" y="2184"/>
                </a:moveTo>
                <a:lnTo>
                  <a:pt x="14706" y="2184"/>
                </a:lnTo>
                <a:lnTo>
                  <a:pt x="14706" y="5339"/>
                </a:lnTo>
                <a:lnTo>
                  <a:pt x="14706" y="17474"/>
                </a:lnTo>
                <a:lnTo>
                  <a:pt x="14706" y="21600"/>
                </a:lnTo>
                <a:moveTo>
                  <a:pt x="1149" y="3034"/>
                </a:moveTo>
                <a:lnTo>
                  <a:pt x="13328" y="3034"/>
                </a:lnTo>
                <a:lnTo>
                  <a:pt x="13328" y="3519"/>
                </a:lnTo>
                <a:lnTo>
                  <a:pt x="1149" y="3519"/>
                </a:lnTo>
                <a:lnTo>
                  <a:pt x="1149" y="3034"/>
                </a:lnTo>
                <a:moveTo>
                  <a:pt x="1149" y="4490"/>
                </a:moveTo>
                <a:lnTo>
                  <a:pt x="13328" y="4490"/>
                </a:lnTo>
                <a:lnTo>
                  <a:pt x="13328" y="4854"/>
                </a:lnTo>
                <a:lnTo>
                  <a:pt x="1149" y="4854"/>
                </a:lnTo>
                <a:lnTo>
                  <a:pt x="1149" y="4490"/>
                </a:lnTo>
                <a:moveTo>
                  <a:pt x="1149" y="5946"/>
                </a:moveTo>
                <a:lnTo>
                  <a:pt x="13328" y="5946"/>
                </a:lnTo>
                <a:lnTo>
                  <a:pt x="13328" y="6310"/>
                </a:lnTo>
                <a:lnTo>
                  <a:pt x="1149" y="6310"/>
                </a:lnTo>
                <a:lnTo>
                  <a:pt x="1149" y="5946"/>
                </a:lnTo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 dirty="0"/>
          </a:p>
        </p:txBody>
      </p:sp>
      <p:grpSp>
        <p:nvGrpSpPr>
          <p:cNvPr id="31" name="Group 1"/>
          <p:cNvGrpSpPr>
            <a:grpSpLocks noChangeAspect="1"/>
          </p:cNvGrpSpPr>
          <p:nvPr/>
        </p:nvGrpSpPr>
        <p:grpSpPr bwMode="auto">
          <a:xfrm>
            <a:off x="708809" y="2647597"/>
            <a:ext cx="7836652" cy="799636"/>
            <a:chOff x="1583" y="1984"/>
            <a:chExt cx="7632" cy="720"/>
          </a:xfrm>
        </p:grpSpPr>
        <p:sp>
          <p:nvSpPr>
            <p:cNvPr id="32" name="AutoShape 12"/>
            <p:cNvSpPr>
              <a:spLocks noChangeAspect="1" noChangeArrowheads="1"/>
            </p:cNvSpPr>
            <p:nvPr/>
          </p:nvSpPr>
          <p:spPr bwMode="auto">
            <a:xfrm>
              <a:off x="1583" y="1984"/>
              <a:ext cx="7632" cy="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3" name="Oval 11"/>
            <p:cNvSpPr>
              <a:spLocks noChangeArrowheads="1"/>
            </p:cNvSpPr>
            <p:nvPr/>
          </p:nvSpPr>
          <p:spPr bwMode="auto">
            <a:xfrm>
              <a:off x="83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4" name="Oval 10"/>
            <p:cNvSpPr>
              <a:spLocks noChangeArrowheads="1"/>
            </p:cNvSpPr>
            <p:nvPr/>
          </p:nvSpPr>
          <p:spPr bwMode="auto">
            <a:xfrm>
              <a:off x="187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5" name="Oval 9"/>
            <p:cNvSpPr>
              <a:spLocks noChangeArrowheads="1"/>
            </p:cNvSpPr>
            <p:nvPr/>
          </p:nvSpPr>
          <p:spPr bwMode="auto">
            <a:xfrm>
              <a:off x="259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547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7" name="Oval 7"/>
            <p:cNvSpPr>
              <a:spLocks noChangeArrowheads="1"/>
            </p:cNvSpPr>
            <p:nvPr/>
          </p:nvSpPr>
          <p:spPr bwMode="auto">
            <a:xfrm>
              <a:off x="475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8" name="Oval 6"/>
            <p:cNvSpPr>
              <a:spLocks noChangeArrowheads="1"/>
            </p:cNvSpPr>
            <p:nvPr/>
          </p:nvSpPr>
          <p:spPr bwMode="auto">
            <a:xfrm>
              <a:off x="763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403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0" name="Oval 4"/>
            <p:cNvSpPr>
              <a:spLocks noChangeArrowheads="1"/>
            </p:cNvSpPr>
            <p:nvPr/>
          </p:nvSpPr>
          <p:spPr bwMode="auto">
            <a:xfrm>
              <a:off x="3311" y="1984"/>
              <a:ext cx="720" cy="720"/>
            </a:xfrm>
            <a:prstGeom prst="ellipse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1" name="Oval 3"/>
            <p:cNvSpPr>
              <a:spLocks noChangeArrowheads="1"/>
            </p:cNvSpPr>
            <p:nvPr/>
          </p:nvSpPr>
          <p:spPr bwMode="auto">
            <a:xfrm>
              <a:off x="691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  <p:sp>
          <p:nvSpPr>
            <p:cNvPr id="42" name="Oval 2"/>
            <p:cNvSpPr>
              <a:spLocks noChangeArrowheads="1"/>
            </p:cNvSpPr>
            <p:nvPr/>
          </p:nvSpPr>
          <p:spPr bwMode="auto">
            <a:xfrm>
              <a:off x="6191" y="1984"/>
              <a:ext cx="720" cy="720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 dirty="0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930601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9584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6832213" y="2659941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19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6107869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18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387017" y="2654656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17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ovéPole 48"/>
          <p:cNvSpPr txBox="1"/>
          <p:nvPr/>
        </p:nvSpPr>
        <p:spPr>
          <a:xfrm>
            <a:off x="46271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16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880935" y="2679633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146715" y="2712507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2391833" y="2693472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1669908" y="2700258"/>
            <a:ext cx="8871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2465765" y="3981533"/>
            <a:ext cx="3503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 + 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4115301" y="3982413"/>
            <a:ext cx="6283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4917891" y="3982413"/>
            <a:ext cx="2390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i="1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72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7200" b="1" i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874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859340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 5 + 5 =                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5 +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6 =  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5 + 7 =                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5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8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=   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5 + 9 =                  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+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9 =   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5 +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=                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5 +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7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=   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5 + 8 =                  </a:t>
            </a:r>
            <a:r>
              <a:rPr lang="cs-CZ" sz="4000" b="1" i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 5 +  10 =  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2483768" y="1859340"/>
            <a:ext cx="8640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10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483768" y="2448849"/>
            <a:ext cx="7560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463584" y="3044280"/>
            <a:ext cx="9044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3704990"/>
            <a:ext cx="8100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483768" y="4295194"/>
            <a:ext cx="7604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197828" y="4276534"/>
            <a:ext cx="8508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15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171606" y="3685721"/>
            <a:ext cx="8326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12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164745" y="3054607"/>
            <a:ext cx="945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14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164745" y="2470184"/>
            <a:ext cx="9169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13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164745" y="1859340"/>
            <a:ext cx="1152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 smtClean="0">
                <a:latin typeface="Arial" pitchFamily="34" charset="0"/>
                <a:cs typeface="Arial" pitchFamily="34" charset="0"/>
              </a:rPr>
              <a:t>11</a:t>
            </a:r>
            <a:endParaRPr lang="cs-CZ" sz="40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Veselý obličej 12"/>
          <p:cNvSpPr/>
          <p:nvPr/>
        </p:nvSpPr>
        <p:spPr>
          <a:xfrm>
            <a:off x="7020272" y="5032924"/>
            <a:ext cx="1477178" cy="1224136"/>
          </a:xfrm>
          <a:prstGeom prst="smileyFace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946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1859340"/>
            <a:ext cx="82089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u="sng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10                    5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  =  11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u="sng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13                 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14 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u="sng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=  11                 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+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12 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u="sng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14                 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+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13 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u="sng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+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=  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12                    </a:t>
            </a:r>
            <a:r>
              <a:rPr lang="cs-CZ" sz="4000" b="1" u="sng" dirty="0">
                <a:latin typeface="Arial" pitchFamily="34" charset="0"/>
                <a:cs typeface="Arial" pitchFamily="34" charset="0"/>
              </a:rPr>
              <a:t>5</a:t>
            </a:r>
            <a:r>
              <a:rPr lang="cs-CZ" sz="4000" b="1" u="sng" dirty="0" smtClean="0">
                <a:latin typeface="Arial" pitchFamily="34" charset="0"/>
                <a:cs typeface="Arial" pitchFamily="34" charset="0"/>
              </a:rPr>
              <a:t> +      =   5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  <a:p>
            <a:r>
              <a:rPr lang="cs-CZ" sz="4000" b="1" dirty="0"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301923" y="1859340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312606" y="2448849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312404" y="3065038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312606" y="3695168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1312404" y="4290527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664936" y="4290527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0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664936" y="3695168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666424" y="3065038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686602" y="2448849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686602" y="1859340"/>
            <a:ext cx="504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i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  <p:sp>
        <p:nvSpPr>
          <p:cNvPr id="13" name="Veselý obličej 12"/>
          <p:cNvSpPr/>
          <p:nvPr/>
        </p:nvSpPr>
        <p:spPr>
          <a:xfrm>
            <a:off x="7020272" y="5032924"/>
            <a:ext cx="1477178" cy="1224136"/>
          </a:xfrm>
          <a:prstGeom prst="smileyFace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818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620688"/>
            <a:ext cx="498623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Zdroje :</a:t>
            </a:r>
          </a:p>
          <a:p>
            <a:pPr marL="571500" indent="-571500">
              <a:buFont typeface="Courier New" pitchFamily="49" charset="0"/>
              <a:buChar char="o"/>
            </a:pPr>
            <a:r>
              <a:rPr lang="cs-CZ" sz="4000" dirty="0"/>
              <a:t>v</a:t>
            </a:r>
            <a:r>
              <a:rPr lang="cs-CZ" sz="4000" dirty="0" smtClean="0"/>
              <a:t>lastní </a:t>
            </a:r>
            <a:r>
              <a:rPr lang="cs-CZ" sz="4000" smtClean="0"/>
              <a:t>zdroje </a:t>
            </a:r>
            <a:r>
              <a:rPr lang="cs-CZ" sz="4000" smtClean="0"/>
              <a:t>autora</a:t>
            </a:r>
            <a:endParaRPr lang="cs-CZ" sz="4000" dirty="0" smtClean="0"/>
          </a:p>
        </p:txBody>
      </p:sp>
    </p:spTree>
    <p:extLst>
      <p:ext uri="{BB962C8B-B14F-4D97-AF65-F5344CB8AC3E}">
        <p14:creationId xmlns:p14="http://schemas.microsoft.com/office/powerpoint/2010/main" val="401061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vortex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362</TotalTime>
  <Words>323</Words>
  <Application>Microsoft Office PowerPoint</Application>
  <PresentationFormat>Předvádění na obrazovce (4:3)</PresentationFormat>
  <Paragraphs>185</Paragraphs>
  <Slides>10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ODČÍTÁNÍ  DO  6</dc:title>
  <dc:creator>OEM</dc:creator>
  <cp:lastModifiedBy>Zdena</cp:lastModifiedBy>
  <cp:revision>46</cp:revision>
  <dcterms:created xsi:type="dcterms:W3CDTF">2011-05-07T19:32:38Z</dcterms:created>
  <dcterms:modified xsi:type="dcterms:W3CDTF">2011-11-15T15:59:36Z</dcterms:modified>
</cp:coreProperties>
</file>