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6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4660"/>
  </p:normalViewPr>
  <p:slideViewPr>
    <p:cSldViewPr>
      <p:cViewPr>
        <p:scale>
          <a:sx n="76" d="100"/>
          <a:sy n="76" d="100"/>
        </p:scale>
        <p:origin x="-121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9046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0049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789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898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24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861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0913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9772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4905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821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2426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40554-0C9D-4B81-AC01-6DE56FE3494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3600C-DAFE-485C-8522-1963929C7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736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1730" y="188640"/>
            <a:ext cx="8229600" cy="1143000"/>
          </a:xfrm>
        </p:spPr>
        <p:txBody>
          <a:bodyPr>
            <a:normAutofit/>
          </a:bodyPr>
          <a:lstStyle/>
          <a:p>
            <a:r>
              <a:rPr lang="pl-PL" sz="2000" b="1" dirty="0">
                <a:solidFill>
                  <a:srgbClr val="000000"/>
                </a:solidFill>
                <a:latin typeface="Times New Roman"/>
              </a:rPr>
              <a:t>Základní škola a Mateřská škola, Baška, p. o.</a:t>
            </a:r>
            <a:br>
              <a:rPr lang="pl-PL" sz="2000" b="1" dirty="0">
                <a:solidFill>
                  <a:srgbClr val="000000"/>
                </a:solidFill>
                <a:latin typeface="Times New Roman"/>
              </a:rPr>
            </a:br>
            <a:r>
              <a:rPr lang="sv-SE" sz="2000" dirty="0">
                <a:solidFill>
                  <a:srgbClr val="000000"/>
                </a:solidFill>
                <a:latin typeface="Times New Roman"/>
              </a:rPr>
              <a:t>Baška 137, 739 01 Baška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379" y="3999929"/>
            <a:ext cx="8229600" cy="2664296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dirty="0"/>
              <a:t> </a:t>
            </a:r>
            <a:r>
              <a:rPr lang="cs-CZ" sz="2200" dirty="0" smtClean="0"/>
              <a:t>Anotace: </a:t>
            </a:r>
            <a:r>
              <a:rPr lang="cs-CZ" sz="2200" dirty="0" smtClean="0"/>
              <a:t>Výklad </a:t>
            </a:r>
            <a:r>
              <a:rPr lang="cs-CZ" sz="2200" dirty="0"/>
              <a:t>nového </a:t>
            </a:r>
            <a:r>
              <a:rPr lang="cs-CZ" sz="2200" dirty="0" smtClean="0"/>
              <a:t>učiva.</a:t>
            </a:r>
            <a:endParaRPr lang="cs-CZ" sz="2200" dirty="0"/>
          </a:p>
          <a:p>
            <a:pPr marL="0" lvl="0" indent="0" algn="ctr">
              <a:buNone/>
            </a:pPr>
            <a:r>
              <a:rPr lang="cs-CZ" sz="2200" dirty="0"/>
              <a:t>          Autor</a:t>
            </a:r>
            <a:r>
              <a:rPr lang="cs-CZ" sz="2200" dirty="0" smtClean="0"/>
              <a:t>: Mgr. Eva </a:t>
            </a:r>
            <a:r>
              <a:rPr lang="cs-CZ" sz="2200" dirty="0"/>
              <a:t>Palovská,2011</a:t>
            </a:r>
          </a:p>
          <a:p>
            <a:pPr marL="0" lvl="0" indent="0" algn="ctr">
              <a:buNone/>
            </a:pPr>
            <a:r>
              <a:rPr lang="cs-CZ" sz="2200" dirty="0"/>
              <a:t>       Ověření ve </a:t>
            </a:r>
            <a:r>
              <a:rPr lang="cs-CZ" sz="2200" dirty="0" smtClean="0"/>
              <a:t>výuce</a:t>
            </a:r>
            <a:r>
              <a:rPr lang="cs-CZ" sz="2200" dirty="0" smtClean="0"/>
              <a:t>: 8.11.2011,3.třída</a:t>
            </a:r>
            <a:endParaRPr lang="cs-CZ" sz="2200" dirty="0"/>
          </a:p>
          <a:p>
            <a:pPr marL="0" lvl="0" indent="0" algn="ctr">
              <a:buNone/>
            </a:pPr>
            <a:r>
              <a:rPr lang="cs-CZ" sz="2200" dirty="0"/>
              <a:t>          Vyučovací </a:t>
            </a:r>
            <a:r>
              <a:rPr lang="cs-CZ" sz="2200" dirty="0" smtClean="0"/>
              <a:t>předmět: Prvouka</a:t>
            </a:r>
          </a:p>
          <a:p>
            <a:pPr marL="0" lvl="0" indent="0" algn="ctr">
              <a:buNone/>
            </a:pPr>
            <a:r>
              <a:rPr lang="cs-CZ" sz="2200" dirty="0" smtClean="0"/>
              <a:t>Vzdělávací oblast: Místo, kde žijeme</a:t>
            </a:r>
            <a:endParaRPr lang="cs-CZ" sz="2200" dirty="0"/>
          </a:p>
          <a:p>
            <a:pPr marL="0" lvl="0" indent="0" algn="ctr">
              <a:buNone/>
            </a:pPr>
            <a:r>
              <a:rPr lang="cs-CZ" sz="2200" dirty="0"/>
              <a:t>Číslo </a:t>
            </a:r>
            <a:r>
              <a:rPr lang="cs-CZ" sz="2200" dirty="0" smtClean="0"/>
              <a:t>materiálu:VY_32_INOVACE_07_Prv </a:t>
            </a:r>
            <a:r>
              <a:rPr lang="cs-CZ" sz="2200" dirty="0"/>
              <a:t>I.</a:t>
            </a: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023" y="1108777"/>
            <a:ext cx="2808312" cy="2236649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 flipH="1">
            <a:off x="2987824" y="3212976"/>
            <a:ext cx="5112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Naše vlast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40983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1" y="2386013"/>
            <a:ext cx="7488237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412206" y="5049838"/>
            <a:ext cx="4895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eaLnBrk="1" hangingPunct="1"/>
            <a:r>
              <a:rPr lang="cs-CZ"/>
              <a:t>               ZŠ a MŠ Baška př. org.</a:t>
            </a:r>
          </a:p>
          <a:p>
            <a:pPr eaLnBrk="1" hangingPunct="1"/>
            <a:r>
              <a:rPr lang="cs-CZ"/>
              <a:t>                   739 01 Baška 137  </a:t>
            </a:r>
          </a:p>
        </p:txBody>
      </p:sp>
      <p:sp>
        <p:nvSpPr>
          <p:cNvPr id="6" name="TextovéPole 4"/>
          <p:cNvSpPr txBox="1">
            <a:spLocks noChangeArrowheads="1"/>
          </p:cNvSpPr>
          <p:nvPr/>
        </p:nvSpPr>
        <p:spPr bwMode="auto">
          <a:xfrm>
            <a:off x="970756" y="1162050"/>
            <a:ext cx="7200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eaLnBrk="1" hangingPunct="1"/>
            <a:r>
              <a:rPr lang="cs-CZ" sz="3200" dirty="0"/>
              <a:t>   Práce zpracovaná v rámci projektu:</a:t>
            </a:r>
          </a:p>
        </p:txBody>
      </p:sp>
    </p:spTree>
    <p:extLst>
      <p:ext uri="{BB962C8B-B14F-4D97-AF65-F5344CB8AC3E}">
        <p14:creationId xmlns:p14="http://schemas.microsoft.com/office/powerpoint/2010/main" val="273354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va\Pictures\Obráze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8546" b="38546"/>
          <a:stretch/>
        </p:blipFill>
        <p:spPr bwMode="auto">
          <a:xfrm>
            <a:off x="1835697" y="36000"/>
            <a:ext cx="7124736" cy="673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764704"/>
            <a:ext cx="7772400" cy="1470025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Naše vlast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290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Naše vlast je Česká republika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Vznikla 1.1.1993.</a:t>
            </a:r>
          </a:p>
          <a:p>
            <a:pPr marL="0" indent="0">
              <a:buNone/>
            </a:pPr>
            <a:r>
              <a:rPr lang="cs-CZ" dirty="0" smtClean="0"/>
              <a:t>Žije zde 10 542 080 obyvatel.</a:t>
            </a:r>
          </a:p>
          <a:p>
            <a:pPr marL="0" indent="0">
              <a:buNone/>
            </a:pPr>
            <a:r>
              <a:rPr lang="cs-CZ" dirty="0" smtClean="0"/>
              <a:t>Historické části…Čechy, Morava a Slezsko</a:t>
            </a:r>
            <a:endParaRPr lang="cs-CZ" dirty="0"/>
          </a:p>
        </p:txBody>
      </p:sp>
      <p:pic>
        <p:nvPicPr>
          <p:cNvPr id="4" name="Picture 2" descr="C:\Users\Eva\Pictures\Obrázek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429000"/>
            <a:ext cx="5591175" cy="320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18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Česká republika je rozdělena 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71" y="1556792"/>
            <a:ext cx="9144000" cy="2116832"/>
          </a:xfrm>
        </p:spPr>
        <p:txBody>
          <a:bodyPr/>
          <a:lstStyle/>
          <a:p>
            <a:r>
              <a:rPr lang="cs-CZ" dirty="0" smtClean="0"/>
              <a:t>13 menších územních celků-krajů.</a:t>
            </a:r>
          </a:p>
          <a:p>
            <a:r>
              <a:rPr lang="cs-CZ" dirty="0" smtClean="0"/>
              <a:t>Každý kraj má své krajské město, kde sídlí </a:t>
            </a:r>
            <a:r>
              <a:rPr lang="cs-CZ" u="sng" dirty="0" smtClean="0"/>
              <a:t>HEJTMAN</a:t>
            </a:r>
            <a:r>
              <a:rPr lang="cs-CZ" dirty="0" smtClean="0"/>
              <a:t>.</a:t>
            </a:r>
          </a:p>
          <a:p>
            <a:r>
              <a:rPr lang="cs-CZ" dirty="0" smtClean="0"/>
              <a:t>Praha tvoří samostatný celek.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64088" y="4082643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U</a:t>
            </a:r>
            <a:r>
              <a:rPr lang="cs-CZ" sz="2800" dirty="0" smtClean="0">
                <a:solidFill>
                  <a:srgbClr val="C00000"/>
                </a:solidFill>
              </a:rPr>
              <a:t>rči, ve kterém kraji se nachází naše obec.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64088" y="5506500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Urči, které je naše krajské město.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Eva\Pictures\Obrázek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40668"/>
            <a:ext cx="47625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86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Státní symboly České republiky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6194" y="1620088"/>
            <a:ext cx="2602632" cy="989150"/>
          </a:xfrm>
        </p:spPr>
        <p:txBody>
          <a:bodyPr/>
          <a:lstStyle/>
          <a:p>
            <a:r>
              <a:rPr lang="cs-CZ" dirty="0" smtClean="0"/>
              <a:t>Státní vlajka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11960" y="1620088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Státní znak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11960" y="4554596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- je </a:t>
            </a:r>
            <a:r>
              <a:rPr lang="cs-CZ" sz="3200" dirty="0" smtClean="0"/>
              <a:t>tvořen ze znaků: Čech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                          Moravy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                          Slezska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244" y="5335877"/>
            <a:ext cx="3170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Státní hymna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3200" dirty="0"/>
          </a:p>
        </p:txBody>
      </p:sp>
      <p:pic>
        <p:nvPicPr>
          <p:cNvPr id="7" name="Picture 2" descr="C:\Users\Eva\Pictures\Obrázek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70" y="2542380"/>
            <a:ext cx="2663825" cy="177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va\Pictures\Obrázek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386" y="2247152"/>
            <a:ext cx="1951037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23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Státní hymna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45260"/>
            <a:ext cx="10873208" cy="531274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12800" dirty="0" smtClean="0">
                <a:solidFill>
                  <a:srgbClr val="FF0000"/>
                </a:solidFill>
              </a:rPr>
              <a:t>Kde domov můj</a:t>
            </a:r>
          </a:p>
          <a:p>
            <a:pPr marL="0" indent="0">
              <a:buNone/>
            </a:pPr>
            <a:r>
              <a:rPr lang="cs-CZ" sz="12800" dirty="0" smtClean="0"/>
              <a:t>Text napsal Josef Kajetán Tyl</a:t>
            </a:r>
          </a:p>
          <a:p>
            <a:pPr marL="0" indent="0">
              <a:buNone/>
            </a:pPr>
            <a:r>
              <a:rPr lang="cs-CZ" sz="12800" dirty="0" smtClean="0"/>
              <a:t>Hudbu složil František Škroup</a:t>
            </a:r>
          </a:p>
          <a:p>
            <a:pPr marL="0" indent="0">
              <a:buNone/>
            </a:pPr>
            <a:endParaRPr lang="cs-CZ" sz="12800" dirty="0" smtClean="0"/>
          </a:p>
          <a:p>
            <a:pPr marL="0" indent="0">
              <a:buNone/>
            </a:pPr>
            <a:r>
              <a:rPr lang="cs-CZ" sz="12800" dirty="0" smtClean="0"/>
              <a:t>Píseň pochází z divadelní hry</a:t>
            </a:r>
          </a:p>
          <a:p>
            <a:pPr marL="0" indent="0">
              <a:buNone/>
            </a:pPr>
            <a:r>
              <a:rPr lang="cs-CZ" sz="12800" dirty="0" smtClean="0"/>
              <a:t>Fidlovačka aneb Žádný hněv </a:t>
            </a:r>
          </a:p>
          <a:p>
            <a:pPr marL="0" indent="0">
              <a:buNone/>
            </a:pPr>
            <a:r>
              <a:rPr lang="cs-CZ" sz="12800" dirty="0" smtClean="0"/>
              <a:t>a žádná rvačka,</a:t>
            </a:r>
          </a:p>
          <a:p>
            <a:pPr marL="0" indent="0">
              <a:buNone/>
            </a:pPr>
            <a:r>
              <a:rPr lang="cs-CZ" sz="12800" dirty="0" smtClean="0"/>
              <a:t>poprvé uvedená v Praze</a:t>
            </a:r>
          </a:p>
          <a:p>
            <a:pPr marL="0" indent="0">
              <a:buNone/>
            </a:pPr>
            <a:r>
              <a:rPr lang="cs-CZ" sz="12800" dirty="0" smtClean="0"/>
              <a:t>21.12.1834.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14400" dirty="0" smtClean="0">
                <a:solidFill>
                  <a:srgbClr val="FF0000"/>
                </a:solidFill>
              </a:rPr>
              <a:t>Státní hymna zaznívá při zvláštní příležitostech</a:t>
            </a:r>
            <a:r>
              <a:rPr lang="cs-CZ" sz="14400" dirty="0" smtClean="0"/>
              <a:t>.</a:t>
            </a:r>
            <a:endParaRPr lang="cs-CZ" sz="1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34208" y="3994867"/>
            <a:ext cx="3718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ůvodní  Škroupův  zápis</a:t>
            </a:r>
            <a:endParaRPr lang="cs-CZ" sz="2400" dirty="0"/>
          </a:p>
        </p:txBody>
      </p:sp>
      <p:pic>
        <p:nvPicPr>
          <p:cNvPr id="5122" name="Picture 2" descr="C:\Users\Eva\Pictures\Obrázek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28800"/>
            <a:ext cx="3456384" cy="217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79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996"/>
            <a:ext cx="8229600" cy="1143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Praha-hlavní město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 lnSpcReduction="10000"/>
          </a:bodyPr>
          <a:lstStyle/>
          <a:p>
            <a:r>
              <a:rPr lang="cs-CZ" sz="3600" dirty="0" smtClean="0"/>
              <a:t>V Praze sídlí prezident republiky a vláda.</a:t>
            </a:r>
          </a:p>
          <a:p>
            <a:r>
              <a:rPr lang="cs-CZ" sz="3600" dirty="0" smtClean="0"/>
              <a:t>Prezident:</a:t>
            </a:r>
          </a:p>
          <a:p>
            <a:pPr lvl="4"/>
            <a:r>
              <a:rPr lang="cs-CZ" sz="3200" dirty="0"/>
              <a:t>j</a:t>
            </a:r>
            <a:r>
              <a:rPr lang="cs-CZ" sz="3200" dirty="0" smtClean="0"/>
              <a:t>menuje a </a:t>
            </a:r>
            <a:r>
              <a:rPr lang="cs-CZ" sz="3200" dirty="0" smtClean="0"/>
              <a:t>odvolává </a:t>
            </a:r>
            <a:r>
              <a:rPr lang="cs-CZ" sz="3200" dirty="0" smtClean="0"/>
              <a:t>vládu</a:t>
            </a:r>
          </a:p>
          <a:p>
            <a:pPr lvl="4"/>
            <a:r>
              <a:rPr lang="cs-CZ" sz="3200" dirty="0" smtClean="0"/>
              <a:t>podepisuje zákony</a:t>
            </a:r>
          </a:p>
          <a:p>
            <a:pPr lvl="4"/>
            <a:r>
              <a:rPr lang="cs-CZ" sz="3200" dirty="0"/>
              <a:t>j</a:t>
            </a:r>
            <a:r>
              <a:rPr lang="cs-CZ" sz="3200" dirty="0" smtClean="0"/>
              <a:t>edná s představiteli ostatních zemí</a:t>
            </a:r>
          </a:p>
          <a:p>
            <a:pPr lvl="4"/>
            <a:endParaRPr lang="cs-CZ" sz="3200" dirty="0" smtClean="0"/>
          </a:p>
          <a:p>
            <a:r>
              <a:rPr lang="cs-CZ" dirty="0" smtClean="0"/>
              <a:t>Prvním prezidentem Československa </a:t>
            </a:r>
            <a:r>
              <a:rPr lang="cs-CZ" dirty="0" smtClean="0"/>
              <a:t>byl                     </a:t>
            </a:r>
            <a:r>
              <a:rPr lang="cs-CZ" u="sng" dirty="0" smtClean="0"/>
              <a:t>T. G. Masaryk.</a:t>
            </a:r>
            <a:endParaRPr lang="cs-CZ" u="sng" dirty="0" smtClean="0"/>
          </a:p>
          <a:p>
            <a:r>
              <a:rPr lang="cs-CZ" dirty="0" smtClean="0"/>
              <a:t>Prvním prezidentem České republiky  byl  </a:t>
            </a:r>
            <a:r>
              <a:rPr lang="cs-CZ" u="sng" dirty="0" smtClean="0"/>
              <a:t>V</a:t>
            </a:r>
            <a:r>
              <a:rPr lang="cs-CZ" u="sng" dirty="0" smtClean="0"/>
              <a:t>. Havel.</a:t>
            </a:r>
            <a:endParaRPr lang="cs-CZ" u="sng" dirty="0" smtClean="0"/>
          </a:p>
          <a:p>
            <a:r>
              <a:rPr lang="cs-CZ" dirty="0" smtClean="0">
                <a:solidFill>
                  <a:srgbClr val="00B050"/>
                </a:solidFill>
              </a:rPr>
              <a:t>            </a:t>
            </a:r>
            <a:r>
              <a:rPr lang="cs-CZ" dirty="0" smtClean="0">
                <a:solidFill>
                  <a:srgbClr val="C00000"/>
                </a:solidFill>
              </a:rPr>
              <a:t>Víš, jak se jmenuje náš prezident?</a:t>
            </a:r>
          </a:p>
        </p:txBody>
      </p:sp>
    </p:spTree>
    <p:extLst>
      <p:ext uri="{BB962C8B-B14F-4D97-AF65-F5344CB8AC3E}">
        <p14:creationId xmlns:p14="http://schemas.microsoft.com/office/powerpoint/2010/main" val="152961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8039" y="11088"/>
            <a:ext cx="8229600" cy="1143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Politický systém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47096" y="1628800"/>
            <a:ext cx="5288814" cy="6766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Hlavou státu je prezident.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 flipH="1">
            <a:off x="19504" y="3429000"/>
            <a:ext cx="9143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/>
              <a:t>Zákonodárným orgánem </a:t>
            </a:r>
            <a:r>
              <a:rPr lang="cs-CZ" sz="3200" dirty="0" smtClean="0"/>
              <a:t>je </a:t>
            </a:r>
            <a:r>
              <a:rPr lang="cs-CZ" sz="3200" dirty="0" smtClean="0">
                <a:solidFill>
                  <a:srgbClr val="FF0000"/>
                </a:solidFill>
              </a:rPr>
              <a:t>Parlament České republiky.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2508" y="4669686"/>
            <a:ext cx="896149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Tvoří ho dvě </a:t>
            </a:r>
            <a:r>
              <a:rPr lang="cs-CZ" sz="3200" dirty="0" smtClean="0"/>
              <a:t>komory: </a:t>
            </a:r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Poslanecká sněmovna </a:t>
            </a:r>
            <a:r>
              <a:rPr lang="cs-CZ" sz="3200" dirty="0" smtClean="0"/>
              <a:t>a </a:t>
            </a:r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Senát.</a:t>
            </a:r>
          </a:p>
          <a:p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- mimo 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jiné volí prezidenta republiky</a:t>
            </a:r>
          </a:p>
          <a:p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- schvaluje 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státní rozpočet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106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2" y="2132856"/>
            <a:ext cx="8613775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188640"/>
            <a:ext cx="8255000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221088"/>
            <a:ext cx="6621463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5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4243" y="620688"/>
            <a:ext cx="3816424" cy="533578"/>
          </a:xfrm>
        </p:spPr>
        <p:txBody>
          <a:bodyPr>
            <a:noAutofit/>
          </a:bodyPr>
          <a:lstStyle/>
          <a:p>
            <a:r>
              <a:rPr lang="cs-CZ" sz="3200" dirty="0" smtClean="0"/>
              <a:t>Zdroje informací:</a:t>
            </a:r>
            <a:endParaRPr lang="cs-CZ" sz="32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251520" y="1412776"/>
            <a:ext cx="9036496" cy="34290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200" dirty="0"/>
              <a:t>17.11.2011:Slepá </a:t>
            </a:r>
            <a:r>
              <a:rPr lang="cs-CZ" sz="1200" dirty="0" smtClean="0"/>
              <a:t>mapa </a:t>
            </a:r>
            <a:r>
              <a:rPr lang="cs-CZ" sz="1200" dirty="0" err="1" smtClean="0"/>
              <a:t>čr,Free</a:t>
            </a:r>
            <a:r>
              <a:rPr lang="cs-CZ" sz="1200" dirty="0" smtClean="0"/>
              <a:t>-top.tym.cz [online]. 2007 [cit. 2011-11-17]. Slepá mapa ČR. Dostupné z WWW: &lt;http://free-top.tym.cz/</a:t>
            </a:r>
            <a:r>
              <a:rPr lang="cs-CZ" sz="1200" dirty="0" err="1" smtClean="0"/>
              <a:t>download.php?ds</a:t>
            </a:r>
            <a:r>
              <a:rPr lang="cs-CZ" sz="1200" dirty="0" smtClean="0"/>
              <a:t>=</a:t>
            </a:r>
            <a:r>
              <a:rPr lang="cs-CZ" sz="1200" dirty="0" err="1" smtClean="0"/>
              <a:t>slepa</a:t>
            </a:r>
            <a:r>
              <a:rPr lang="cs-CZ" sz="1200" dirty="0" smtClean="0"/>
              <a:t>-mapa-</a:t>
            </a:r>
            <a:r>
              <a:rPr lang="cs-CZ" sz="1200" dirty="0" err="1" smtClean="0"/>
              <a:t>cr</a:t>
            </a:r>
            <a:r>
              <a:rPr lang="cs-CZ" sz="1200" dirty="0" smtClean="0"/>
              <a:t>&gt;.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17.11.2011:autor:Petr:Mapa </a:t>
            </a:r>
            <a:r>
              <a:rPr lang="cs-CZ" sz="1200" dirty="0" err="1" smtClean="0"/>
              <a:t>morava,slezsko,čechy:Vlast.cz</a:t>
            </a:r>
            <a:r>
              <a:rPr lang="cs-CZ" sz="1200" dirty="0" smtClean="0"/>
              <a:t> [online]. 2006 [cit. 2011-11-17]. Historické země a kraje. Dostupné z WWW: &lt;http://vlast.cz/</a:t>
            </a:r>
            <a:r>
              <a:rPr lang="cs-CZ" sz="1200" dirty="0" err="1" smtClean="0"/>
              <a:t>historicke</a:t>
            </a:r>
            <a:r>
              <a:rPr lang="cs-CZ" sz="1200" dirty="0" smtClean="0"/>
              <a:t>-</a:t>
            </a:r>
            <a:r>
              <a:rPr lang="cs-CZ" sz="1200" dirty="0" err="1" smtClean="0"/>
              <a:t>zeme</a:t>
            </a:r>
            <a:r>
              <a:rPr lang="cs-CZ" sz="1200" dirty="0" smtClean="0"/>
              <a:t>-a-kraje/&gt;.publikováno pod licencí </a:t>
            </a:r>
            <a:r>
              <a:rPr lang="cs-CZ" sz="1200" dirty="0" err="1" smtClean="0"/>
              <a:t>creative</a:t>
            </a:r>
            <a:r>
              <a:rPr lang="cs-CZ" sz="1200" dirty="0" smtClean="0"/>
              <a:t> </a:t>
            </a:r>
            <a:r>
              <a:rPr lang="cs-CZ" sz="1200" dirty="0" err="1" smtClean="0"/>
              <a:t>commons</a:t>
            </a:r>
            <a:endParaRPr lang="cs-CZ" sz="1200" dirty="0" smtClean="0"/>
          </a:p>
          <a:p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17.11.2011:Slepá </a:t>
            </a:r>
            <a:r>
              <a:rPr lang="cs-CZ" sz="1200" dirty="0" smtClean="0"/>
              <a:t>mapa </a:t>
            </a:r>
            <a:r>
              <a:rPr lang="cs-CZ" sz="1200" dirty="0" err="1" smtClean="0"/>
              <a:t>kraje:Katalog-sdh.ic.cz</a:t>
            </a:r>
            <a:r>
              <a:rPr lang="cs-CZ" sz="1200" dirty="0" smtClean="0"/>
              <a:t> [online]. 2010 [cit. 2011-11-17]. Staronový katalog SDH. Dostupné z WWW: &lt;http://katalog-sdh.ic.cz/&gt;.</a:t>
            </a:r>
          </a:p>
          <a:p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17.11.2011:Vlajka </a:t>
            </a:r>
            <a:r>
              <a:rPr lang="cs-CZ" sz="1200" dirty="0" err="1" smtClean="0"/>
              <a:t>ČR:Www.mzv.cz</a:t>
            </a:r>
            <a:r>
              <a:rPr lang="cs-CZ" sz="1200" dirty="0" smtClean="0"/>
              <a:t> [online]. 2008 [cit. 2011-11-17]. Státní symboly České republiky. Dostupné z WWW: &lt;http://www.mzv.cz/</a:t>
            </a:r>
            <a:r>
              <a:rPr lang="cs-CZ" sz="1200" dirty="0" err="1" smtClean="0"/>
              <a:t>bratislava</a:t>
            </a:r>
            <a:r>
              <a:rPr lang="cs-CZ" sz="1200" dirty="0" smtClean="0"/>
              <a:t>/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informace_o_cr</a:t>
            </a:r>
            <a:r>
              <a:rPr lang="cs-CZ" sz="1200" dirty="0" smtClean="0"/>
              <a:t>/</a:t>
            </a:r>
            <a:r>
              <a:rPr lang="cs-CZ" sz="1200" dirty="0" err="1" smtClean="0"/>
              <a:t>statni_symboly_cr</a:t>
            </a:r>
            <a:r>
              <a:rPr lang="cs-CZ" sz="1200" dirty="0" smtClean="0"/>
              <a:t>/index.html&gt;.</a:t>
            </a:r>
          </a:p>
          <a:p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17.11.2011:Znak </a:t>
            </a:r>
            <a:r>
              <a:rPr lang="cs-CZ" sz="1200" dirty="0" err="1" smtClean="0"/>
              <a:t>ČR:Www.mzv.cz</a:t>
            </a:r>
            <a:r>
              <a:rPr lang="cs-CZ" sz="1200" dirty="0" smtClean="0"/>
              <a:t> [online]. 2008 [cit. 2011-11-17]. Státní symboly České republiky. Dostupné z WWW: &lt;http://www.mzv.cz/</a:t>
            </a:r>
            <a:r>
              <a:rPr lang="cs-CZ" sz="1200" dirty="0" err="1" smtClean="0"/>
              <a:t>bratislava</a:t>
            </a:r>
            <a:r>
              <a:rPr lang="cs-CZ" sz="1200" dirty="0" smtClean="0"/>
              <a:t>/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informace_o_cr</a:t>
            </a:r>
            <a:r>
              <a:rPr lang="cs-CZ" sz="1200" dirty="0" smtClean="0"/>
              <a:t>/</a:t>
            </a:r>
            <a:r>
              <a:rPr lang="cs-CZ" sz="1200" dirty="0" err="1" smtClean="0"/>
              <a:t>statni_symboly_cr</a:t>
            </a:r>
            <a:r>
              <a:rPr lang="cs-CZ" sz="1200" dirty="0" smtClean="0"/>
              <a:t>/index.html&gt;.</a:t>
            </a:r>
          </a:p>
          <a:p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17.11.2011:Rukopis </a:t>
            </a:r>
            <a:r>
              <a:rPr lang="cs-CZ" sz="1200" dirty="0" err="1" smtClean="0"/>
              <a:t>hymny:volné</a:t>
            </a:r>
            <a:r>
              <a:rPr lang="cs-CZ" sz="1200" dirty="0" smtClean="0"/>
              <a:t> dílo, publikováno pod licencí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Commons,dostupné</a:t>
            </a:r>
            <a:r>
              <a:rPr lang="cs-CZ" sz="1200" dirty="0"/>
              <a:t> z:http://cs.wikipedia.org/wiki/Soubor:Skroup-Anthem.jpg</a:t>
            </a:r>
          </a:p>
        </p:txBody>
      </p:sp>
    </p:spTree>
    <p:extLst>
      <p:ext uri="{BB962C8B-B14F-4D97-AF65-F5344CB8AC3E}">
        <p14:creationId xmlns:p14="http://schemas.microsoft.com/office/powerpoint/2010/main" val="29094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1376</TotalTime>
  <Words>434</Words>
  <Application>Microsoft Office PowerPoint</Application>
  <PresentationFormat>Předvádění na obrazovce 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Základní škola a Mateřská škola, Baška, p. o. Baška 137, 739 01 Baška</vt:lpstr>
      <vt:lpstr>Prezentace aplikace PowerPoint</vt:lpstr>
      <vt:lpstr>Naše vlast</vt:lpstr>
      <vt:lpstr>Naše vlast je Česká republika</vt:lpstr>
      <vt:lpstr>Česká republika je rozdělena na:</vt:lpstr>
      <vt:lpstr>Státní symboly České republiky</vt:lpstr>
      <vt:lpstr>Státní hymna</vt:lpstr>
      <vt:lpstr>Praha-hlavní město ČR</vt:lpstr>
      <vt:lpstr>Politický systém</vt:lpstr>
      <vt:lpstr>Prezentace aplikace PowerPoint</vt:lpstr>
      <vt:lpstr>Zdroje informací: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Naše vlast</dc:title>
  <dc:creator>pc</dc:creator>
  <cp:lastModifiedBy>Učitel</cp:lastModifiedBy>
  <cp:revision>53</cp:revision>
  <dcterms:created xsi:type="dcterms:W3CDTF">2011-11-05T10:53:44Z</dcterms:created>
  <dcterms:modified xsi:type="dcterms:W3CDTF">2012-04-02T15:17:42Z</dcterms:modified>
</cp:coreProperties>
</file>