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0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74A5B1-9178-419A-ADEB-28235B43FADD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0ED49B-C8A1-49B0-85B6-43CF5E3133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23983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0ED49B-C8A1-49B0-85B6-43CF5E31338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70942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BDA5795-7425-4986-8FA3-D24C017A608F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823CC93-07A4-459A-BD1C-8DA95DDF7A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5795-7425-4986-8FA3-D24C017A608F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3CC93-07A4-459A-BD1C-8DA95DDF7A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BDA5795-7425-4986-8FA3-D24C017A608F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823CC93-07A4-459A-BD1C-8DA95DDF7A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5795-7425-4986-8FA3-D24C017A608F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3CC93-07A4-459A-BD1C-8DA95DDF7A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5795-7425-4986-8FA3-D24C017A608F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3CC93-07A4-459A-BD1C-8DA95DDF7A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5795-7425-4986-8FA3-D24C017A608F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3CC93-07A4-459A-BD1C-8DA95DDF7A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5795-7425-4986-8FA3-D24C017A608F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3CC93-07A4-459A-BD1C-8DA95DDF7A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5795-7425-4986-8FA3-D24C017A608F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823CC93-07A4-459A-BD1C-8DA95DDF7A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5795-7425-4986-8FA3-D24C017A608F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3CC93-07A4-459A-BD1C-8DA95DDF7A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5795-7425-4986-8FA3-D24C017A608F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3CC93-07A4-459A-BD1C-8DA95DDF7A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5795-7425-4986-8FA3-D24C017A608F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823CC93-07A4-459A-BD1C-8DA95DDF7A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4BDA5795-7425-4986-8FA3-D24C017A608F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4823CC93-07A4-459A-BD1C-8DA95DDF7A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169696288"/>
              </p:ext>
            </p:extLst>
          </p:nvPr>
        </p:nvGraphicFramePr>
        <p:xfrm>
          <a:off x="1627188" y="136525"/>
          <a:ext cx="5889625" cy="6584950"/>
        </p:xfrm>
        <a:graphic>
          <a:graphicData uri="http://schemas.openxmlformats.org/presentationml/2006/ole">
            <p:oleObj spid="_x0000_s1026" name="Dokument" r:id="rId3" imgW="5889940" imgH="6585377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4274130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chemie </a:t>
            </a:r>
          </a:p>
          <a:p>
            <a:r>
              <a:rPr lang="cs-CZ" sz="2800" dirty="0" smtClean="0"/>
              <a:t>9. ročník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ALDEHYDY A KETONY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024837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179512" y="1628800"/>
            <a:ext cx="8784976" cy="1008112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= karbonylové sloučeniny, </a:t>
            </a:r>
            <a:r>
              <a:rPr lang="cs-CZ" sz="2800" dirty="0" smtClean="0"/>
              <a:t>nebo-li </a:t>
            </a:r>
            <a:r>
              <a:rPr lang="cs-CZ" sz="2800" dirty="0" smtClean="0"/>
              <a:t>deriváty uhlovodíků, které obsahují </a:t>
            </a:r>
            <a:r>
              <a:rPr lang="cs-CZ" sz="2800" dirty="0" smtClean="0">
                <a:solidFill>
                  <a:srgbClr val="FF0000"/>
                </a:solidFill>
              </a:rPr>
              <a:t>karbonylovou skupinu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179512" y="3356992"/>
            <a:ext cx="4328220" cy="3327723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 ALDEHYDY</a:t>
            </a:r>
          </a:p>
          <a:p>
            <a:pPr marL="45720" indent="0">
              <a:buNone/>
            </a:pPr>
            <a:r>
              <a:rPr lang="cs-CZ" sz="2800" dirty="0" smtClean="0"/>
              <a:t>= deriváty uhlovodíků, ve kterých je na karbonylovou skupinu vázán </a:t>
            </a:r>
            <a:r>
              <a:rPr lang="cs-CZ" sz="2800" u="sng" dirty="0" smtClean="0"/>
              <a:t>atom vodíku</a:t>
            </a:r>
            <a:r>
              <a:rPr lang="cs-CZ" sz="2800" dirty="0" smtClean="0"/>
              <a:t>            a </a:t>
            </a:r>
            <a:r>
              <a:rPr lang="cs-CZ" sz="2800" u="sng" dirty="0" smtClean="0"/>
              <a:t>uhlovodíkový zbytek</a:t>
            </a:r>
          </a:p>
          <a:p>
            <a:pPr marL="45720" indent="0">
              <a:buNone/>
            </a:pPr>
            <a:r>
              <a:rPr lang="cs-CZ" sz="2800" dirty="0" smtClean="0"/>
              <a:t>- přípona -al</a:t>
            </a: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4008" y="3356992"/>
            <a:ext cx="4320480" cy="332772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</a:t>
            </a:r>
            <a:r>
              <a:rPr lang="cs-CZ" sz="2800" b="1" dirty="0" smtClean="0"/>
              <a:t>KETONY</a:t>
            </a:r>
          </a:p>
          <a:p>
            <a:pPr marL="45720" indent="0">
              <a:buNone/>
            </a:pPr>
            <a:r>
              <a:rPr lang="cs-CZ" sz="2800" dirty="0"/>
              <a:t>= deriváty uhlovodíků, ve kterých </a:t>
            </a:r>
            <a:r>
              <a:rPr lang="cs-CZ" sz="2800" dirty="0" smtClean="0"/>
              <a:t>jsou </a:t>
            </a:r>
            <a:r>
              <a:rPr lang="cs-CZ" sz="2800" dirty="0"/>
              <a:t>na karbonylovou skupinu </a:t>
            </a:r>
            <a:r>
              <a:rPr lang="cs-CZ" sz="2800" dirty="0" smtClean="0"/>
              <a:t>vázány </a:t>
            </a:r>
            <a:r>
              <a:rPr lang="cs-CZ" sz="2800" u="sng" dirty="0" smtClean="0"/>
              <a:t>dva uhlovodíkové zbytky</a:t>
            </a:r>
            <a:endParaRPr lang="cs-CZ" sz="2800" u="sng" dirty="0"/>
          </a:p>
          <a:p>
            <a:pPr marL="45720" indent="0">
              <a:buNone/>
            </a:pPr>
            <a:r>
              <a:rPr lang="cs-CZ" sz="2800" dirty="0" smtClean="0"/>
              <a:t>- přípona -on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/>
              <a:t>ALDEHYDY A KETONY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32017" y="2564904"/>
            <a:ext cx="12538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C=O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6116803" y="2710608"/>
            <a:ext cx="360040" cy="1080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6116843" y="2998918"/>
            <a:ext cx="360000" cy="1440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171416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0999" y="1719070"/>
            <a:ext cx="8407893" cy="5022298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vlastnosti: bezbarvý plyn</a:t>
            </a:r>
          </a:p>
          <a:p>
            <a:pPr marL="4572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štiplavý zápach</a:t>
            </a:r>
          </a:p>
          <a:p>
            <a:pPr marL="4572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jedovatý</a:t>
            </a:r>
          </a:p>
          <a:p>
            <a:pPr marL="4572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karcinogen </a:t>
            </a:r>
          </a:p>
          <a:p>
            <a:pPr marL="4572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použití: dezinfekce a konzervace </a:t>
            </a:r>
          </a:p>
          <a:p>
            <a:pPr marL="4572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výroba plastů</a:t>
            </a:r>
          </a:p>
          <a:p>
            <a:pPr marL="4572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výroba pryskyřic (lepidla)</a:t>
            </a:r>
          </a:p>
          <a:p>
            <a:pPr marL="4572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40%-ní roztok … formalin 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FORMALDEHYD - METHANAL</a:t>
            </a:r>
            <a:endParaRPr lang="cs-CZ" dirty="0"/>
          </a:p>
        </p:txBody>
      </p:sp>
      <p:pic>
        <p:nvPicPr>
          <p:cNvPr id="1029" name="Picture 5" descr="http://upload.wikimedia.org/wikipedia/commons/thumb/0/0f/Formaldehyde-2D.png/640px-Formaldehyde-2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700808"/>
            <a:ext cx="2160240" cy="2057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73610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 vlastnosti: </a:t>
            </a:r>
            <a:r>
              <a:rPr lang="cs-CZ" sz="2800" dirty="0"/>
              <a:t>bezbarvá </a:t>
            </a:r>
            <a:r>
              <a:rPr lang="cs-CZ" sz="2800" dirty="0" smtClean="0"/>
              <a:t>kapalina </a:t>
            </a:r>
          </a:p>
          <a:p>
            <a:pPr marL="45720" indent="0">
              <a:buNone/>
            </a:pPr>
            <a:r>
              <a:rPr lang="cs-CZ" sz="2800" dirty="0" smtClean="0"/>
              <a:t>                   štiplavý zápach</a:t>
            </a:r>
          </a:p>
          <a:p>
            <a:pPr marL="4572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hořlavý</a:t>
            </a:r>
          </a:p>
          <a:p>
            <a:pPr marL="45720" indent="0">
              <a:buNone/>
            </a:pPr>
            <a:endParaRPr lang="cs-CZ" sz="2800" dirty="0" smtClean="0"/>
          </a:p>
          <a:p>
            <a:r>
              <a:rPr lang="cs-CZ" sz="2800" dirty="0" smtClean="0"/>
              <a:t> součást metabolismu rostlin (zralé ovoce)</a:t>
            </a:r>
          </a:p>
          <a:p>
            <a:endParaRPr lang="cs-CZ" sz="2800" dirty="0" smtClean="0"/>
          </a:p>
          <a:p>
            <a:r>
              <a:rPr lang="cs-CZ" sz="2800" dirty="0" smtClean="0"/>
              <a:t> použití: výroba kys. octové, barviv, léčiv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ACETALDEHYD - ETHANAL</a:t>
            </a:r>
            <a:endParaRPr lang="cs-CZ" dirty="0"/>
          </a:p>
        </p:txBody>
      </p:sp>
      <p:pic>
        <p:nvPicPr>
          <p:cNvPr id="1026" name="Picture 2" descr="http://upload.wikimedia.org/wikipedia/commons/thumb/0/09/Acetaldehyde-2D.png/800px-Acetaldehyde-2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635277"/>
            <a:ext cx="2348260" cy="1869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98600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 vlastnosti: bezbarvá kapalina</a:t>
            </a:r>
          </a:p>
          <a:p>
            <a:pPr marL="4572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charakteristický zápach</a:t>
            </a:r>
          </a:p>
          <a:p>
            <a:pPr marL="4572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hořlavý </a:t>
            </a:r>
          </a:p>
          <a:p>
            <a:pPr marL="4572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zdraví škodlivý</a:t>
            </a:r>
          </a:p>
          <a:p>
            <a:pPr marL="45720" indent="0">
              <a:buNone/>
            </a:pPr>
            <a:endParaRPr lang="cs-CZ" sz="2800" dirty="0" smtClean="0"/>
          </a:p>
          <a:p>
            <a:pPr marL="45720" indent="0">
              <a:buNone/>
            </a:pPr>
            <a:r>
              <a:rPr lang="cs-CZ" sz="2800" dirty="0" smtClean="0"/>
              <a:t> </a:t>
            </a:r>
            <a:endParaRPr lang="cs-CZ" sz="2800" dirty="0"/>
          </a:p>
          <a:p>
            <a:r>
              <a:rPr lang="cs-CZ" sz="2800" dirty="0" smtClean="0"/>
              <a:t>použití: rozpouštědlo („odlakovač“)</a:t>
            </a:r>
          </a:p>
          <a:p>
            <a:pPr marL="4572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výroba barviv, léčiv, plastů</a:t>
            </a:r>
          </a:p>
          <a:p>
            <a:endParaRPr lang="cs-CZ" sz="28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ACETON - PROPANON</a:t>
            </a:r>
            <a:endParaRPr lang="cs-CZ" dirty="0"/>
          </a:p>
        </p:txBody>
      </p:sp>
      <p:pic>
        <p:nvPicPr>
          <p:cNvPr id="2050" name="Picture 2" descr="http://upload.wikimedia.org/wikipedia/commons/thumb/e/ec/Acetone-3D-vdW.png/640px-Acetone-3D-vdW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12016" y="2348880"/>
            <a:ext cx="2676996" cy="2518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54954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719070"/>
            <a:ext cx="8712968" cy="5022297"/>
          </a:xfrm>
        </p:spPr>
        <p:txBody>
          <a:bodyPr>
            <a:normAutofit/>
          </a:bodyPr>
          <a:lstStyle/>
          <a:p>
            <a:pPr>
              <a:lnSpc>
                <a:spcPts val="3600"/>
              </a:lnSpc>
            </a:pPr>
            <a:r>
              <a:rPr lang="cs-CZ" sz="2800" dirty="0" smtClean="0"/>
              <a:t> 1</a:t>
            </a:r>
            <a:r>
              <a:rPr lang="cs-CZ" sz="2800" dirty="0"/>
              <a:t>) </a:t>
            </a:r>
            <a:r>
              <a:rPr lang="cs-CZ" sz="2800" dirty="0" smtClean="0"/>
              <a:t>Aldehydy jsou deriváty </a:t>
            </a:r>
            <a:r>
              <a:rPr lang="cs-CZ" sz="2800" dirty="0"/>
              <a:t>uhlovodíků, </a:t>
            </a:r>
            <a:r>
              <a:rPr lang="cs-CZ" sz="2800" dirty="0" smtClean="0"/>
              <a:t>              ve </a:t>
            </a:r>
            <a:r>
              <a:rPr lang="cs-CZ" sz="2800" dirty="0"/>
              <a:t>kterých je na </a:t>
            </a:r>
            <a:r>
              <a:rPr lang="cs-CZ" sz="2800" dirty="0" smtClean="0"/>
              <a:t>______________ </a:t>
            </a:r>
            <a:r>
              <a:rPr lang="cs-CZ" sz="2800" dirty="0"/>
              <a:t>skupinu vázán atom </a:t>
            </a:r>
            <a:r>
              <a:rPr lang="cs-CZ" sz="2800" dirty="0" smtClean="0"/>
              <a:t>vodíku a </a:t>
            </a:r>
            <a:r>
              <a:rPr lang="cs-CZ" sz="2800" dirty="0"/>
              <a:t>uhlovodíkový </a:t>
            </a:r>
            <a:r>
              <a:rPr lang="cs-CZ" sz="2800" dirty="0" smtClean="0"/>
              <a:t>zbytek.</a:t>
            </a:r>
          </a:p>
          <a:p>
            <a:pPr>
              <a:lnSpc>
                <a:spcPts val="3600"/>
              </a:lnSpc>
            </a:pPr>
            <a:r>
              <a:rPr lang="cs-CZ" sz="2800" dirty="0" smtClean="0"/>
              <a:t> 2) Ketony jsou </a:t>
            </a:r>
            <a:r>
              <a:rPr lang="cs-CZ" sz="2800" dirty="0"/>
              <a:t>deriváty uhlovodíků, ve kterých jsou na karbonylovou skupinu vázány </a:t>
            </a:r>
            <a:r>
              <a:rPr lang="cs-CZ" sz="2800" dirty="0" smtClean="0"/>
              <a:t>_________________________________.</a:t>
            </a:r>
            <a:endParaRPr lang="cs-CZ" sz="2800" dirty="0"/>
          </a:p>
          <a:p>
            <a:pPr>
              <a:lnSpc>
                <a:spcPts val="3600"/>
              </a:lnSpc>
            </a:pPr>
            <a:r>
              <a:rPr lang="cs-CZ" sz="2800" dirty="0" smtClean="0"/>
              <a:t> 3) Formaldehyd je _________, _______ plyn, který slouží jako ______________ prostředek.</a:t>
            </a:r>
          </a:p>
          <a:p>
            <a:pPr>
              <a:lnSpc>
                <a:spcPts val="3600"/>
              </a:lnSpc>
            </a:pPr>
            <a:r>
              <a:rPr lang="cs-CZ" sz="2800" dirty="0" smtClean="0"/>
              <a:t> 4) ___________ je keton, který se používá jako rozpouštědlo barev a laků.</a:t>
            </a:r>
            <a:endParaRPr lang="cs-CZ" sz="28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chybějící údaje: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19872" y="2204864"/>
            <a:ext cx="32768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KARBONYLOVOU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4077072"/>
            <a:ext cx="54489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DVA UHLOVODÍKOVÉ ZBYTKY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40112" y="4600292"/>
            <a:ext cx="21530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BEZBARVÝ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57567" y="4595489"/>
            <a:ext cx="20661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JEDOVATÝ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79358" y="5118709"/>
            <a:ext cx="27852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KONZERVAČNÍ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03648" y="5641929"/>
            <a:ext cx="16946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ACETON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64530" y="1110649"/>
            <a:ext cx="5159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altLang="cs-CZ" dirty="0">
                <a:solidFill>
                  <a:srgbClr val="FF0000"/>
                </a:solidFill>
                <a:latin typeface="Verdana" pitchFamily="34" charset="0"/>
              </a:rPr>
              <a:t>Další klepnutí myší zobrazí správná řešení.</a:t>
            </a:r>
          </a:p>
        </p:txBody>
      </p:sp>
    </p:spTree>
    <p:extLst>
      <p:ext uri="{BB962C8B-B14F-4D97-AF65-F5344CB8AC3E}">
        <p14:creationId xmlns:p14="http://schemas.microsoft.com/office/powerpoint/2010/main" xmlns="" val="2359638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1719071"/>
            <a:ext cx="8928991" cy="4407408"/>
          </a:xfrm>
        </p:spPr>
        <p:txBody>
          <a:bodyPr>
            <a:normAutofit/>
          </a:bodyPr>
          <a:lstStyle/>
          <a:p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Formaldehyd. BENJAH-BMM27. </a:t>
            </a:r>
            <a:r>
              <a:rPr lang="cs-CZ" sz="1800" i="1" dirty="0">
                <a:latin typeface="Arial" panose="020B0604020202020204" pitchFamily="34" charset="0"/>
                <a:cs typeface="Arial" panose="020B0604020202020204" pitchFamily="34" charset="0"/>
              </a:rPr>
              <a:t>Wikipedia.org</a:t>
            </a: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 [online]. 2006 [cit. 2014-04-29]. Dostupné z: http://</a:t>
            </a: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cs.wikipedia.org/wiki/Formaldehyd#mediaviewer/Soubor:Formaldehyde-2D.png</a:t>
            </a:r>
          </a:p>
          <a:p>
            <a:r>
              <a:rPr lang="cs-CZ" sz="1800" dirty="0" smtClean="0"/>
              <a:t>Acetaldehyd</a:t>
            </a:r>
            <a:r>
              <a:rPr lang="cs-CZ" sz="1800" dirty="0"/>
              <a:t>. BENJAH-BMM27. </a:t>
            </a:r>
            <a:r>
              <a:rPr lang="cs-CZ" sz="1800" i="1" dirty="0"/>
              <a:t>Wikipedia.org</a:t>
            </a:r>
            <a:r>
              <a:rPr lang="cs-CZ" sz="1800" dirty="0"/>
              <a:t> [online]. 2007 [cit. 2014-04-29]. Dostupné z: http://</a:t>
            </a:r>
            <a:r>
              <a:rPr lang="cs-CZ" sz="1800" dirty="0" smtClean="0"/>
              <a:t>cs.wikipedia.org/wiki/Acetaldehyd#mediaviewer/Soubor:Acetaldehyde-2D.png</a:t>
            </a:r>
          </a:p>
          <a:p>
            <a:r>
              <a:rPr lang="cs-CZ" sz="1800" dirty="0"/>
              <a:t>Aceton. MAHAHAHANEAPNEAP. </a:t>
            </a:r>
            <a:r>
              <a:rPr lang="cs-CZ" sz="1800" i="1" dirty="0"/>
              <a:t>Wikipedia.org</a:t>
            </a:r>
            <a:r>
              <a:rPr lang="cs-CZ" sz="1800" dirty="0"/>
              <a:t> [online]. 2008 [cit. 2014-04-29]. Dostupné z: http://</a:t>
            </a:r>
            <a:r>
              <a:rPr lang="cs-CZ" sz="1800" dirty="0" smtClean="0"/>
              <a:t>cs.wikipedia.org/wiki/Propanon#mediaviewer/Soubor:Acetone-3D-vdW.png</a:t>
            </a:r>
            <a:endParaRPr lang="cs-CZ" sz="18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Použité zdroje: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3926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106</TotalTime>
  <Words>315</Words>
  <Application>Microsoft Office PowerPoint</Application>
  <PresentationFormat>Předvádění na obrazovce (4:3)</PresentationFormat>
  <Paragraphs>57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Mřížka</vt:lpstr>
      <vt:lpstr>Dokument</vt:lpstr>
      <vt:lpstr>Snímek 1</vt:lpstr>
      <vt:lpstr>ALDEHYDY A KETONY</vt:lpstr>
      <vt:lpstr>ALDEHYDY A KETONY</vt:lpstr>
      <vt:lpstr>FORMALDEHYD - METHANAL</vt:lpstr>
      <vt:lpstr>ACETALDEHYD - ETHANAL</vt:lpstr>
      <vt:lpstr>ACETON - PROPANON</vt:lpstr>
      <vt:lpstr>Doplňte chybějící údaje: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Dominika Nigrinová</dc:creator>
  <cp:lastModifiedBy>Dum</cp:lastModifiedBy>
  <cp:revision>13</cp:revision>
  <dcterms:created xsi:type="dcterms:W3CDTF">2014-04-29T08:59:42Z</dcterms:created>
  <dcterms:modified xsi:type="dcterms:W3CDTF">2014-05-04T14:14:10Z</dcterms:modified>
</cp:coreProperties>
</file>