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7" r:id="rId2"/>
    <p:sldId id="26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9" r:id="rId11"/>
    <p:sldId id="268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0" d="100"/>
          <a:sy n="80" d="100"/>
        </p:scale>
        <p:origin x="-19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baseline="0" dirty="0" smtClean="0"/>
            <a:t>VY_32_INOVACE_16_Konverzace v Aj 6.ročník_Spring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Lenka Hrnčířová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</a:t>
          </a:r>
          <a:r>
            <a:rPr lang="cs-CZ" sz="2000" dirty="0" smtClean="0"/>
            <a:t>: </a:t>
          </a:r>
          <a:r>
            <a:rPr lang="cs-CZ" sz="2000" dirty="0" err="1" smtClean="0"/>
            <a:t>Spring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2821" custLinFactNeighborY="9453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A51DE93-55C0-41D3-AC20-EB9347E355FC}" type="presOf" srcId="{B651F6E3-6281-48DB-9319-2AEAFDAE7572}" destId="{619D679B-A015-4ECF-8348-D1034C574F40}" srcOrd="0" destOrd="0" presId="urn:microsoft.com/office/officeart/2005/8/layout/target3"/>
    <dgm:cxn modelId="{0191D953-4A83-4694-BF31-4B4D129EAF75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0BF74D0-2B3F-4472-BAF5-FE6168FBAC03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40A7211-C107-4C4E-8FC1-513DA7049D89}" type="presOf" srcId="{D1B46980-6531-4606-95E6-44980827E919}" destId="{2BE915AB-18AA-4053-B92C-3BFC9ED204BB}" srcOrd="1" destOrd="0" presId="urn:microsoft.com/office/officeart/2005/8/layout/target3"/>
    <dgm:cxn modelId="{FCA91037-C170-405F-AB28-AF70EF15688E}" type="presOf" srcId="{757F3AB3-0718-4624-B441-E567A8F0AB56}" destId="{333A1088-737F-45CB-B68E-254E46348037}" srcOrd="0" destOrd="0" presId="urn:microsoft.com/office/officeart/2005/8/layout/target3"/>
    <dgm:cxn modelId="{46CFBCA8-81A4-4CCC-986A-293CBE4EB73C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FBAD574-294E-4073-B9D5-CD649D5ACEA8}" type="presOf" srcId="{4C35D32F-0EAB-4CD7-82EE-45574DC2A586}" destId="{8BEBB6EC-1DAA-4CAC-8A25-BC0FCBD5DBD5}" srcOrd="0" destOrd="0" presId="urn:microsoft.com/office/officeart/2005/8/layout/target3"/>
    <dgm:cxn modelId="{23788D6E-D4B6-4368-A2F4-83EDD7618CFC}" type="presOf" srcId="{D1D4F407-5343-4D3F-B5B9-D407B03CAEB4}" destId="{AED2198E-93D5-4001-81B4-73124B309672}" srcOrd="1" destOrd="0" presId="urn:microsoft.com/office/officeart/2005/8/layout/target3"/>
    <dgm:cxn modelId="{553FB603-8C15-4E44-B8E6-DC3F22D35F1A}" type="presOf" srcId="{D1D4F407-5343-4D3F-B5B9-D407B03CAEB4}" destId="{D005CE8C-CC26-4C3E-AC11-E15060ECD759}" srcOrd="0" destOrd="0" presId="urn:microsoft.com/office/officeart/2005/8/layout/target3"/>
    <dgm:cxn modelId="{597F0E5B-C3D6-4E53-ADC7-8A79D2C9C620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63E168D-97CA-4AC6-B3C2-4B7D3124400A}" type="presOf" srcId="{D8197B8C-B260-4A16-BDF4-0947B075E274}" destId="{5A5FFA88-C948-4069-8E93-59FA12366E83}" srcOrd="1" destOrd="0" presId="urn:microsoft.com/office/officeart/2005/8/layout/target3"/>
    <dgm:cxn modelId="{8275FA7F-3CB2-403F-911B-9B825FD31AFE}" type="presParOf" srcId="{333A1088-737F-45CB-B68E-254E46348037}" destId="{F5ABB229-8D3B-4694-996A-96F23CF14429}" srcOrd="0" destOrd="0" presId="urn:microsoft.com/office/officeart/2005/8/layout/target3"/>
    <dgm:cxn modelId="{F5A8EC7E-71BB-4ABF-A5D7-F1B4132367B6}" type="presParOf" srcId="{333A1088-737F-45CB-B68E-254E46348037}" destId="{F41139FD-01EE-4571-8B17-4FB00FC51163}" srcOrd="1" destOrd="0" presId="urn:microsoft.com/office/officeart/2005/8/layout/target3"/>
    <dgm:cxn modelId="{E6D9300F-6B1E-4F4B-8925-54CAE382CC27}" type="presParOf" srcId="{333A1088-737F-45CB-B68E-254E46348037}" destId="{D005CE8C-CC26-4C3E-AC11-E15060ECD759}" srcOrd="2" destOrd="0" presId="urn:microsoft.com/office/officeart/2005/8/layout/target3"/>
    <dgm:cxn modelId="{5F77CFBE-AE83-4ACC-AB6C-91C77F174F05}" type="presParOf" srcId="{333A1088-737F-45CB-B68E-254E46348037}" destId="{2C702D82-9B77-49B7-9568-BB8EB47C3372}" srcOrd="3" destOrd="0" presId="urn:microsoft.com/office/officeart/2005/8/layout/target3"/>
    <dgm:cxn modelId="{3D91BEF5-C3E0-4F48-B7D6-D94292F4081B}" type="presParOf" srcId="{333A1088-737F-45CB-B68E-254E46348037}" destId="{A52A0455-90FF-4808-ABD0-F02540D31D5A}" srcOrd="4" destOrd="0" presId="urn:microsoft.com/office/officeart/2005/8/layout/target3"/>
    <dgm:cxn modelId="{4D1D91AE-5936-4CB1-A8E6-54DC8E643385}" type="presParOf" srcId="{333A1088-737F-45CB-B68E-254E46348037}" destId="{6140AFEC-043D-4C43-A2F9-D0F5331DF3A3}" srcOrd="5" destOrd="0" presId="urn:microsoft.com/office/officeart/2005/8/layout/target3"/>
    <dgm:cxn modelId="{7A4327F6-446F-47D3-BA4B-AFA3D42E41E8}" type="presParOf" srcId="{333A1088-737F-45CB-B68E-254E46348037}" destId="{9358AC05-5D7D-4327-9F80-1AD486AEA664}" srcOrd="6" destOrd="0" presId="urn:microsoft.com/office/officeart/2005/8/layout/target3"/>
    <dgm:cxn modelId="{31770D8E-21D1-40D0-9908-0A96F57D470A}" type="presParOf" srcId="{333A1088-737F-45CB-B68E-254E46348037}" destId="{313FC574-E1CD-4FB4-B054-0B805CE0447D}" srcOrd="7" destOrd="0" presId="urn:microsoft.com/office/officeart/2005/8/layout/target3"/>
    <dgm:cxn modelId="{164B350E-ADAE-4D71-B138-4F215D20F171}" type="presParOf" srcId="{333A1088-737F-45CB-B68E-254E46348037}" destId="{619D679B-A015-4ECF-8348-D1034C574F40}" srcOrd="8" destOrd="0" presId="urn:microsoft.com/office/officeart/2005/8/layout/target3"/>
    <dgm:cxn modelId="{F08EC497-A376-4C2B-BB50-8CBEF9294CB3}" type="presParOf" srcId="{333A1088-737F-45CB-B68E-254E46348037}" destId="{322283A8-4A27-4CDA-BAE3-F381106A9174}" srcOrd="9" destOrd="0" presId="urn:microsoft.com/office/officeart/2005/8/layout/target3"/>
    <dgm:cxn modelId="{5E42BC99-CEAF-439B-A957-047884ED3A3E}" type="presParOf" srcId="{333A1088-737F-45CB-B68E-254E46348037}" destId="{FFC9F71D-1B4F-4AD9-A4A6-86ADEFC8AF5C}" srcOrd="10" destOrd="0" presId="urn:microsoft.com/office/officeart/2005/8/layout/target3"/>
    <dgm:cxn modelId="{1399C6FE-1235-4430-ACFD-4891A88EBBC9}" type="presParOf" srcId="{333A1088-737F-45CB-B68E-254E46348037}" destId="{25B08C86-7E15-44DC-BE7F-FFB55DD49D12}" srcOrd="11" destOrd="0" presId="urn:microsoft.com/office/officeart/2005/8/layout/target3"/>
    <dgm:cxn modelId="{A70CD502-E102-45A9-B984-0D18A225B77F}" type="presParOf" srcId="{333A1088-737F-45CB-B68E-254E46348037}" destId="{76644BE8-9D7C-4C09-B250-3D10AF48CBB7}" srcOrd="12" destOrd="0" presId="urn:microsoft.com/office/officeart/2005/8/layout/target3"/>
    <dgm:cxn modelId="{EA003FE7-FE85-49B9-B035-A6FC14C0CF53}" type="presParOf" srcId="{333A1088-737F-45CB-B68E-254E46348037}" destId="{EE85B701-7295-41C0-BA7A-34D3756A2AE6}" srcOrd="13" destOrd="0" presId="urn:microsoft.com/office/officeart/2005/8/layout/target3"/>
    <dgm:cxn modelId="{85AA4BC0-9B47-4452-9BA2-E7614BF8EFC0}" type="presParOf" srcId="{333A1088-737F-45CB-B68E-254E46348037}" destId="{8BEBB6EC-1DAA-4CAC-8A25-BC0FCBD5DBD5}" srcOrd="14" destOrd="0" presId="urn:microsoft.com/office/officeart/2005/8/layout/target3"/>
    <dgm:cxn modelId="{00FB2FDC-49F9-4A15-8F5C-22F3A155FDB9}" type="presParOf" srcId="{333A1088-737F-45CB-B68E-254E46348037}" destId="{AED2198E-93D5-4001-81B4-73124B309672}" srcOrd="15" destOrd="0" presId="urn:microsoft.com/office/officeart/2005/8/layout/target3"/>
    <dgm:cxn modelId="{18B39C04-4877-46AB-BFC1-64A957D6DD3A}" type="presParOf" srcId="{333A1088-737F-45CB-B68E-254E46348037}" destId="{2BE915AB-18AA-4053-B92C-3BFC9ED204BB}" srcOrd="16" destOrd="0" presId="urn:microsoft.com/office/officeart/2005/8/layout/target3"/>
    <dgm:cxn modelId="{E1CF81FF-E28E-4417-8A7B-24D8344288BF}" type="presParOf" srcId="{333A1088-737F-45CB-B68E-254E46348037}" destId="{6BB5E863-4638-4E1D-BFDE-399D028AC4ED}" srcOrd="17" destOrd="0" presId="urn:microsoft.com/office/officeart/2005/8/layout/target3"/>
    <dgm:cxn modelId="{0B94AB95-600A-45A6-B3A4-C507B7C91966}" type="presParOf" srcId="{333A1088-737F-45CB-B68E-254E46348037}" destId="{5A5FFA88-C948-4069-8E93-59FA12366E83}" srcOrd="18" destOrd="0" presId="urn:microsoft.com/office/officeart/2005/8/layout/target3"/>
    <dgm:cxn modelId="{E622132B-99E9-4314-897D-B428F2BC026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00000"/>
                <a:shade val="85000"/>
                <a:lumMod val="8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00000"/>
                <a:shade val="85000"/>
                <a:lumMod val="8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Lenka Hrnčířová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00000"/>
                <a:shade val="85000"/>
                <a:lumMod val="8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VY_32_INOVACE_16_Konverzace v Aj 6.ročník_Spring</a:t>
          </a:r>
          <a:endParaRPr lang="cs-CZ" sz="20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00000"/>
                <a:shade val="85000"/>
                <a:lumMod val="8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312011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</a:t>
          </a:r>
          <a:r>
            <a:rPr lang="cs-CZ" sz="2000" kern="1200" dirty="0" smtClean="0"/>
            <a:t>: </a:t>
          </a:r>
          <a:r>
            <a:rPr lang="cs-CZ" sz="2000" kern="1200" dirty="0" err="1" smtClean="0"/>
            <a:t>Spring</a:t>
          </a:r>
          <a:endParaRPr lang="cs-CZ" sz="2000" kern="1200" dirty="0"/>
        </a:p>
      </dsp:txBody>
      <dsp:txXfrm>
        <a:off x="1273857" y="1312011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00000"/>
                <a:shade val="85000"/>
                <a:lumMod val="8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1CF6CA-7A06-498B-A4DC-B10B826EF874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4D39AB-094E-429E-9CFD-8CFE46E851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1859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D0A969-A6F1-481D-9FC3-02C8A08094DF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9100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4D39AB-094E-429E-9CFD-8CFE46E851C8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36532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4D39AB-094E-429E-9CFD-8CFE46E851C8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0412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4D39AB-094E-429E-9CFD-8CFE46E851C8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34575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4D39AB-094E-429E-9CFD-8CFE46E851C8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26550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4D39AB-094E-429E-9CFD-8CFE46E851C8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40577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4D39AB-094E-429E-9CFD-8CFE46E851C8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66144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4D39AB-094E-429E-9CFD-8CFE46E851C8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877644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4D39AB-094E-429E-9CFD-8CFE46E851C8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7825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4D39AB-094E-429E-9CFD-8CFE46E851C8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044217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4D39AB-094E-429E-9CFD-8CFE46E851C8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943688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4D39AB-094E-429E-9CFD-8CFE46E851C8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2446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FAFDF9-0F0A-4E49-B532-265EA47602D1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E5691-1410-48AC-8125-F08D3620E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FAFDF9-0F0A-4E49-B532-265EA47602D1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E5691-1410-48AC-8125-F08D3620E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FAFDF9-0F0A-4E49-B532-265EA47602D1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E5691-1410-48AC-8125-F08D3620E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FAFDF9-0F0A-4E49-B532-265EA47602D1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E5691-1410-48AC-8125-F08D3620E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FAFDF9-0F0A-4E49-B532-265EA47602D1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E5691-1410-48AC-8125-F08D3620E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FAFDF9-0F0A-4E49-B532-265EA47602D1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E5691-1410-48AC-8125-F08D3620E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FAFDF9-0F0A-4E49-B532-265EA47602D1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E5691-1410-48AC-8125-F08D3620E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FAFDF9-0F0A-4E49-B532-265EA47602D1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E5691-1410-48AC-8125-F08D3620E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FAFDF9-0F0A-4E49-B532-265EA47602D1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E5691-1410-48AC-8125-F08D3620E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FAFDF9-0F0A-4E49-B532-265EA47602D1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E5691-1410-48AC-8125-F08D3620E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FAFDF9-0F0A-4E49-B532-265EA47602D1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E5691-1410-48AC-8125-F08D3620E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D0FAFDF9-0F0A-4E49-B532-265EA47602D1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DE6E5691-1410-48AC-8125-F08D3620E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emf"/><Relationship Id="rId5" Type="http://schemas.openxmlformats.org/officeDocument/2006/relationships/image" Target="../media/image5.emf"/><Relationship Id="rId4" Type="http://schemas.openxmlformats.org/officeDocument/2006/relationships/image" Target="../media/image4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gif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e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image" Target="../media/image24.e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16593759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4585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7889596" cy="65556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Anotace:</a:t>
            </a:r>
          </a:p>
          <a:p>
            <a:endParaRPr lang="cs-CZ" sz="2800" dirty="0"/>
          </a:p>
          <a:p>
            <a:r>
              <a:rPr lang="cs-CZ" sz="2800" dirty="0" smtClean="0"/>
              <a:t>Anglický jazyk, 6. ročník, </a:t>
            </a:r>
            <a:r>
              <a:rPr lang="cs-CZ" sz="2800" dirty="0" err="1" smtClean="0"/>
              <a:t>Spring</a:t>
            </a:r>
            <a:r>
              <a:rPr lang="cs-CZ" sz="2800" dirty="0" smtClean="0"/>
              <a:t> – Jaro</a:t>
            </a:r>
          </a:p>
          <a:p>
            <a:endParaRPr lang="cs-CZ" sz="2800" dirty="0"/>
          </a:p>
          <a:p>
            <a:r>
              <a:rPr lang="cs-CZ" sz="2800" dirty="0" smtClean="0"/>
              <a:t>Prezentace k výkladu</a:t>
            </a:r>
            <a:br>
              <a:rPr lang="cs-CZ" sz="2800" dirty="0" smtClean="0"/>
            </a:br>
            <a:r>
              <a:rPr lang="cs-CZ" sz="2800" dirty="0" smtClean="0"/>
              <a:t>1) Co a kdy je jaro</a:t>
            </a:r>
          </a:p>
          <a:p>
            <a:r>
              <a:rPr lang="cs-CZ" sz="2800" dirty="0" smtClean="0"/>
              <a:t>2) Počasí</a:t>
            </a:r>
          </a:p>
          <a:p>
            <a:r>
              <a:rPr lang="cs-CZ" sz="2800" dirty="0" smtClean="0"/>
              <a:t>3) Probouzení přírody</a:t>
            </a:r>
          </a:p>
          <a:p>
            <a:r>
              <a:rPr lang="cs-CZ" sz="2800" dirty="0" smtClean="0"/>
              <a:t>4) Jarní květiny</a:t>
            </a:r>
          </a:p>
          <a:p>
            <a:r>
              <a:rPr lang="cs-CZ" sz="2800" dirty="0" smtClean="0"/>
              <a:t>5) Práce na </a:t>
            </a:r>
            <a:r>
              <a:rPr lang="cs-CZ" sz="2800" dirty="0" smtClean="0"/>
              <a:t>zahradě</a:t>
            </a:r>
          </a:p>
          <a:p>
            <a:r>
              <a:rPr lang="cs-CZ" sz="2800" dirty="0" smtClean="0"/>
              <a:t>6) Překlad slov o zahradničení do </a:t>
            </a:r>
            <a:r>
              <a:rPr lang="cs-CZ" sz="2800" dirty="0" err="1" smtClean="0"/>
              <a:t>Čj</a:t>
            </a:r>
            <a:endParaRPr lang="cs-CZ" sz="2800" dirty="0" smtClean="0"/>
          </a:p>
          <a:p>
            <a:r>
              <a:rPr lang="cs-CZ" sz="2800" dirty="0" smtClean="0"/>
              <a:t>7) Zařazení slov z tématu jaro do 2 skupin</a:t>
            </a:r>
          </a:p>
          <a:p>
            <a:endParaRPr lang="cs-CZ" sz="2800" dirty="0"/>
          </a:p>
          <a:p>
            <a:r>
              <a:rPr lang="cs-CZ" sz="2800" dirty="0" smtClean="0"/>
              <a:t>Pomůcky: fixy na </a:t>
            </a:r>
            <a:r>
              <a:rPr lang="cs-CZ" sz="2800" smtClean="0"/>
              <a:t>interaktivní tabuli</a:t>
            </a:r>
            <a:endParaRPr lang="cs-CZ" sz="2800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34718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08720"/>
            <a:ext cx="4347344" cy="4216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err="1" smtClean="0">
                <a:solidFill>
                  <a:srgbClr val="FF0000"/>
                </a:solidFill>
              </a:rPr>
              <a:t>Spring</a:t>
            </a:r>
            <a:endParaRPr lang="cs-CZ" sz="3600" b="1" u="sng" dirty="0" smtClean="0">
              <a:solidFill>
                <a:srgbClr val="FF0000"/>
              </a:solidFill>
            </a:endParaRPr>
          </a:p>
          <a:p>
            <a:endParaRPr lang="cs-CZ" sz="3600" b="1" u="sng" dirty="0">
              <a:solidFill>
                <a:srgbClr val="00B050"/>
              </a:solidFill>
            </a:endParaRPr>
          </a:p>
          <a:p>
            <a:endParaRPr lang="cs-CZ" sz="2800" dirty="0" smtClean="0"/>
          </a:p>
          <a:p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one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seasons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in </a:t>
            </a:r>
            <a:r>
              <a:rPr lang="cs-CZ" sz="2800" dirty="0" err="1" smtClean="0"/>
              <a:t>March</a:t>
            </a:r>
            <a:r>
              <a:rPr lang="cs-CZ" sz="2800" dirty="0" smtClean="0"/>
              <a:t>, </a:t>
            </a:r>
            <a:r>
              <a:rPr lang="cs-CZ" sz="2800" dirty="0" err="1" smtClean="0"/>
              <a:t>April</a:t>
            </a:r>
            <a:r>
              <a:rPr lang="cs-CZ" sz="2800" dirty="0" smtClean="0"/>
              <a:t> and May.</a:t>
            </a:r>
          </a:p>
          <a:p>
            <a:endParaRPr lang="cs-CZ" sz="2800" dirty="0">
              <a:solidFill>
                <a:srgbClr val="00B050"/>
              </a:solidFill>
            </a:endParaRPr>
          </a:p>
          <a:p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7553" y="116632"/>
            <a:ext cx="4105277" cy="25516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831" y="4439772"/>
            <a:ext cx="2300621" cy="14288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3858" y="4439772"/>
            <a:ext cx="2268252" cy="14087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439772"/>
            <a:ext cx="2295426" cy="14256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31118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92696"/>
            <a:ext cx="7734810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Days</a:t>
            </a:r>
            <a:r>
              <a:rPr lang="cs-CZ" sz="2800" dirty="0" smtClean="0"/>
              <a:t> are </a:t>
            </a:r>
            <a:r>
              <a:rPr lang="cs-CZ" sz="2800" dirty="0" err="1" smtClean="0"/>
              <a:t>longer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r>
              <a:rPr lang="cs-CZ" sz="2800" dirty="0" err="1" smtClean="0"/>
              <a:t>The</a:t>
            </a:r>
            <a:r>
              <a:rPr lang="cs-CZ" sz="2800" dirty="0" smtClean="0"/>
              <a:t> sun </a:t>
            </a:r>
            <a:r>
              <a:rPr lang="cs-CZ" sz="2800" dirty="0" err="1" smtClean="0"/>
              <a:t>shines</a:t>
            </a:r>
            <a:r>
              <a:rPr lang="cs-CZ" sz="2800" dirty="0" smtClean="0"/>
              <a:t> more and </a:t>
            </a:r>
            <a:r>
              <a:rPr lang="cs-CZ" sz="2800" dirty="0" err="1" smtClean="0"/>
              <a:t>snow</a:t>
            </a:r>
            <a:r>
              <a:rPr lang="cs-CZ" sz="2800" dirty="0" smtClean="0"/>
              <a:t> </a:t>
            </a:r>
            <a:r>
              <a:rPr lang="cs-CZ" sz="2800" dirty="0" err="1" smtClean="0"/>
              <a:t>melts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r>
              <a:rPr lang="cs-CZ" sz="2800" dirty="0" err="1" smtClean="0"/>
              <a:t>Nature</a:t>
            </a:r>
            <a:r>
              <a:rPr lang="cs-CZ" sz="2800" dirty="0" smtClean="0"/>
              <a:t> </a:t>
            </a:r>
            <a:r>
              <a:rPr lang="cs-CZ" sz="2800" dirty="0" err="1" smtClean="0"/>
              <a:t>wakes</a:t>
            </a:r>
            <a:r>
              <a:rPr lang="cs-CZ" sz="2800" dirty="0" smtClean="0"/>
              <a:t> up</a:t>
            </a:r>
            <a:r>
              <a:rPr lang="cs-CZ" sz="2800" dirty="0" smtClean="0"/>
              <a:t>.</a:t>
            </a:r>
          </a:p>
          <a:p>
            <a:r>
              <a:rPr lang="cs-CZ" sz="2800" dirty="0" err="1" smtClean="0"/>
              <a:t>Animals</a:t>
            </a:r>
            <a:r>
              <a:rPr lang="cs-CZ" sz="2800" dirty="0" smtClean="0"/>
              <a:t> </a:t>
            </a:r>
            <a:r>
              <a:rPr lang="cs-CZ" sz="2800" dirty="0" err="1" smtClean="0"/>
              <a:t>come</a:t>
            </a:r>
            <a:r>
              <a:rPr lang="cs-CZ" sz="2800" dirty="0" smtClean="0"/>
              <a:t>  </a:t>
            </a:r>
            <a:r>
              <a:rPr lang="cs-CZ" sz="2800" dirty="0" err="1" smtClean="0"/>
              <a:t>out</a:t>
            </a:r>
            <a:r>
              <a:rPr lang="cs-CZ" sz="2800" dirty="0" smtClean="0"/>
              <a:t>, so </a:t>
            </a:r>
            <a:r>
              <a:rPr lang="cs-CZ" sz="2800" dirty="0" err="1" smtClean="0"/>
              <a:t>we</a:t>
            </a:r>
            <a:r>
              <a:rPr lang="cs-CZ" sz="2800" dirty="0" smtClean="0"/>
              <a:t> </a:t>
            </a:r>
            <a:r>
              <a:rPr lang="cs-CZ" sz="2800" dirty="0" err="1" smtClean="0"/>
              <a:t>can</a:t>
            </a:r>
            <a:r>
              <a:rPr lang="cs-CZ" sz="2800" dirty="0" smtClean="0"/>
              <a:t> </a:t>
            </a:r>
            <a:r>
              <a:rPr lang="cs-CZ" sz="2800" dirty="0" err="1" smtClean="0"/>
              <a:t>see</a:t>
            </a:r>
            <a:r>
              <a:rPr lang="cs-CZ" sz="2800" dirty="0"/>
              <a:t> </a:t>
            </a:r>
            <a:r>
              <a:rPr lang="cs-CZ" sz="2800" dirty="0" err="1" smtClean="0"/>
              <a:t>again</a:t>
            </a:r>
            <a:r>
              <a:rPr lang="cs-CZ" sz="2800" dirty="0" smtClean="0"/>
              <a:t>: </a:t>
            </a:r>
            <a:endParaRPr lang="cs-CZ" sz="2800" dirty="0"/>
          </a:p>
        </p:txBody>
      </p:sp>
      <p:pic>
        <p:nvPicPr>
          <p:cNvPr id="2050" name="Picture 2" descr="http://ts4.mm.bing.net/images/thumbnail.aspx?q=4903306950477543&amp;id=505f42570e60c7502990772787f4e74a&amp;index=newexp&amp;url=http%3a%2f%2fobchod-tricko.cz%2fimages%2fbody_potisk%2fA1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188640"/>
            <a:ext cx="1340768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Milan\AppData\Local\Microsoft\Windows\Temporary Internet Files\Low\Content.IE5\WEOA9SIH\MC90043801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368" y="4386226"/>
            <a:ext cx="172819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4233" y="4686259"/>
            <a:ext cx="1656184" cy="1128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 descr="http://ts2.mm.bing.net/images/thumbnail.aspx?q=4928642950496317&amp;id=0f1bd675b92dee13452d3725c0d876ea&amp;index=newexp&amp;url=http%3a%2f%2fwww.biolib.cz%2fIMG%2fGAL%2f70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201502"/>
            <a:ext cx="995752" cy="1457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4470" y="3933056"/>
            <a:ext cx="31678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Call  </a:t>
            </a:r>
            <a:r>
              <a:rPr lang="cs-CZ" sz="2800" b="1" dirty="0" err="1" smtClean="0">
                <a:solidFill>
                  <a:srgbClr val="00B050"/>
                </a:solidFill>
              </a:rPr>
              <a:t>the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00B050"/>
                </a:solidFill>
              </a:rPr>
              <a:t>insect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5814383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</a:t>
            </a:r>
            <a:r>
              <a:rPr lang="cs-CZ" sz="2800" b="1" dirty="0" err="1" smtClean="0">
                <a:solidFill>
                  <a:srgbClr val="FF0000"/>
                </a:solidFill>
              </a:rPr>
              <a:t>bee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55776" y="5517232"/>
            <a:ext cx="248482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   </a:t>
            </a:r>
            <a:r>
              <a:rPr lang="cs-CZ" sz="2800" b="1" dirty="0" err="1" smtClean="0">
                <a:solidFill>
                  <a:srgbClr val="FF0000"/>
                </a:solidFill>
              </a:rPr>
              <a:t>butterfly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40152" y="5814383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</a:t>
            </a:r>
            <a:r>
              <a:rPr lang="cs-CZ" sz="2800" b="1" dirty="0" err="1" smtClean="0">
                <a:solidFill>
                  <a:srgbClr val="FF0000"/>
                </a:solidFill>
              </a:rPr>
              <a:t>beetle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6966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ts1.mm.bing.net/images/thumbnail.aspx?q=4565812718928624&amp;id=7cbc3e969c34baf53bb7cf3cc5776682&amp;index=newexp&amp;url=http%3a%2f%2fnd01.jxs.cz%2f468%2f298%2fc572dc0f63_7280814_o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153303"/>
            <a:ext cx="2232248" cy="1629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ts3.mm.bing.net/images/thumbnail.aspx?q=4905248273072522&amp;id=a040a4a082c727e6b56945237f594471&amp;index=newexp&amp;url=http%3a%2f%2fwww.roztomilosti.cz%2fwp-content%2fuploads%2f2008%2f10%2fzab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6067" y="2124240"/>
            <a:ext cx="2392218" cy="1658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ts2.mm.bing.net/images/thumbnail.aspx?q=4633544361903697&amp;id=77ce02f4b91179bbc5a3220a36018a42&amp;index=newexp&amp;url=http%3a%2f%2fwww.blucina.cz%2fprirodnipark%2fjesterka_obecna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098614"/>
            <a:ext cx="2747446" cy="1717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8" y="692696"/>
            <a:ext cx="79608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00B050"/>
                </a:solidFill>
              </a:rPr>
              <a:t>Match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00B050"/>
                </a:solidFill>
              </a:rPr>
              <a:t>the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00B050"/>
                </a:solidFill>
              </a:rPr>
              <a:t>pictures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00B050"/>
                </a:solidFill>
              </a:rPr>
              <a:t>with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00B050"/>
                </a:solidFill>
              </a:rPr>
              <a:t>correct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00B050"/>
                </a:solidFill>
              </a:rPr>
              <a:t>names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4005064"/>
            <a:ext cx="77048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endParaRPr lang="cs-CZ" sz="2800" dirty="0" smtClean="0"/>
          </a:p>
          <a:p>
            <a:r>
              <a:rPr lang="cs-CZ" sz="2800" b="1" dirty="0">
                <a:solidFill>
                  <a:srgbClr val="00B050"/>
                </a:solidFill>
              </a:rPr>
              <a:t> </a:t>
            </a:r>
            <a:r>
              <a:rPr lang="cs-CZ" sz="2800" b="1" dirty="0" smtClean="0">
                <a:solidFill>
                  <a:srgbClr val="00B050"/>
                </a:solidFill>
              </a:rPr>
              <a:t>   </a:t>
            </a:r>
            <a:r>
              <a:rPr lang="cs-CZ" sz="2800" b="1" dirty="0" err="1" smtClean="0">
                <a:solidFill>
                  <a:srgbClr val="00B050"/>
                </a:solidFill>
              </a:rPr>
              <a:t>frog</a:t>
            </a:r>
            <a:r>
              <a:rPr lang="cs-CZ" sz="2800" b="1" dirty="0" smtClean="0">
                <a:solidFill>
                  <a:srgbClr val="00B050"/>
                </a:solidFill>
              </a:rPr>
              <a:t>              </a:t>
            </a:r>
            <a:r>
              <a:rPr lang="cs-CZ" sz="2800" b="1" dirty="0" err="1" smtClean="0">
                <a:solidFill>
                  <a:srgbClr val="00B050"/>
                </a:solidFill>
              </a:rPr>
              <a:t>lizard</a:t>
            </a:r>
            <a:r>
              <a:rPr lang="cs-CZ" sz="2800" b="1" dirty="0" smtClean="0">
                <a:solidFill>
                  <a:srgbClr val="00B050"/>
                </a:solidFill>
              </a:rPr>
              <a:t>           </a:t>
            </a:r>
            <a:r>
              <a:rPr lang="cs-CZ" sz="2800" b="1" dirty="0" smtClean="0">
                <a:solidFill>
                  <a:srgbClr val="00B050"/>
                </a:solidFill>
              </a:rPr>
              <a:t>       </a:t>
            </a:r>
            <a:r>
              <a:rPr lang="cs-CZ" sz="2800" b="1" dirty="0" err="1" smtClean="0">
                <a:solidFill>
                  <a:srgbClr val="00B050"/>
                </a:solidFill>
              </a:rPr>
              <a:t>snake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5301208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snake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91880" y="5301208"/>
            <a:ext cx="11574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frog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12160" y="4869160"/>
            <a:ext cx="263224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    </a:t>
            </a:r>
            <a:r>
              <a:rPr lang="cs-CZ" sz="2800" b="1" dirty="0" err="1" smtClean="0">
                <a:solidFill>
                  <a:srgbClr val="FF0000"/>
                </a:solidFill>
              </a:rPr>
              <a:t>lizard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8734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764704"/>
            <a:ext cx="7576113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Some</a:t>
            </a:r>
            <a:r>
              <a:rPr lang="cs-CZ" sz="2800" dirty="0" smtClean="0"/>
              <a:t> </a:t>
            </a:r>
            <a:r>
              <a:rPr lang="cs-CZ" sz="2800" dirty="0" err="1" smtClean="0"/>
              <a:t>birds</a:t>
            </a:r>
            <a:r>
              <a:rPr lang="cs-CZ" sz="2800" dirty="0" smtClean="0"/>
              <a:t> return </a:t>
            </a:r>
            <a:r>
              <a:rPr lang="cs-CZ" sz="2800" dirty="0" err="1" smtClean="0"/>
              <a:t>from</a:t>
            </a:r>
            <a:r>
              <a:rPr lang="cs-CZ" sz="2800" dirty="0" smtClean="0"/>
              <a:t> </a:t>
            </a:r>
            <a:r>
              <a:rPr lang="cs-CZ" sz="2800" dirty="0" err="1" smtClean="0"/>
              <a:t>hotter</a:t>
            </a:r>
            <a:r>
              <a:rPr lang="cs-CZ" sz="2800" dirty="0" smtClean="0"/>
              <a:t> </a:t>
            </a:r>
            <a:r>
              <a:rPr lang="cs-CZ" sz="2800" dirty="0" err="1" smtClean="0"/>
              <a:t>countries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r>
              <a:rPr lang="cs-CZ" sz="2800" b="1" dirty="0" smtClean="0">
                <a:solidFill>
                  <a:srgbClr val="FF0000"/>
                </a:solidFill>
              </a:rPr>
              <a:t>                                  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4098" name="Picture 2" descr="http://ts4.mm.bing.net/images/thumbnail.aspx?q=5016676919672971&amp;id=05a0fc211d320ea6d4b9ff144ee8b40e&amp;index=newexp&amp;url=http%3a%2f%2fwww.nasiptaci.cz%2fdat%2fobr%2fvlastovk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834133"/>
            <a:ext cx="1592318" cy="2140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ts1.mm.bing.net/images/thumbnail.aspx?q=4918158955381380&amp;id=bc2842f4e8a747e15699cd1b8ccb2793&amp;index=newexp&amp;url=http%3a%2f%2fwww.nasiptaci.cz%2fdat%2fobr%2fkukacka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798931"/>
            <a:ext cx="2016224" cy="1905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://ts4.mm.bing.net/images/thumbnail.aspx?q=4616553479013731&amp;id=2431e3a6de732a885282adcc219f295b&amp;index=newexp&amp;url=http%3a%2f%2fwww.prirodainfo.cz%2fphotos%2fCiconia%2520ciconia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834133"/>
            <a:ext cx="2160240" cy="1865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9552" y="4704248"/>
            <a:ext cx="82809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 </a:t>
            </a:r>
            <a:endParaRPr lang="cs-CZ" sz="2800" b="1" dirty="0" smtClean="0"/>
          </a:p>
          <a:p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  </a:t>
            </a:r>
            <a:r>
              <a:rPr lang="cs-CZ" sz="2800" b="1" dirty="0" err="1" smtClean="0"/>
              <a:t>stork</a:t>
            </a:r>
            <a:r>
              <a:rPr lang="cs-CZ" sz="2800" b="1" dirty="0" smtClean="0"/>
              <a:t>            </a:t>
            </a:r>
            <a:r>
              <a:rPr lang="cs-CZ" sz="2800" b="1" dirty="0" err="1" smtClean="0"/>
              <a:t>cuckoo</a:t>
            </a:r>
            <a:r>
              <a:rPr lang="cs-CZ" sz="2800" b="1" dirty="0" smtClean="0"/>
              <a:t>  </a:t>
            </a:r>
            <a:r>
              <a:rPr lang="cs-CZ" sz="2800" b="1" dirty="0" smtClean="0"/>
              <a:t>            </a:t>
            </a:r>
            <a:r>
              <a:rPr lang="cs-CZ" sz="2800" b="1" dirty="0" err="1" smtClean="0"/>
              <a:t>swallow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844824"/>
            <a:ext cx="702468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Do </a:t>
            </a:r>
            <a:r>
              <a:rPr lang="cs-CZ" sz="2800" b="1" dirty="0" err="1" smtClean="0">
                <a:solidFill>
                  <a:srgbClr val="00B050"/>
                </a:solidFill>
              </a:rPr>
              <a:t>you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00B050"/>
                </a:solidFill>
              </a:rPr>
              <a:t>know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00B050"/>
                </a:solidFill>
              </a:rPr>
              <a:t>their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00B050"/>
                </a:solidFill>
              </a:rPr>
              <a:t>names</a:t>
            </a:r>
            <a:r>
              <a:rPr lang="cs-CZ" sz="2800" b="1" dirty="0" smtClean="0">
                <a:solidFill>
                  <a:srgbClr val="00B050"/>
                </a:solidFill>
              </a:rPr>
              <a:t>? </a:t>
            </a:r>
            <a:r>
              <a:rPr lang="cs-CZ" sz="2800" b="1" dirty="0" err="1" smtClean="0">
                <a:solidFill>
                  <a:srgbClr val="00B050"/>
                </a:solidFill>
              </a:rPr>
              <a:t>Match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</a:p>
          <a:p>
            <a:r>
              <a:rPr lang="cs-CZ" sz="2800" b="1" dirty="0" err="1">
                <a:solidFill>
                  <a:srgbClr val="00B050"/>
                </a:solidFill>
              </a:rPr>
              <a:t>p</a:t>
            </a:r>
            <a:r>
              <a:rPr lang="cs-CZ" sz="2800" b="1" dirty="0" err="1" smtClean="0">
                <a:solidFill>
                  <a:srgbClr val="00B050"/>
                </a:solidFill>
              </a:rPr>
              <a:t>ictures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00B050"/>
                </a:solidFill>
              </a:rPr>
              <a:t>with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00B050"/>
                </a:solidFill>
              </a:rPr>
              <a:t>correct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00B050"/>
                </a:solidFill>
              </a:rPr>
              <a:t>names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5658355"/>
            <a:ext cx="19061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err="1" smtClean="0">
                <a:solidFill>
                  <a:srgbClr val="FF0000"/>
                </a:solidFill>
              </a:rPr>
              <a:t>swallow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87824" y="5658355"/>
            <a:ext cx="18722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  </a:t>
            </a:r>
            <a:r>
              <a:rPr lang="cs-CZ" sz="2800" b="1" dirty="0" err="1" smtClean="0">
                <a:solidFill>
                  <a:srgbClr val="FF0000"/>
                </a:solidFill>
              </a:rPr>
              <a:t>stork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40152" y="6093296"/>
            <a:ext cx="20922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 </a:t>
            </a:r>
            <a:r>
              <a:rPr lang="cs-CZ" sz="2800" b="1" dirty="0" err="1" smtClean="0">
                <a:solidFill>
                  <a:srgbClr val="FF0000"/>
                </a:solidFill>
              </a:rPr>
              <a:t>cuckoo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8451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http://ts4.mm.bing.net/images/thumbnail.aspx?q=4860872678769463&amp;id=a31f5e0fb863f26f8a8d57e4d242009a&amp;index=newexp&amp;url=http%3a%2f%2fwww.naturfoto.cz%2ffotografie%2fostatni%2fbledule-jarni-2252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876545"/>
            <a:ext cx="19050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://ts1.mm.bing.net/images/thumbnail.aspx?q=5062929407280148&amp;id=0c2a0ad66c841bcec9796942582c781a&amp;index=newexp&amp;url=http%3a%2f%2fwww.naturfoto.cz%2ffotografie%2fmaly%2fsnezenka-podsneznik-xxx527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590920"/>
            <a:ext cx="2857500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http://ts3.mm.bing.net/images/thumbnail.aspx?q=4733853325592350&amp;id=12d7894af494497e68fbb45f4b50fd23&amp;index=newexp&amp;url=http%3a%2f%2fwww.celysvet.cz%2ffotky%2ffialka-violka-vonna_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590920"/>
            <a:ext cx="2857500" cy="2133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476672"/>
            <a:ext cx="44438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 </a:t>
            </a:r>
            <a:r>
              <a:rPr lang="cs-CZ" sz="2800" b="1" dirty="0" err="1" smtClean="0">
                <a:solidFill>
                  <a:srgbClr val="FF0000"/>
                </a:solidFill>
              </a:rPr>
              <a:t>spring</a:t>
            </a:r>
            <a:r>
              <a:rPr lang="cs-CZ" sz="2800" b="1" dirty="0" smtClean="0">
                <a:solidFill>
                  <a:srgbClr val="FF0000"/>
                </a:solidFill>
              </a:rPr>
              <a:t>  </a:t>
            </a:r>
            <a:r>
              <a:rPr lang="cs-CZ" sz="2800" b="1" dirty="0" err="1" smtClean="0">
                <a:solidFill>
                  <a:srgbClr val="FF0000"/>
                </a:solidFill>
              </a:rPr>
              <a:t>flowers</a:t>
            </a:r>
            <a:r>
              <a:rPr lang="cs-CZ" sz="2800" b="1" dirty="0" smtClean="0">
                <a:solidFill>
                  <a:srgbClr val="FF0000"/>
                </a:solidFill>
              </a:rPr>
              <a:t> 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5517232"/>
            <a:ext cx="82125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snowdrop</a:t>
            </a:r>
            <a:r>
              <a:rPr lang="cs-CZ" sz="2800" b="1" dirty="0" smtClean="0">
                <a:solidFill>
                  <a:srgbClr val="FF0000"/>
                </a:solidFill>
              </a:rPr>
              <a:t>     </a:t>
            </a:r>
            <a:r>
              <a:rPr lang="cs-CZ" sz="2800" b="1" dirty="0" err="1" smtClean="0">
                <a:solidFill>
                  <a:srgbClr val="FF0000"/>
                </a:solidFill>
              </a:rPr>
              <a:t>snowflake</a:t>
            </a:r>
            <a:r>
              <a:rPr lang="cs-CZ" sz="2800" b="1" dirty="0" smtClean="0">
                <a:solidFill>
                  <a:srgbClr val="FF0000"/>
                </a:solidFill>
              </a:rPr>
              <a:t>        violet         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5673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ts2.mm.bing.net/images/thumbnail.aspx?q=4966636248105021&amp;id=4ea93efa789b604ae6dfb4b1fd695975&amp;index=newexp&amp;url=http%3a%2f%2ffiles.myopera.com%2fbo.cong.anh%2falbums%2f867622%2fnarcis_flower_kvetina_spring_jaro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157" y="764704"/>
            <a:ext cx="2143125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http://ts2.mm.bing.net/images/thumbnail.aspx?q=4864901363139213&amp;id=385613a980b97034fd34637c9ad24c53&amp;index=newexp&amp;url=http%3a%2f%2fpctrs.network.hu%2fclubpicture%2f4%2f2%2f3%2f_%2ftulipan-001_423699_10510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790213"/>
            <a:ext cx="1895475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http://ts3.mm.bing.net/images/thumbnail.aspx?q=4978735166129222&amp;id=8c0f92c0258b563b185421177e3d676b&amp;index=newexp&amp;url=http%3a%2f%2fwww.naturfoto.cz%2ffotografie%2fostatni%2fvrba-jiva-21784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764704"/>
            <a:ext cx="2200275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4797152"/>
            <a:ext cx="81291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daffodil</a:t>
            </a:r>
            <a:r>
              <a:rPr lang="cs-CZ" sz="2800" b="1" dirty="0" smtClean="0">
                <a:solidFill>
                  <a:srgbClr val="FF0000"/>
                </a:solidFill>
              </a:rPr>
              <a:t>     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tulip</a:t>
            </a:r>
            <a:r>
              <a:rPr lang="cs-CZ" sz="2800" b="1" dirty="0" smtClean="0">
                <a:solidFill>
                  <a:srgbClr val="FF0000"/>
                </a:solidFill>
              </a:rPr>
              <a:t>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willow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catkins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7910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340768"/>
            <a:ext cx="8546131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err="1" smtClean="0"/>
              <a:t>People</a:t>
            </a:r>
            <a:r>
              <a:rPr lang="cs-CZ" sz="2800" dirty="0" smtClean="0"/>
              <a:t> </a:t>
            </a:r>
            <a:r>
              <a:rPr lang="cs-CZ" sz="2800" dirty="0" smtClean="0"/>
              <a:t>start to </a:t>
            </a:r>
            <a:r>
              <a:rPr lang="cs-CZ" sz="2800" dirty="0" err="1" smtClean="0"/>
              <a:t>work</a:t>
            </a:r>
            <a:r>
              <a:rPr lang="cs-CZ" sz="2800" dirty="0" smtClean="0"/>
              <a:t> in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gardens</a:t>
            </a:r>
            <a:r>
              <a:rPr lang="cs-CZ" sz="2800" dirty="0" smtClean="0"/>
              <a:t>.</a:t>
            </a:r>
          </a:p>
          <a:p>
            <a:endParaRPr lang="cs-CZ" sz="2800" dirty="0" smtClean="0"/>
          </a:p>
          <a:p>
            <a:r>
              <a:rPr lang="cs-CZ" sz="2800" dirty="0" err="1" smtClean="0"/>
              <a:t>They</a:t>
            </a:r>
            <a:r>
              <a:rPr lang="cs-CZ" sz="2800" dirty="0" smtClean="0"/>
              <a:t> </a:t>
            </a:r>
            <a:r>
              <a:rPr lang="cs-CZ" sz="2800" dirty="0" smtClean="0"/>
              <a:t>plant and </a:t>
            </a:r>
            <a:r>
              <a:rPr lang="cs-CZ" sz="2800" dirty="0" err="1" smtClean="0"/>
              <a:t>sow</a:t>
            </a:r>
            <a:r>
              <a:rPr lang="cs-CZ" sz="2800" dirty="0" smtClean="0"/>
              <a:t>, </a:t>
            </a:r>
            <a:r>
              <a:rPr lang="cs-CZ" sz="2800" dirty="0" err="1" smtClean="0"/>
              <a:t>rake</a:t>
            </a:r>
            <a:r>
              <a:rPr lang="cs-CZ" sz="2800" dirty="0" smtClean="0"/>
              <a:t>, </a:t>
            </a:r>
            <a:r>
              <a:rPr lang="cs-CZ" sz="2800" dirty="0" err="1" smtClean="0"/>
              <a:t>hoe</a:t>
            </a:r>
            <a:r>
              <a:rPr lang="cs-CZ" sz="2800" dirty="0" smtClean="0"/>
              <a:t> </a:t>
            </a:r>
            <a:r>
              <a:rPr lang="cs-CZ" sz="2800" dirty="0" smtClean="0"/>
              <a:t>and </a:t>
            </a:r>
            <a:r>
              <a:rPr lang="cs-CZ" sz="2800" dirty="0" err="1" smtClean="0"/>
              <a:t>pull</a:t>
            </a:r>
            <a:r>
              <a:rPr lang="cs-CZ" sz="2800" dirty="0"/>
              <a:t> </a:t>
            </a:r>
            <a:r>
              <a:rPr lang="cs-CZ" sz="2800" dirty="0" err="1" smtClean="0"/>
              <a:t>out</a:t>
            </a:r>
            <a:endParaRPr lang="cs-CZ" sz="2800" dirty="0" smtClean="0"/>
          </a:p>
          <a:p>
            <a:r>
              <a:rPr lang="cs-CZ" sz="2800" dirty="0" err="1" smtClean="0"/>
              <a:t>weed</a:t>
            </a:r>
            <a:r>
              <a:rPr lang="cs-CZ" sz="2800" dirty="0" smtClean="0"/>
              <a:t>  and </a:t>
            </a:r>
            <a:r>
              <a:rPr lang="cs-CZ" sz="2800" dirty="0" err="1" smtClean="0"/>
              <a:t>water</a:t>
            </a:r>
            <a:r>
              <a:rPr lang="cs-CZ" sz="2800" dirty="0" smtClean="0"/>
              <a:t>.</a:t>
            </a:r>
            <a:endParaRPr lang="cs-CZ" sz="2800" dirty="0"/>
          </a:p>
          <a:p>
            <a:endParaRPr lang="cs-CZ" sz="2800" dirty="0" smtClean="0"/>
          </a:p>
          <a:p>
            <a:r>
              <a:rPr lang="cs-CZ" sz="2800" dirty="0" err="1" smtClean="0"/>
              <a:t>They</a:t>
            </a:r>
            <a:r>
              <a:rPr lang="cs-CZ" sz="2800" dirty="0" smtClean="0"/>
              <a:t> </a:t>
            </a:r>
            <a:r>
              <a:rPr lang="cs-CZ" sz="2800" dirty="0" smtClean="0"/>
              <a:t>use </a:t>
            </a:r>
            <a:r>
              <a:rPr lang="cs-CZ" sz="2800" dirty="0" err="1" smtClean="0"/>
              <a:t>the</a:t>
            </a:r>
            <a:r>
              <a:rPr lang="cs-CZ" sz="2800" dirty="0" smtClean="0"/>
              <a:t>  </a:t>
            </a:r>
            <a:r>
              <a:rPr lang="cs-CZ" sz="2800" dirty="0" err="1" smtClean="0"/>
              <a:t>tools</a:t>
            </a:r>
            <a:r>
              <a:rPr lang="cs-CZ" sz="2800" dirty="0" smtClean="0"/>
              <a:t>: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  </a:t>
            </a:r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5171075"/>
            <a:ext cx="1784606" cy="10801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1642" y="4618588"/>
            <a:ext cx="1984854" cy="12401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http://ts3.mm.bing.net/images/thumbnail.aspx?q=4606885522244106&amp;id=e2fdfdf79677a073984b3da6caa8cf05&amp;url=http%3a%2f%2fi.idnes.cz%2f09%2f091%2fgal%2fMOT2d84db_shutterstock_35841007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16632"/>
            <a:ext cx="2857500" cy="1943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7584" y="548680"/>
            <a:ext cx="22733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Gardening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39967" y="6093296"/>
            <a:ext cx="9268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hoe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84168" y="5805264"/>
            <a:ext cx="24400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 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rake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4558" y="4633008"/>
            <a:ext cx="1932050" cy="12880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572000" y="6066874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</a:t>
            </a:r>
            <a:r>
              <a:rPr lang="cs-CZ" sz="2800" b="1" dirty="0" err="1" smtClean="0">
                <a:solidFill>
                  <a:srgbClr val="FF0000"/>
                </a:solidFill>
              </a:rPr>
              <a:t>can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1733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91680" y="1124744"/>
            <a:ext cx="5328592" cy="50405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hoe</a:t>
            </a:r>
            <a:r>
              <a:rPr lang="cs-CZ" sz="2800" b="1" dirty="0" smtClean="0">
                <a:solidFill>
                  <a:schemeClr val="tx1"/>
                </a:solidFill>
              </a:rPr>
              <a:t>  </a:t>
            </a:r>
            <a:r>
              <a:rPr lang="cs-CZ" sz="2800" dirty="0" smtClean="0">
                <a:solidFill>
                  <a:schemeClr val="tx1"/>
                </a:solidFill>
              </a:rPr>
              <a:t>…………………………..</a:t>
            </a:r>
          </a:p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rake</a:t>
            </a:r>
            <a:r>
              <a:rPr lang="cs-CZ" sz="2800" b="1" dirty="0" smtClean="0">
                <a:solidFill>
                  <a:schemeClr val="tx1"/>
                </a:solidFill>
              </a:rPr>
              <a:t>  </a:t>
            </a:r>
            <a:r>
              <a:rPr lang="cs-CZ" sz="2800" dirty="0" smtClean="0">
                <a:solidFill>
                  <a:schemeClr val="tx1"/>
                </a:solidFill>
              </a:rPr>
              <a:t>………………………..</a:t>
            </a:r>
          </a:p>
          <a:p>
            <a:pPr algn="ctr"/>
            <a:r>
              <a:rPr lang="cs-CZ" sz="2800" b="1" dirty="0" err="1">
                <a:solidFill>
                  <a:schemeClr val="tx1"/>
                </a:solidFill>
              </a:rPr>
              <a:t>w</a:t>
            </a:r>
            <a:r>
              <a:rPr lang="cs-CZ" sz="2800" b="1" dirty="0" err="1" smtClean="0">
                <a:solidFill>
                  <a:schemeClr val="tx1"/>
                </a:solidFill>
              </a:rPr>
              <a:t>ater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…………………………</a:t>
            </a:r>
            <a:endParaRPr lang="cs-CZ" sz="2800" b="1" dirty="0" smtClean="0">
              <a:solidFill>
                <a:schemeClr val="tx1"/>
              </a:solidFill>
            </a:endParaRPr>
          </a:p>
          <a:p>
            <a:pPr algn="ctr"/>
            <a:r>
              <a:rPr lang="cs-CZ" sz="2800" b="1" dirty="0" err="1">
                <a:solidFill>
                  <a:schemeClr val="tx1"/>
                </a:solidFill>
              </a:rPr>
              <a:t>c</a:t>
            </a:r>
            <a:r>
              <a:rPr lang="cs-CZ" sz="2800" b="1" dirty="0" err="1" smtClean="0">
                <a:solidFill>
                  <a:schemeClr val="tx1"/>
                </a:solidFill>
              </a:rPr>
              <a:t>an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…………………………….</a:t>
            </a:r>
          </a:p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plant </a:t>
            </a:r>
            <a:r>
              <a:rPr lang="cs-CZ" sz="2800" dirty="0" smtClean="0">
                <a:solidFill>
                  <a:schemeClr val="tx1"/>
                </a:solidFill>
              </a:rPr>
              <a:t>………………………….</a:t>
            </a:r>
          </a:p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pull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out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………………………</a:t>
            </a:r>
          </a:p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weed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……………………………</a:t>
            </a:r>
          </a:p>
          <a:p>
            <a:pPr algn="ctr"/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3608" y="476672"/>
            <a:ext cx="58657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     </a:t>
            </a:r>
            <a:r>
              <a:rPr lang="cs-CZ" sz="2800" b="1" dirty="0" err="1" smtClean="0">
                <a:solidFill>
                  <a:srgbClr val="00B050"/>
                </a:solidFill>
              </a:rPr>
              <a:t>Write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00B050"/>
                </a:solidFill>
              </a:rPr>
              <a:t>the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00B050"/>
                </a:solidFill>
              </a:rPr>
              <a:t>words</a:t>
            </a:r>
            <a:r>
              <a:rPr lang="cs-CZ" sz="2800" b="1" dirty="0" smtClean="0">
                <a:solidFill>
                  <a:srgbClr val="00B050"/>
                </a:solidFill>
              </a:rPr>
              <a:t> in Czech</a:t>
            </a:r>
            <a:endParaRPr lang="cs-CZ" sz="28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6810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052736"/>
            <a:ext cx="3600400" cy="396044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FF0000"/>
                </a:solidFill>
              </a:rPr>
              <a:t>Spring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flowers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 algn="ctr"/>
            <a:endParaRPr lang="cs-CZ" sz="2800" b="1" dirty="0">
              <a:solidFill>
                <a:srgbClr val="FF0000"/>
              </a:solidFill>
            </a:endParaRPr>
          </a:p>
          <a:p>
            <a:pPr algn="ctr"/>
            <a:endParaRPr lang="cs-CZ" sz="2800" b="1" dirty="0" smtClean="0">
              <a:solidFill>
                <a:srgbClr val="FF0000"/>
              </a:solidFill>
            </a:endParaRPr>
          </a:p>
          <a:p>
            <a:pPr algn="ctr"/>
            <a:endParaRPr lang="cs-CZ" sz="2800" b="1" dirty="0">
              <a:solidFill>
                <a:srgbClr val="FF0000"/>
              </a:solidFill>
            </a:endParaRPr>
          </a:p>
          <a:p>
            <a:pPr algn="ctr"/>
            <a:endParaRPr lang="cs-CZ" sz="2800" b="1" dirty="0" smtClean="0">
              <a:solidFill>
                <a:srgbClr val="FF0000"/>
              </a:solidFill>
            </a:endParaRPr>
          </a:p>
          <a:p>
            <a:pPr algn="ctr"/>
            <a:endParaRPr lang="cs-CZ" sz="2800" b="1" dirty="0">
              <a:solidFill>
                <a:srgbClr val="FF0000"/>
              </a:solidFill>
            </a:endParaRPr>
          </a:p>
          <a:p>
            <a:pPr algn="ctr"/>
            <a:endParaRPr lang="cs-CZ" sz="2800" b="1" dirty="0" smtClean="0">
              <a:solidFill>
                <a:srgbClr val="FF0000"/>
              </a:solidFill>
            </a:endParaRPr>
          </a:p>
          <a:p>
            <a:pPr algn="ctr"/>
            <a:endParaRPr lang="cs-CZ" sz="2800" b="1" dirty="0">
              <a:solidFill>
                <a:srgbClr val="FF0000"/>
              </a:solidFill>
            </a:endParaRPr>
          </a:p>
          <a:p>
            <a:pPr algn="ctr"/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004048" y="1062177"/>
            <a:ext cx="3384374" cy="3950999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FF0000"/>
                </a:solidFill>
              </a:rPr>
              <a:t>Gardening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 algn="ctr"/>
            <a:endParaRPr lang="cs-CZ" sz="2800" b="1" dirty="0">
              <a:solidFill>
                <a:srgbClr val="FF0000"/>
              </a:solidFill>
            </a:endParaRPr>
          </a:p>
          <a:p>
            <a:pPr algn="ctr"/>
            <a:endParaRPr lang="cs-CZ" sz="2800" b="1" dirty="0" smtClean="0">
              <a:solidFill>
                <a:srgbClr val="FF0000"/>
              </a:solidFill>
            </a:endParaRPr>
          </a:p>
          <a:p>
            <a:pPr algn="ctr"/>
            <a:endParaRPr lang="cs-CZ" sz="2800" b="1" dirty="0">
              <a:solidFill>
                <a:srgbClr val="FF0000"/>
              </a:solidFill>
            </a:endParaRPr>
          </a:p>
          <a:p>
            <a:pPr algn="ctr"/>
            <a:endParaRPr lang="cs-CZ" sz="2800" b="1" dirty="0" smtClean="0">
              <a:solidFill>
                <a:srgbClr val="FF0000"/>
              </a:solidFill>
            </a:endParaRPr>
          </a:p>
          <a:p>
            <a:pPr algn="ctr"/>
            <a:endParaRPr lang="cs-CZ" sz="2800" b="1" dirty="0">
              <a:solidFill>
                <a:srgbClr val="FF0000"/>
              </a:solidFill>
            </a:endParaRPr>
          </a:p>
          <a:p>
            <a:pPr algn="ctr"/>
            <a:endParaRPr lang="cs-CZ" sz="2800" b="1" dirty="0" smtClean="0">
              <a:solidFill>
                <a:srgbClr val="FF0000"/>
              </a:solidFill>
            </a:endParaRPr>
          </a:p>
          <a:p>
            <a:pPr algn="ctr"/>
            <a:endParaRPr lang="cs-CZ" sz="2800" b="1" dirty="0">
              <a:solidFill>
                <a:srgbClr val="FF0000"/>
              </a:solidFill>
            </a:endParaRPr>
          </a:p>
          <a:p>
            <a:pPr algn="ctr"/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404664"/>
            <a:ext cx="83760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  </a:t>
            </a:r>
            <a:r>
              <a:rPr lang="cs-CZ" sz="2800" b="1" dirty="0" err="1" smtClean="0">
                <a:solidFill>
                  <a:srgbClr val="00B050"/>
                </a:solidFill>
              </a:rPr>
              <a:t>Write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00B050"/>
                </a:solidFill>
              </a:rPr>
              <a:t>the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00B050"/>
                </a:solidFill>
              </a:rPr>
              <a:t>words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00B050"/>
                </a:solidFill>
              </a:rPr>
              <a:t>into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00B050"/>
                </a:solidFill>
              </a:rPr>
              <a:t>the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00B050"/>
                </a:solidFill>
              </a:rPr>
              <a:t>correct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00B050"/>
                </a:solidFill>
              </a:rPr>
              <a:t>group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1" y="6108104"/>
            <a:ext cx="18934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snowdrop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5644" y="5386306"/>
            <a:ext cx="7906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can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28079" y="5445224"/>
            <a:ext cx="15023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daffodil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27783" y="6108103"/>
            <a:ext cx="9541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rake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913052" y="5450037"/>
            <a:ext cx="9701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tulip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067944" y="6108104"/>
            <a:ext cx="8803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sow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44208" y="5450037"/>
            <a:ext cx="21688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snowflake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347864" y="5445223"/>
            <a:ext cx="11528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violet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08104" y="6108102"/>
            <a:ext cx="10695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plant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00276" y="6108104"/>
            <a:ext cx="1188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water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288365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6 8.51064E-7 C 0.00469 -0.00416 0.00886 -0.00555 0.01424 -0.00694 C 0.01928 -0.01017 0.02205 -0.01526 0.02726 -0.01734 C 0.03369 -0.02266 0.03664 -0.02405 0.0441 -0.0259 C 0.04914 -0.02914 0.05521 -0.03029 0.05973 -0.03469 C 0.06823 -0.04278 0.05782 -0.03816 0.07014 -0.04163 C 0.07726 -0.04556 0.08473 -0.05134 0.09202 -0.05365 C 0.0974 -0.05828 0.10296 -0.06036 0.10903 -0.06244 C 0.11893 -0.071 0.10539 -0.06036 0.12067 -0.06753 C 0.1231 -0.06868 0.12501 -0.07123 0.12726 -0.07261 C 0.13351 -0.07678 0.13994 -0.07793 0.14671 -0.07955 C 0.15435 -0.08626 0.16424 -0.09042 0.17275 -0.09528 C 0.17726 -0.09782 0.18264 -0.09713 0.18698 -0.10037 C 0.19063 -0.10291 0.19376 -0.10615 0.1974 -0.10916 C 0.20087 -0.11216 0.20539 -0.11193 0.20903 -0.11424 C 0.21945 -0.12118 0.22344 -0.12835 0.23369 -0.14014 C 0.24219 -0.14986 0.25348 -0.15402 0.26355 -0.16096 C 0.27379 -0.16813 0.28091 -0.17044 0.2908 -0.17645 C 0.30886 -0.18755 0.32501 -0.20189 0.3441 -0.21114 C 0.35955 -0.23173 0.38108 -0.24075 0.39983 -0.25439 C 0.40452 -0.25763 0.40851 -0.26272 0.41303 -0.26642 C 0.4198 -0.27174 0.41771 -0.26804 0.42327 -0.27174 C 0.43386 -0.27867 0.4441 -0.28677 0.45452 -0.29417 C 0.46598 -0.30226 0.47501 -0.31267 0.4856 -0.32192 C 0.49601 -0.33071 0.5066 -0.33742 0.51667 -0.34597 C 0.52553 -0.35314 0.53056 -0.36632 0.53889 -0.37373 C 0.54966 -0.38321 0.56667 -0.39986 0.579 -0.4031 C 0.59028 -0.4179 0.57587 -0.40055 0.5882 -0.41003 C 0.58976 -0.41119 0.59046 -0.41373 0.59219 -0.41535 C 0.5941 -0.41743 0.59636 -0.41905 0.59862 -0.42044 C 0.60001 -0.42137 0.60209 -0.42137 0.60383 -0.42229 C 0.6066 -0.42368 0.60903 -0.42553 0.61164 -0.42738 C 0.61702 -0.43131 0.62136 -0.43709 0.62726 -0.4394 C 0.63143 -0.44773 0.63594 -0.45559 0.64028 -0.46369 C 0.64237 -0.46762 0.64671 -0.47571 0.64671 -0.47571 C 0.65018 -0.48913 0.65174 -0.50347 0.65452 -0.51734 C 0.65487 -0.52197 0.65452 -0.52682 0.65573 -0.53122 C 0.65626 -0.53307 0.65869 -0.53307 0.65973 -0.53469 C 0.6606 -0.53607 0.66042 -0.53816 0.66094 -0.53977 C 0.66164 -0.54163 0.66424 -0.54324 0.66355 -0.54509 C 0.66233 -0.54856 0.65573 -0.53977 0.65573 -0.53977 " pathEditMode="relative" ptsTypes="ffffffffffffffffffffffffffffffffffffffff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1.3876E-7 C 0.00538 -0.03585 0.00295 -0.07262 0.00521 -0.10893 C 0.00608 -0.14477 0.00677 -0.18039 0.00903 -0.21623 C 0.00712 -0.2382 0.00417 -0.25856 0.00122 -0.2803 C 1.94444E-6 -0.30042 -0.0026 -0.31938 -0.00521 -0.33904 C -0.00642 -0.34898 -0.0066 -0.35893 -0.0092 -0.36841 C -0.00712 -0.40749 -0.0033 -0.4482 0.00382 -0.48612 C 0.00434 -0.4919 0.00521 -0.49769 0.00521 -0.50347 C 0.00521 -0.50555 0.00156 -0.51457 0.00122 -0.51549 C -0.00156 -0.52428 -0.0026 -0.53353 -0.0066 -0.5414 C -0.00677 -0.54232 -0.00868 -0.55111 -0.0092 -0.5518 C -0.01285 -0.55782 -0.0191 -0.55643 -0.02222 -0.56383 " pathEditMode="relative" ptsTypes="fffffffffffA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2.77521E-7 L -0.18837 -0.4845 " pathEditMode="relative" ptsTypes="A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2.53469E-6 L -0.34028 -0.38413 " pathEditMode="relative" ptsTypes="A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27778E-6 6.59574E-6 L -0.56753 -0.27173 " pathEditMode="relative" ptsTypes="AA"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3.38575E-6 L 0.13247 -0.27844 " pathEditMode="relative" ptsTypes="AA">
                                      <p:cBhvr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1.40611E-6 L 0.39479 -0.58302 " pathEditMode="relative" ptsTypes="AA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6 -1.54487E-6 L 0.2441 -0.49306 " pathEditMode="relative" ptsTypes="AA">
                                      <p:cBhvr>
                                        <p:cTn id="3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1.40611E-6 L 0.06615 -0.38575 " pathEditMode="relative" ptsTypes="AA">
                                      <p:cBhvr>
                                        <p:cTn id="3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3.52451E-6 L -0.11962 -0.26988 " pathEditMode="relative" ptsTypes="AA">
                                      <p:cBhvr>
                                        <p:cTn id="4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764704"/>
            <a:ext cx="3275769" cy="23698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Zdroje:</a:t>
            </a:r>
          </a:p>
          <a:p>
            <a:endParaRPr lang="cs-CZ" sz="2800" dirty="0"/>
          </a:p>
          <a:p>
            <a:r>
              <a:rPr lang="cs-CZ" sz="2800" dirty="0"/>
              <a:t>http://microsoft.com</a:t>
            </a:r>
          </a:p>
          <a:p>
            <a:endParaRPr lang="cs-CZ" sz="2800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8598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244</TotalTime>
  <Words>235</Words>
  <Application>Microsoft Office PowerPoint</Application>
  <PresentationFormat>Předvádění na obrazovce (4:3)</PresentationFormat>
  <Paragraphs>124</Paragraphs>
  <Slides>12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Spring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</dc:creator>
  <cp:lastModifiedBy>Milan</cp:lastModifiedBy>
  <cp:revision>30</cp:revision>
  <dcterms:created xsi:type="dcterms:W3CDTF">2012-03-16T15:36:47Z</dcterms:created>
  <dcterms:modified xsi:type="dcterms:W3CDTF">2012-04-02T17:33:57Z</dcterms:modified>
</cp:coreProperties>
</file>