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5" r:id="rId3"/>
    <p:sldId id="257" r:id="rId4"/>
    <p:sldId id="261" r:id="rId5"/>
    <p:sldId id="259" r:id="rId6"/>
    <p:sldId id="266" r:id="rId7"/>
    <p:sldId id="258" r:id="rId8"/>
    <p:sldId id="268" r:id="rId9"/>
    <p:sldId id="269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599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1AAE6-A3A8-4309-94DE-C62CB872F4E0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0112E-7FF7-4BA9-8595-732C4B7A85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1AAE6-A3A8-4309-94DE-C62CB872F4E0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0112E-7FF7-4BA9-8595-732C4B7A85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1AAE6-A3A8-4309-94DE-C62CB872F4E0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0112E-7FF7-4BA9-8595-732C4B7A85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1AAE6-A3A8-4309-94DE-C62CB872F4E0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0112E-7FF7-4BA9-8595-732C4B7A85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1AAE6-A3A8-4309-94DE-C62CB872F4E0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0112E-7FF7-4BA9-8595-732C4B7A85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1AAE6-A3A8-4309-94DE-C62CB872F4E0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0112E-7FF7-4BA9-8595-732C4B7A85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1AAE6-A3A8-4309-94DE-C62CB872F4E0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0112E-7FF7-4BA9-8595-732C4B7A85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1AAE6-A3A8-4309-94DE-C62CB872F4E0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0112E-7FF7-4BA9-8595-732C4B7A85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1AAE6-A3A8-4309-94DE-C62CB872F4E0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0112E-7FF7-4BA9-8595-732C4B7A85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1AAE6-A3A8-4309-94DE-C62CB872F4E0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0112E-7FF7-4BA9-8595-732C4B7A85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1AAE6-A3A8-4309-94DE-C62CB872F4E0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0112E-7FF7-4BA9-8595-732C4B7A85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D1AAE6-A3A8-4309-94DE-C62CB872F4E0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40112E-7FF7-4BA9-8595-732C4B7A853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132856"/>
            <a:ext cx="6400800" cy="4725144"/>
          </a:xfrm>
        </p:spPr>
        <p:txBody>
          <a:bodyPr>
            <a:noAutofit/>
          </a:bodyPr>
          <a:lstStyle/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Název školy: </a:t>
            </a:r>
            <a:r>
              <a:rPr lang="cs-CZ" sz="1100" b="1" dirty="0" smtClean="0">
                <a:solidFill>
                  <a:schemeClr val="tx1"/>
                </a:solidFill>
              </a:rPr>
              <a:t>Základní škola a Mateřská škola Kladno, Norská 2633</a:t>
            </a:r>
            <a:br>
              <a:rPr lang="cs-CZ" sz="1100" b="1" dirty="0" smtClean="0">
                <a:solidFill>
                  <a:schemeClr val="tx1"/>
                </a:solidFill>
              </a:rPr>
            </a:b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Autor: Martina Černá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Název materiálu:  </a:t>
            </a:r>
          </a:p>
          <a:p>
            <a:pPr algn="l"/>
            <a:r>
              <a:rPr lang="cs-CZ" sz="1100" b="1" dirty="0" smtClean="0">
                <a:solidFill>
                  <a:schemeClr val="tx1"/>
                </a:solidFill>
              </a:rPr>
              <a:t>VY_12_INOVACE_OS.6.Cer.01_Rodinny_zivot</a:t>
            </a:r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Datum</a:t>
            </a:r>
            <a:r>
              <a:rPr lang="cs-CZ" sz="1100" b="1" dirty="0" smtClean="0">
                <a:solidFill>
                  <a:schemeClr val="tx1"/>
                </a:solidFill>
              </a:rPr>
              <a:t>: 5.1.2014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Ročník: </a:t>
            </a:r>
            <a:r>
              <a:rPr lang="cs-CZ" sz="1100" b="1" dirty="0" smtClean="0">
                <a:solidFill>
                  <a:schemeClr val="tx1"/>
                </a:solidFill>
              </a:rPr>
              <a:t>ŠESTÝ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Vzdělávací oblast: </a:t>
            </a:r>
            <a:r>
              <a:rPr lang="cs-CZ" sz="1100" b="1" dirty="0" smtClean="0">
                <a:solidFill>
                  <a:schemeClr val="tx1"/>
                </a:solidFill>
              </a:rPr>
              <a:t>Člověk a společnost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Vzdělávací obor: </a:t>
            </a:r>
            <a:r>
              <a:rPr lang="cs-CZ" sz="1100" b="1" smtClean="0">
                <a:solidFill>
                  <a:schemeClr val="tx1"/>
                </a:solidFill>
              </a:rPr>
              <a:t>Obraz světa</a:t>
            </a:r>
            <a:r>
              <a:rPr lang="cs-CZ" sz="1100" dirty="0" smtClean="0">
                <a:solidFill>
                  <a:schemeClr val="tx1"/>
                </a:solidFill>
              </a:rPr>
              <a:t/>
            </a:r>
            <a:br>
              <a:rPr lang="cs-CZ" sz="1100" dirty="0" smtClean="0">
                <a:solidFill>
                  <a:schemeClr val="tx1"/>
                </a:solidFill>
              </a:rPr>
            </a:b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Název: </a:t>
            </a:r>
            <a:r>
              <a:rPr lang="cs-CZ" sz="1100" b="1" dirty="0" smtClean="0">
                <a:solidFill>
                  <a:schemeClr val="tx1"/>
                </a:solidFill>
              </a:rPr>
              <a:t>RODINNÝ ŽIVOT</a:t>
            </a:r>
            <a:br>
              <a:rPr lang="cs-CZ" sz="1100" b="1" dirty="0" smtClean="0">
                <a:solidFill>
                  <a:schemeClr val="tx1"/>
                </a:solidFill>
              </a:rPr>
            </a:br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Číslo operačního programu: </a:t>
            </a:r>
            <a:r>
              <a:rPr lang="cs-CZ" sz="1100" b="1" dirty="0" smtClean="0">
                <a:solidFill>
                  <a:schemeClr val="tx1"/>
                </a:solidFill>
              </a:rPr>
              <a:t>CZ.1.07/1.4.00/21.3489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Název projektu: </a:t>
            </a:r>
            <a:r>
              <a:rPr lang="cs-CZ" sz="1100" b="1" dirty="0" smtClean="0">
                <a:solidFill>
                  <a:schemeClr val="tx1"/>
                </a:solidFill>
              </a:rPr>
              <a:t>UČÍME SE S RADOSTÍ</a:t>
            </a:r>
          </a:p>
          <a:p>
            <a:pPr algn="l"/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r>
              <a:rPr lang="cs-CZ" sz="1100" b="1" dirty="0" smtClean="0">
                <a:solidFill>
                  <a:schemeClr val="tx1"/>
                </a:solidFill>
              </a:rPr>
              <a:t>Anotace: Tento materiál slouží k zopakování pojmu rodina.</a:t>
            </a:r>
          </a:p>
          <a:p>
            <a:pPr algn="l"/>
            <a:r>
              <a:rPr lang="cs-CZ" sz="1100" b="1" dirty="0" smtClean="0">
                <a:solidFill>
                  <a:schemeClr val="tx1"/>
                </a:solidFill>
              </a:rPr>
              <a:t>Citace : JANOŠKOVÁ Dagmar, Občanská výchova s blokem Rodinná výchova pro 6.ročník základních škol a primu víceletého gymnázia, 1. </a:t>
            </a:r>
            <a:r>
              <a:rPr lang="cs-CZ" sz="1100" b="1" dirty="0" err="1" smtClean="0">
                <a:solidFill>
                  <a:schemeClr val="tx1"/>
                </a:solidFill>
              </a:rPr>
              <a:t>vyd</a:t>
            </a:r>
            <a:r>
              <a:rPr lang="cs-CZ" sz="1100" b="1" dirty="0" smtClean="0">
                <a:solidFill>
                  <a:schemeClr val="tx1"/>
                </a:solidFill>
              </a:rPr>
              <a:t>. Plzeň: </a:t>
            </a:r>
            <a:r>
              <a:rPr lang="cs-CZ" sz="1100" b="1" dirty="0" err="1" smtClean="0">
                <a:solidFill>
                  <a:schemeClr val="tx1"/>
                </a:solidFill>
              </a:rPr>
              <a:t>Fraus</a:t>
            </a:r>
            <a:r>
              <a:rPr lang="cs-CZ" sz="1100" b="1" dirty="0" smtClean="0">
                <a:solidFill>
                  <a:schemeClr val="tx1"/>
                </a:solidFill>
              </a:rPr>
              <a:t> 2003 136 s. ISBN 80-7238-207-1.</a:t>
            </a:r>
          </a:p>
          <a:p>
            <a:pPr algn="l"/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endParaRPr lang="cs-CZ" sz="1100" dirty="0" smtClean="0">
              <a:solidFill>
                <a:schemeClr val="tx1"/>
              </a:solidFill>
            </a:endParaRPr>
          </a:p>
          <a:p>
            <a:pPr algn="l"/>
            <a:endParaRPr lang="cs-CZ" sz="1100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40" y="476672"/>
            <a:ext cx="5760720" cy="129614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i="1" u="sng" dirty="0"/>
              <a:t>RODINNÝ ŽIVOT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RODINA</a:t>
            </a:r>
          </a:p>
          <a:p>
            <a:endParaRPr lang="cs-CZ" dirty="0"/>
          </a:p>
        </p:txBody>
      </p:sp>
      <p:pic>
        <p:nvPicPr>
          <p:cNvPr id="1026" name="Picture 2" descr="C:\Users\ADMIN\AppData\Local\Microsoft\Windows\Temporary Internet Files\Content.IE5\3EQAP7OQ\MP90043931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3429000"/>
            <a:ext cx="4104456" cy="32004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2856"/>
            <a:ext cx="7772400" cy="1467594"/>
          </a:xfrm>
        </p:spPr>
        <p:txBody>
          <a:bodyPr>
            <a:normAutofit fontScale="90000"/>
          </a:bodyPr>
          <a:lstStyle/>
          <a:p>
            <a:pPr algn="l"/>
            <a:r>
              <a:rPr lang="cs-CZ" sz="3600" dirty="0"/>
              <a:t>Rodina je </a:t>
            </a:r>
            <a:r>
              <a:rPr lang="cs-CZ" sz="3600" dirty="0" smtClean="0"/>
              <a:t>skupina lidí žijících v příbuzenském vztahu. </a:t>
            </a:r>
            <a:r>
              <a:rPr lang="cs-CZ" sz="3600" dirty="0"/>
              <a:t>Člověk poznává soužití se svým partnerem a podílí se na výchově svých dětí, nových občanů státu</a:t>
            </a:r>
            <a:r>
              <a:rPr lang="cs-CZ" sz="3600" dirty="0" smtClean="0"/>
              <a:t>.</a:t>
            </a:r>
            <a:br>
              <a:rPr lang="cs-CZ" sz="3600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3886200"/>
            <a:ext cx="7088832" cy="1752600"/>
          </a:xfrm>
        </p:spPr>
        <p:txBody>
          <a:bodyPr/>
          <a:lstStyle/>
          <a:p>
            <a:pPr algn="l"/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Napiš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vlastními slovy, </a:t>
            </a: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co si představíš pod pojmem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rodina.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Vytvoř si základní rodový strom</a:t>
            </a:r>
            <a:br>
              <a:rPr lang="cs-CZ" sz="3200" dirty="0" smtClean="0"/>
            </a:br>
            <a:r>
              <a:rPr lang="cs-CZ" sz="2200" dirty="0" smtClean="0"/>
              <a:t>(</a:t>
            </a:r>
            <a:r>
              <a:rPr lang="cs-CZ" sz="2000" dirty="0" smtClean="0"/>
              <a:t>doplň jména i příjmení)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                                              Moje  rodina</a:t>
            </a:r>
          </a:p>
          <a:p>
            <a:pPr>
              <a:buNone/>
            </a:pPr>
            <a:r>
              <a:rPr lang="cs-CZ" sz="2400" dirty="0" smtClean="0"/>
              <a:t>                                                        já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Maminka                                                                        Tatínek</a:t>
            </a:r>
          </a:p>
          <a:p>
            <a:pPr>
              <a:buNone/>
            </a:pPr>
            <a:r>
              <a:rPr lang="cs-CZ" sz="2400" dirty="0" smtClean="0"/>
              <a:t>                                              sourozenec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Babička                                                                          </a:t>
            </a:r>
            <a:r>
              <a:rPr lang="cs-CZ" sz="2400" dirty="0" err="1" smtClean="0"/>
              <a:t>Babička</a:t>
            </a: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Děda                                                                               </a:t>
            </a:r>
            <a:r>
              <a:rPr lang="cs-CZ" sz="2400" dirty="0" err="1" smtClean="0"/>
              <a:t>Děda</a:t>
            </a:r>
            <a:endParaRPr lang="cs-CZ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124744"/>
            <a:ext cx="8208912" cy="4514056"/>
          </a:xfrm>
        </p:spPr>
        <p:txBody>
          <a:bodyPr>
            <a:normAutofit/>
          </a:bodyPr>
          <a:lstStyle/>
          <a:p>
            <a:pPr algn="l"/>
            <a:r>
              <a:rPr lang="cs-CZ" dirty="0">
                <a:solidFill>
                  <a:schemeClr val="tx1"/>
                </a:solidFill>
              </a:rPr>
              <a:t>Většina dětí má to štěstí, že se kolem nich od narození točí máma, táta, babičky, dědečkové… Není tomu tak vždy. Podle </a:t>
            </a:r>
            <a:r>
              <a:rPr lang="cs-CZ" dirty="0" smtClean="0">
                <a:solidFill>
                  <a:schemeClr val="tx1"/>
                </a:solidFill>
              </a:rPr>
              <a:t>toho, </a:t>
            </a:r>
            <a:r>
              <a:rPr lang="cs-CZ" dirty="0">
                <a:solidFill>
                  <a:schemeClr val="tx1"/>
                </a:solidFill>
              </a:rPr>
              <a:t>kdo tvoří rodinu (rodiče, prarodiče, sourozenci a další), můžeme rozlišit různé typy rodin: rodina základní</a:t>
            </a:r>
            <a:br>
              <a:rPr lang="cs-CZ" dirty="0">
                <a:solidFill>
                  <a:schemeClr val="tx1"/>
                </a:solidFill>
              </a:rPr>
            </a:br>
            <a:r>
              <a:rPr lang="cs-CZ" dirty="0">
                <a:solidFill>
                  <a:schemeClr val="tx1"/>
                </a:solidFill>
              </a:rPr>
              <a:t>           </a:t>
            </a:r>
            <a:r>
              <a:rPr lang="cs-CZ" dirty="0" smtClean="0">
                <a:solidFill>
                  <a:schemeClr val="tx1"/>
                </a:solidFill>
              </a:rPr>
              <a:t>                                  rodina neúplná</a:t>
            </a:r>
          </a:p>
          <a:p>
            <a:endParaRPr lang="cs-CZ" dirty="0"/>
          </a:p>
        </p:txBody>
      </p:sp>
      <p:pic>
        <p:nvPicPr>
          <p:cNvPr id="2050" name="Picture 2" descr="C:\Users\ADMIN\AppData\Local\Microsoft\Windows\Temporary Internet Files\Content.IE5\8V6256O4\MP90042296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4941168"/>
            <a:ext cx="4896544" cy="165618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Už víš, kdy je rodina úplná a kdy neúplná.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Napiš,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jak se dá pomoci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rodině,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která nemá vlastní děti. 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67544" y="3068960"/>
            <a:ext cx="8676456" cy="378904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Správně jsi uvedl(a), že se dá pomoci adopcí.</a:t>
            </a:r>
          </a:p>
          <a:p>
            <a:pPr>
              <a:buNone/>
            </a:pPr>
            <a:r>
              <a:rPr lang="cs-CZ" sz="2400" dirty="0" smtClean="0"/>
              <a:t>Rozeznáváme adopci úplnou, kdy si rodiče osvojí cizí dítě a to </a:t>
            </a:r>
          </a:p>
          <a:p>
            <a:pPr>
              <a:buNone/>
            </a:pPr>
            <a:r>
              <a:rPr lang="cs-CZ" sz="2400" dirty="0" smtClean="0"/>
              <a:t>získává právní </a:t>
            </a:r>
            <a:r>
              <a:rPr lang="cs-CZ" sz="2400" dirty="0" smtClean="0"/>
              <a:t>vztah, </a:t>
            </a:r>
            <a:r>
              <a:rPr lang="cs-CZ" sz="2400" dirty="0" smtClean="0"/>
              <a:t>jako by se rodičům </a:t>
            </a:r>
            <a:r>
              <a:rPr lang="cs-CZ" sz="2400" dirty="0" smtClean="0"/>
              <a:t>narodilo, </a:t>
            </a:r>
            <a:r>
              <a:rPr lang="cs-CZ" sz="2400" dirty="0" smtClean="0"/>
              <a:t>nebo částečnou, </a:t>
            </a:r>
          </a:p>
          <a:p>
            <a:pPr>
              <a:buNone/>
            </a:pPr>
            <a:r>
              <a:rPr lang="cs-CZ" sz="2400" dirty="0" smtClean="0"/>
              <a:t>kdy si rodiče dítě osvojí do doby, než soud rozhodne o návratu </a:t>
            </a:r>
          </a:p>
          <a:p>
            <a:pPr>
              <a:buNone/>
            </a:pPr>
            <a:r>
              <a:rPr lang="cs-CZ" sz="2400" dirty="0" smtClean="0"/>
              <a:t>dítěte k původní rodině. Zde mluvíme o pěstounské péči. Můžeš </a:t>
            </a:r>
          </a:p>
          <a:p>
            <a:pPr>
              <a:buNone/>
            </a:pPr>
            <a:r>
              <a:rPr lang="cs-CZ" sz="2400" dirty="0" smtClean="0"/>
              <a:t>se však setkat i s termínem adopce na dálku.</a:t>
            </a:r>
          </a:p>
          <a:p>
            <a:pPr>
              <a:buNone/>
            </a:pP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Napiš, 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co si pod tímto termínem představíš.</a:t>
            </a:r>
          </a:p>
        </p:txBody>
      </p:sp>
      <p:pic>
        <p:nvPicPr>
          <p:cNvPr id="3074" name="Picture 2" descr="C:\Users\ADMIN\AppData\Local\Microsoft\Windows\Temporary Internet Files\Content.IE5\N4OICJ81\MP90031685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6256" y="1124744"/>
            <a:ext cx="1728192" cy="223224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ctrTitle"/>
          </p:nvPr>
        </p:nvSpPr>
        <p:spPr>
          <a:xfrm>
            <a:off x="685800" y="549275"/>
            <a:ext cx="7772400" cy="1511573"/>
          </a:xfrm>
        </p:spPr>
        <p:txBody>
          <a:bodyPr>
            <a:noAutofit/>
          </a:bodyPr>
          <a:lstStyle/>
          <a:p>
            <a:pPr algn="l"/>
            <a:r>
              <a:rPr lang="cs-CZ" sz="2400" dirty="0" smtClean="0"/>
              <a:t>Někteří jedinci však dojdou k</a:t>
            </a:r>
            <a:r>
              <a:rPr lang="cs-CZ" sz="2400" dirty="0"/>
              <a:t> rozhodnutí samostatného </a:t>
            </a:r>
            <a:r>
              <a:rPr lang="cs-CZ" sz="2400" dirty="0" smtClean="0"/>
              <a:t>žití. Jejich rozhodnutí můžou </a:t>
            </a:r>
            <a:r>
              <a:rPr lang="cs-CZ" sz="2400" dirty="0"/>
              <a:t>záviset i na různých etapách lidského života.</a:t>
            </a:r>
            <a:br>
              <a:rPr lang="cs-CZ" sz="2400" dirty="0"/>
            </a:br>
            <a:r>
              <a:rPr lang="cs-CZ" sz="3200" dirty="0"/>
              <a:t/>
            </a:r>
            <a:br>
              <a:rPr lang="cs-CZ" sz="3200" dirty="0"/>
            </a:br>
            <a:endParaRPr lang="cs-CZ" sz="3200" dirty="0"/>
          </a:p>
        </p:txBody>
      </p:sp>
      <p:pic>
        <p:nvPicPr>
          <p:cNvPr id="4098" name="Picture 2" descr="C:\Users\ADMIN\AppData\Local\Microsoft\Windows\Temporary Internet Files\Content.IE5\N4OICJ81\MP90040261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2132856"/>
            <a:ext cx="4392488" cy="374441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1"/>
            <a:ext cx="8229600" cy="410445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Úkol :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 marL="457200" indent="-457200">
              <a:buFont typeface="+mj-lt"/>
              <a:buAutoNum type="arabicParenR"/>
            </a:pP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Napiš, kdy je rodina základní a kdy neúplná.</a:t>
            </a:r>
          </a:p>
          <a:p>
            <a:pPr marL="457200" indent="-457200">
              <a:buFont typeface="+mj-lt"/>
              <a:buAutoNum type="arabicParenR"/>
            </a:pPr>
            <a:endParaRPr lang="cs-CZ" sz="2400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457200" indent="-457200">
              <a:buFont typeface="+mj-lt"/>
              <a:buAutoNum type="arabicParenR"/>
            </a:pPr>
            <a:endParaRPr lang="cs-CZ" sz="2400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457200" indent="-457200">
              <a:buFont typeface="+mj-lt"/>
              <a:buAutoNum type="arabicParenR"/>
            </a:pP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Napiš, jaký je rozdíl mezi pěstounskou péčí a adopcí.</a:t>
            </a:r>
          </a:p>
          <a:p>
            <a:pPr marL="457200" indent="-457200">
              <a:buFont typeface="+mj-lt"/>
              <a:buAutoNum type="arabicParenR"/>
            </a:pPr>
            <a:endParaRPr lang="cs-CZ" sz="2400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457200" indent="-457200">
              <a:buFont typeface="+mj-lt"/>
              <a:buAutoNum type="arabicParenR"/>
            </a:pPr>
            <a:endParaRPr lang="cs-CZ" sz="2400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457200" indent="-457200">
              <a:buFont typeface="+mj-lt"/>
              <a:buAutoNum type="arabicParenR"/>
            </a:pPr>
            <a:endParaRPr lang="cs-CZ" sz="2400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457200" indent="-457200"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Kontrola: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Napiš, kdy je rodina základní a kdy neúplná.</a:t>
            </a:r>
          </a:p>
          <a:p>
            <a:pPr>
              <a:buNone/>
            </a:pPr>
            <a:r>
              <a:rPr lang="cs-CZ" sz="1800" dirty="0" smtClean="0"/>
              <a:t>Základní rodina je rodina taková, kde </a:t>
            </a:r>
            <a:r>
              <a:rPr lang="cs-CZ" sz="1800" dirty="0" smtClean="0"/>
              <a:t>jsou: máma, </a:t>
            </a:r>
            <a:r>
              <a:rPr lang="cs-CZ" sz="1800" dirty="0" smtClean="0"/>
              <a:t>táta, dítě. </a:t>
            </a:r>
          </a:p>
          <a:p>
            <a:pPr>
              <a:buNone/>
            </a:pPr>
            <a:r>
              <a:rPr lang="cs-CZ" sz="1800" dirty="0" smtClean="0"/>
              <a:t>K této rodině patří další příbuzní </a:t>
            </a:r>
            <a:r>
              <a:rPr lang="cs-CZ" sz="1800" dirty="0" smtClean="0"/>
              <a:t>(prarodiče</a:t>
            </a:r>
            <a:r>
              <a:rPr lang="cs-CZ" sz="1800" dirty="0" smtClean="0"/>
              <a:t>, strýcové, tety).</a:t>
            </a:r>
          </a:p>
          <a:p>
            <a:pPr>
              <a:buNone/>
            </a:pPr>
            <a:r>
              <a:rPr lang="cs-CZ" sz="1800" dirty="0" smtClean="0"/>
              <a:t>Neúplná rodina je taková, když ze základního modelu chybí jeden </a:t>
            </a:r>
          </a:p>
          <a:p>
            <a:pPr>
              <a:buNone/>
            </a:pPr>
            <a:r>
              <a:rPr lang="cs-CZ" sz="1800" dirty="0" smtClean="0"/>
              <a:t>z rodičů. Po ztrátě jednoho z rodičů většinou dochází k odloučení i od prarodičů </a:t>
            </a:r>
          </a:p>
          <a:p>
            <a:pPr>
              <a:buNone/>
            </a:pPr>
            <a:r>
              <a:rPr lang="cs-CZ" sz="1800" dirty="0" smtClean="0"/>
              <a:t>a ostatních příbuzných z dané větve.</a:t>
            </a:r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Napiš, jaký je rozdíl mezi pěstounskou péčí a adopcí.</a:t>
            </a:r>
          </a:p>
          <a:p>
            <a:pPr>
              <a:buNone/>
            </a:pPr>
            <a:r>
              <a:rPr lang="cs-CZ" sz="1800" dirty="0" smtClean="0"/>
              <a:t>Pěstounská péče znamená, že náhradní rodiče mají svěřené dítě  do doby, než soud</a:t>
            </a:r>
          </a:p>
          <a:p>
            <a:pPr>
              <a:buNone/>
            </a:pPr>
            <a:r>
              <a:rPr lang="cs-CZ" sz="1800" dirty="0" smtClean="0"/>
              <a:t>rozhodne o návratu dítěte do původní rodiny.  Adopcí rodiče získají cizí dítě a mají </a:t>
            </a:r>
          </a:p>
          <a:p>
            <a:pPr>
              <a:buNone/>
            </a:pPr>
            <a:r>
              <a:rPr lang="cs-CZ" sz="1800" dirty="0" smtClean="0"/>
              <a:t>k němu právní vztah, jako by se jim narodilo.</a:t>
            </a:r>
          </a:p>
          <a:p>
            <a:pPr>
              <a:buNone/>
            </a:pPr>
            <a:endParaRPr lang="cs-CZ" sz="1800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908720"/>
            <a:ext cx="7848872" cy="5328592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1800" dirty="0" smtClean="0">
                <a:solidFill>
                  <a:schemeClr val="tx1"/>
                </a:solidFill>
              </a:rPr>
              <a:t>Zdroje :</a:t>
            </a:r>
          </a:p>
          <a:p>
            <a:pPr algn="l"/>
            <a:r>
              <a:rPr lang="cs-CZ" sz="1800" dirty="0" smtClean="0">
                <a:solidFill>
                  <a:schemeClr val="tx1"/>
                </a:solidFill>
              </a:rPr>
              <a:t>JANOŠKOVÁ </a:t>
            </a:r>
            <a:r>
              <a:rPr lang="cs-CZ" sz="1800" dirty="0">
                <a:solidFill>
                  <a:schemeClr val="tx1"/>
                </a:solidFill>
              </a:rPr>
              <a:t>Dagmar, Občanská výchova s blokem Rodinná výchova pro 6.ročník základních škol a primu víceletého gymnázia, 1. vyd. Plzeň: Fraus 2003 136 s. ISBN 80-7238-207-1</a:t>
            </a:r>
            <a:r>
              <a:rPr lang="cs-CZ" sz="1800" dirty="0" smtClean="0">
                <a:solidFill>
                  <a:schemeClr val="tx1"/>
                </a:solidFill>
              </a:rPr>
              <a:t>.</a:t>
            </a:r>
          </a:p>
          <a:p>
            <a:pPr algn="l"/>
            <a:endParaRPr lang="cs-CZ" sz="1800" dirty="0">
              <a:solidFill>
                <a:schemeClr val="tx1"/>
              </a:solidFill>
            </a:endParaRPr>
          </a:p>
          <a:p>
            <a:pPr algn="l"/>
            <a:r>
              <a:rPr lang="cs-CZ" sz="1800" smtClean="0">
                <a:solidFill>
                  <a:schemeClr val="tx1"/>
                </a:solidFill>
              </a:rPr>
              <a:t>Obrázky:</a:t>
            </a:r>
            <a:endParaRPr lang="cs-CZ" sz="1800" dirty="0">
              <a:solidFill>
                <a:schemeClr val="tx1"/>
              </a:solidFill>
            </a:endParaRPr>
          </a:p>
          <a:p>
            <a:pPr algn="l"/>
            <a:r>
              <a:rPr lang="cs-CZ" sz="1800" dirty="0" smtClean="0">
                <a:solidFill>
                  <a:schemeClr val="tx1"/>
                </a:solidFill>
              </a:rPr>
              <a:t>KLIPART: Microsoft Office PowerPoint</a:t>
            </a:r>
            <a:endParaRPr lang="cs-CZ" sz="1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937906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165</TotalTime>
  <Words>418</Words>
  <Application>Microsoft Office PowerPoint</Application>
  <PresentationFormat>Předvádění na obrazovce (4:3)</PresentationFormat>
  <Paragraphs>79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RODINNÝ ŽIVOT </vt:lpstr>
      <vt:lpstr>Rodina je skupina lidí žijících v příbuzenském vztahu. Člověk poznává soužití se svým partnerem a podílí se na výchově svých dětí, nových občanů státu.   </vt:lpstr>
      <vt:lpstr>Vytvoř si základní rodový strom (doplň jména i příjmení)</vt:lpstr>
      <vt:lpstr>Snímek 5</vt:lpstr>
      <vt:lpstr>Už víš, kdy je rodina úplná a kdy neúplná. Napiš, jak se dá pomoci rodině, která nemá vlastní děti. </vt:lpstr>
      <vt:lpstr>Někteří jedinci však dojdou k rozhodnutí samostatného žití. Jejich rozhodnutí můžou záviset i na různých etapách lidského života.  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RODINNÝ ŽIVOT</dc:title>
  <dc:creator>ADMIN</dc:creator>
  <cp:lastModifiedBy>Dum</cp:lastModifiedBy>
  <cp:revision>32</cp:revision>
  <dcterms:created xsi:type="dcterms:W3CDTF">2014-01-05T17:25:00Z</dcterms:created>
  <dcterms:modified xsi:type="dcterms:W3CDTF">2014-05-05T11:31:04Z</dcterms:modified>
</cp:coreProperties>
</file>