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59" r:id="rId4"/>
    <p:sldId id="266" r:id="rId5"/>
    <p:sldId id="268" r:id="rId6"/>
    <p:sldId id="262" r:id="rId7"/>
    <p:sldId id="263" r:id="rId8"/>
    <p:sldId id="271" r:id="rId9"/>
    <p:sldId id="272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58" autoAdjust="0"/>
    <p:restoredTop sz="94660"/>
  </p:normalViewPr>
  <p:slideViewPr>
    <p:cSldViewPr>
      <p:cViewPr varScale="1">
        <p:scale>
          <a:sx n="64" d="100"/>
          <a:sy n="64" d="100"/>
        </p:scale>
        <p:origin x="-1334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D498C-31C5-4F9D-9DE4-82F4ACC4B238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DF8C2-AF2C-4A73-92F9-CF75AF0E73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D498C-31C5-4F9D-9DE4-82F4ACC4B238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DF8C2-AF2C-4A73-92F9-CF75AF0E73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D498C-31C5-4F9D-9DE4-82F4ACC4B238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DF8C2-AF2C-4A73-92F9-CF75AF0E73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D498C-31C5-4F9D-9DE4-82F4ACC4B238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DF8C2-AF2C-4A73-92F9-CF75AF0E73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D498C-31C5-4F9D-9DE4-82F4ACC4B238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DF8C2-AF2C-4A73-92F9-CF75AF0E73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D498C-31C5-4F9D-9DE4-82F4ACC4B238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DF8C2-AF2C-4A73-92F9-CF75AF0E73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D498C-31C5-4F9D-9DE4-82F4ACC4B238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DF8C2-AF2C-4A73-92F9-CF75AF0E73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D498C-31C5-4F9D-9DE4-82F4ACC4B238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DF8C2-AF2C-4A73-92F9-CF75AF0E73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D498C-31C5-4F9D-9DE4-82F4ACC4B238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DF8C2-AF2C-4A73-92F9-CF75AF0E73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D498C-31C5-4F9D-9DE4-82F4ACC4B238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DF8C2-AF2C-4A73-92F9-CF75AF0E73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D498C-31C5-4F9D-9DE4-82F4ACC4B238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DF8C2-AF2C-4A73-92F9-CF75AF0E73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1D498C-31C5-4F9D-9DE4-82F4ACC4B238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EDF8C2-AF2C-4A73-92F9-CF75AF0E73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916832"/>
            <a:ext cx="6400800" cy="4941168"/>
          </a:xfrm>
        </p:spPr>
        <p:txBody>
          <a:bodyPr>
            <a:noAutofit/>
          </a:bodyPr>
          <a:lstStyle/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školy: </a:t>
            </a:r>
            <a:r>
              <a:rPr lang="cs-CZ" sz="1100" b="1" dirty="0" smtClean="0">
                <a:solidFill>
                  <a:schemeClr val="tx1"/>
                </a:solidFill>
              </a:rPr>
              <a:t>Základní škola a Mateřská škola Kladno, Norská 2633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Autor: Martina Černá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materiálu:  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VY_12_INOVACE_OS.6.Cer.02_Pribuzenske_vztahy</a:t>
            </a:r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Datum</a:t>
            </a:r>
            <a:r>
              <a:rPr lang="cs-CZ" sz="1100" b="1" dirty="0" smtClean="0">
                <a:solidFill>
                  <a:schemeClr val="tx1"/>
                </a:solidFill>
              </a:rPr>
              <a:t>: 5.1.2014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Ročník: </a:t>
            </a:r>
            <a:r>
              <a:rPr lang="cs-CZ" sz="1100" b="1" dirty="0" smtClean="0">
                <a:solidFill>
                  <a:schemeClr val="tx1"/>
                </a:solidFill>
              </a:rPr>
              <a:t>ŠESTÝ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Vzdělávací oblast: </a:t>
            </a:r>
            <a:r>
              <a:rPr lang="cs-CZ" sz="1100" b="1" dirty="0" smtClean="0">
                <a:solidFill>
                  <a:schemeClr val="tx1"/>
                </a:solidFill>
              </a:rPr>
              <a:t>Člověk a společnost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Vzdělávací obor: </a:t>
            </a:r>
            <a:r>
              <a:rPr lang="cs-CZ" sz="1100" b="1" dirty="0" smtClean="0">
                <a:solidFill>
                  <a:schemeClr val="tx1"/>
                </a:solidFill>
              </a:rPr>
              <a:t>Obraz světa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Název: </a:t>
            </a:r>
            <a:r>
              <a:rPr lang="cs-CZ" sz="1100" b="1" dirty="0" smtClean="0">
                <a:solidFill>
                  <a:schemeClr val="tx1"/>
                </a:solidFill>
              </a:rPr>
              <a:t>PŘÍBUZENSKÉ VZTAHY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Číslo operačního programu: </a:t>
            </a:r>
            <a:r>
              <a:rPr lang="cs-CZ" sz="1100" b="1" dirty="0" smtClean="0">
                <a:solidFill>
                  <a:schemeClr val="tx1"/>
                </a:solidFill>
              </a:rPr>
              <a:t>CZ.1.07/1.4.00/21.3489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Název projektu: </a:t>
            </a:r>
            <a:r>
              <a:rPr lang="cs-CZ" sz="1100" b="1" dirty="0" smtClean="0">
                <a:solidFill>
                  <a:schemeClr val="tx1"/>
                </a:solidFill>
              </a:rPr>
              <a:t>UČÍME SE S RADOSTÍ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Anotace: Tento materiál slouží k zopakování příbuzenské vztahy.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Citace : JANOŠKOVÁ Dagmar, Občanská výchova s blokem Rodinná výchova pro 6.ročník základních škol a primu víceletého gymnázia, 1. </a:t>
            </a:r>
            <a:r>
              <a:rPr lang="cs-CZ" sz="1100" b="1" dirty="0" err="1" smtClean="0">
                <a:solidFill>
                  <a:schemeClr val="tx1"/>
                </a:solidFill>
              </a:rPr>
              <a:t>vyd</a:t>
            </a:r>
            <a:r>
              <a:rPr lang="cs-CZ" sz="1100" b="1" dirty="0" smtClean="0">
                <a:solidFill>
                  <a:schemeClr val="tx1"/>
                </a:solidFill>
              </a:rPr>
              <a:t>. Plzeň: </a:t>
            </a:r>
            <a:r>
              <a:rPr lang="cs-CZ" sz="1100" b="1" dirty="0" err="1" smtClean="0">
                <a:solidFill>
                  <a:schemeClr val="tx1"/>
                </a:solidFill>
              </a:rPr>
              <a:t>Fraus</a:t>
            </a:r>
            <a:r>
              <a:rPr lang="cs-CZ" sz="1100" b="1" dirty="0" smtClean="0">
                <a:solidFill>
                  <a:schemeClr val="tx1"/>
                </a:solidFill>
              </a:rPr>
              <a:t> 2003 136 s. ISBN 80-7238-207-1.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476672"/>
            <a:ext cx="5760720" cy="129614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u="sng" dirty="0" smtClean="0"/>
              <a:t>PŘÍBUZENSKÉ </a:t>
            </a:r>
            <a:r>
              <a:rPr lang="cs-CZ" u="sng" dirty="0"/>
              <a:t>VZTAHY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1026" name="Picture 2" descr="C:\Users\ADMIN\AppData\Local\Microsoft\Windows\Temporary Internet Files\Content.IE5\8V6256O4\MP90042264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3140968"/>
            <a:ext cx="5040560" cy="33384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subTitle" idx="1"/>
          </p:nvPr>
        </p:nvSpPr>
        <p:spPr>
          <a:xfrm>
            <a:off x="1371600" y="1052513"/>
            <a:ext cx="6400800" cy="4586287"/>
          </a:xfrm>
        </p:spPr>
        <p:txBody>
          <a:bodyPr/>
          <a:lstStyle/>
          <a:p>
            <a:pPr algn="l"/>
            <a:r>
              <a:rPr lang="cs-CZ" sz="2800" dirty="0">
                <a:solidFill>
                  <a:schemeClr val="tx1"/>
                </a:solidFill>
              </a:rPr>
              <a:t>Většina z nás se stala členem své rodiny hned po narození.</a:t>
            </a:r>
            <a:br>
              <a:rPr lang="cs-CZ" sz="2800" dirty="0">
                <a:solidFill>
                  <a:schemeClr val="tx1"/>
                </a:solidFill>
              </a:rPr>
            </a:br>
            <a:r>
              <a:rPr lang="cs-CZ" sz="2800" dirty="0">
                <a:solidFill>
                  <a:schemeClr val="tx1"/>
                </a:solidFill>
              </a:rPr>
              <a:t>   Z historie víme, že již staří Římané pečlivě zaznamenávali původ svého rodu. Tyto záznamy sloužily k uplatnění majetkového a dědického práva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cs-CZ" sz="2800" dirty="0"/>
              <a:t/>
            </a:r>
            <a:br>
              <a:rPr lang="cs-CZ" sz="2800" dirty="0"/>
            </a:br>
            <a:r>
              <a:rPr lang="cs-CZ" dirty="0">
                <a:solidFill>
                  <a:srgbClr val="FF0000"/>
                </a:solidFill>
              </a:rPr>
              <a:t> - věda o rodech se nazývá </a:t>
            </a:r>
            <a:r>
              <a:rPr lang="cs-CZ" i="1" dirty="0">
                <a:solidFill>
                  <a:srgbClr val="FF0000"/>
                </a:solidFill>
              </a:rPr>
              <a:t>genealogie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2" name="Picture 4" descr="C:\Users\ADMIN\AppData\Local\Microsoft\Windows\Temporary Internet Files\Content.IE5\8V6256O4\MC9003330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4365104"/>
            <a:ext cx="1839912" cy="18478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96752"/>
            <a:ext cx="8229600" cy="122413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Každá rodina se skládá ze dvou dospělých lidí a alespoň jednoho dítěte. Každé dítě má svého rodiče, rodič má zase svého rodiče a sourozence.</a:t>
            </a:r>
            <a:br>
              <a:rPr lang="cs-CZ" sz="2800" dirty="0" smtClean="0"/>
            </a:br>
            <a:r>
              <a:rPr lang="cs-CZ" sz="2800" dirty="0" smtClean="0"/>
              <a:t>                                 Správně přiřaď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367240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Syn mého syna nebo mé dcery                                              Švagrová</a:t>
            </a:r>
          </a:p>
          <a:p>
            <a:pPr>
              <a:buNone/>
            </a:pPr>
            <a:r>
              <a:rPr lang="cs-CZ" sz="2000" dirty="0" smtClean="0"/>
              <a:t>Manžel mé sestry                                                                     Vnuk                                              </a:t>
            </a:r>
          </a:p>
          <a:p>
            <a:pPr>
              <a:buNone/>
            </a:pPr>
            <a:r>
              <a:rPr lang="cs-CZ" sz="2000" dirty="0" smtClean="0"/>
              <a:t>Matka mého otce nebo mé matky                                        Prarodiče</a:t>
            </a:r>
          </a:p>
          <a:p>
            <a:pPr>
              <a:buNone/>
            </a:pPr>
            <a:r>
              <a:rPr lang="cs-CZ" sz="2000" dirty="0" smtClean="0"/>
              <a:t>Dcera mého syna nebo mé dcery                                          Dědeček</a:t>
            </a:r>
          </a:p>
          <a:p>
            <a:pPr>
              <a:buNone/>
            </a:pPr>
            <a:r>
              <a:rPr lang="cs-CZ" sz="2000" dirty="0" smtClean="0"/>
              <a:t>Rodiče našich rodičů                                                                Babička</a:t>
            </a:r>
          </a:p>
          <a:p>
            <a:pPr>
              <a:buNone/>
            </a:pPr>
            <a:r>
              <a:rPr lang="cs-CZ" sz="2000" dirty="0" smtClean="0"/>
              <a:t>Otec mého syna nebo mé dcery                                            Švagr</a:t>
            </a:r>
          </a:p>
          <a:p>
            <a:pPr>
              <a:buNone/>
            </a:pPr>
            <a:r>
              <a:rPr lang="cs-CZ" sz="2000" dirty="0" smtClean="0"/>
              <a:t>Manžel mé sestry</a:t>
            </a:r>
          </a:p>
          <a:p>
            <a:pPr>
              <a:buNone/>
            </a:pPr>
            <a:r>
              <a:rPr lang="cs-CZ" sz="2000" dirty="0" smtClean="0"/>
              <a:t>Manželka mého bratra                                                             Vnučka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080120"/>
          </a:xfrm>
        </p:spPr>
        <p:txBody>
          <a:bodyPr>
            <a:noAutofit/>
          </a:bodyPr>
          <a:lstStyle/>
          <a:p>
            <a:r>
              <a:rPr lang="cs-CZ" sz="2800" dirty="0" smtClean="0"/>
              <a:t>Správná odpověď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8245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solidFill>
                  <a:srgbClr val="7030A0"/>
                </a:solidFill>
              </a:rPr>
              <a:t>Syn mého syna nebo mé dcery                                              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Švagrová</a:t>
            </a:r>
          </a:p>
          <a:p>
            <a:pPr>
              <a:buNone/>
            </a:pPr>
            <a:endParaRPr lang="cs-CZ" sz="20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Manžel mé sestry</a:t>
            </a:r>
            <a:r>
              <a:rPr lang="cs-CZ" sz="2000" dirty="0" smtClean="0"/>
              <a:t>                                                                     </a:t>
            </a:r>
            <a:r>
              <a:rPr lang="cs-CZ" sz="2000" dirty="0" smtClean="0">
                <a:solidFill>
                  <a:srgbClr val="7030A0"/>
                </a:solidFill>
              </a:rPr>
              <a:t>Vnuk</a:t>
            </a:r>
          </a:p>
          <a:p>
            <a:pPr>
              <a:buNone/>
            </a:pPr>
            <a:r>
              <a:rPr lang="cs-CZ" sz="2000" dirty="0" smtClean="0"/>
              <a:t>                                              </a:t>
            </a:r>
          </a:p>
          <a:p>
            <a:pPr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Matka mého otce nebo mé matky </a:t>
            </a:r>
            <a:r>
              <a:rPr lang="cs-CZ" sz="2000" dirty="0" smtClean="0"/>
              <a:t>                                       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Prarodiče</a:t>
            </a:r>
          </a:p>
          <a:p>
            <a:pPr>
              <a:buNone/>
            </a:pPr>
            <a:endParaRPr lang="cs-CZ" sz="20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rgbClr val="FFFF00"/>
                </a:solidFill>
              </a:rPr>
              <a:t>Dcera mého syna nebo mé dcery</a:t>
            </a:r>
            <a:r>
              <a:rPr lang="cs-CZ" sz="2000" dirty="0" smtClean="0"/>
              <a:t>                                          Dědeček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Rodiče našich rodičů</a:t>
            </a:r>
            <a:r>
              <a:rPr lang="cs-CZ" sz="2000" dirty="0" smtClean="0"/>
              <a:t>                                                                </a:t>
            </a:r>
            <a:r>
              <a:rPr lang="cs-CZ" sz="2000" dirty="0" smtClean="0">
                <a:solidFill>
                  <a:srgbClr val="FF0000"/>
                </a:solidFill>
              </a:rPr>
              <a:t>Babička</a:t>
            </a: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000" dirty="0" smtClean="0"/>
              <a:t>Otec mého syna nebo mé dcery                                            </a:t>
            </a:r>
            <a:r>
              <a:rPr lang="cs-CZ" sz="2000" dirty="0" smtClean="0">
                <a:solidFill>
                  <a:srgbClr val="00B050"/>
                </a:solidFill>
              </a:rPr>
              <a:t>Švagr</a:t>
            </a:r>
          </a:p>
          <a:p>
            <a:pPr>
              <a:buNone/>
            </a:pPr>
            <a:endParaRPr lang="cs-CZ" sz="2000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Manželka mého bratra  </a:t>
            </a:r>
            <a:r>
              <a:rPr lang="cs-CZ" sz="2000" dirty="0" smtClean="0"/>
              <a:t>                                                           </a:t>
            </a:r>
            <a:r>
              <a:rPr lang="cs-CZ" sz="2000" dirty="0" smtClean="0">
                <a:solidFill>
                  <a:srgbClr val="FFFF00"/>
                </a:solidFill>
              </a:rPr>
              <a:t>Vnučka</a:t>
            </a:r>
          </a:p>
          <a:p>
            <a:pPr>
              <a:buNone/>
            </a:pPr>
            <a:endParaRPr lang="cs-CZ" sz="2000" dirty="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88640"/>
            <a:ext cx="7920880" cy="6480720"/>
          </a:xfrm>
        </p:spPr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Správně </a:t>
            </a:r>
            <a:r>
              <a:rPr lang="cs-CZ" dirty="0" smtClean="0">
                <a:solidFill>
                  <a:schemeClr val="tx1"/>
                </a:solidFill>
              </a:rPr>
              <a:t>přiřaď: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Strýc                                                                         dceřin manžel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Teta                                                                    synova manželka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Synovec                                          manželův či manželčin otec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Neteř                                                               dcera strýce a tety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Snacha                                                bratrova či sestřina dcera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Bratranec                       </a:t>
            </a:r>
            <a:r>
              <a:rPr lang="cs-CZ" sz="2000" dirty="0" smtClean="0">
                <a:solidFill>
                  <a:schemeClr val="tx1"/>
                </a:solidFill>
              </a:rPr>
              <a:t>otcův či matčin bratr nebo manžel otcovy či matčiny sestry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Sestřenice                            </a:t>
            </a:r>
            <a:r>
              <a:rPr lang="cs-CZ" sz="2000" dirty="0" smtClean="0">
                <a:solidFill>
                  <a:schemeClr val="tx1"/>
                </a:solidFill>
              </a:rPr>
              <a:t>otcova či matčina sestra nebo manželka    otcova či matčina bratra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Zeť                                                              bratrův či sestřin syn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Tchán                                                                 syn strýce a tety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Tchýně                                               bratrova či sestřina dcera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88640"/>
            <a:ext cx="7920880" cy="6480720"/>
          </a:xfrm>
        </p:spPr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Správně </a:t>
            </a:r>
            <a:r>
              <a:rPr lang="cs-CZ" dirty="0" smtClean="0">
                <a:solidFill>
                  <a:schemeClr val="tx1"/>
                </a:solidFill>
              </a:rPr>
              <a:t>přiřaď: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Strýc </a:t>
            </a:r>
            <a:r>
              <a:rPr lang="cs-CZ" sz="2400" dirty="0" smtClean="0">
                <a:solidFill>
                  <a:schemeClr val="tx1"/>
                </a:solidFill>
              </a:rPr>
              <a:t>                                                                        </a:t>
            </a:r>
            <a:r>
              <a:rPr lang="cs-CZ" sz="2400" dirty="0" smtClean="0">
                <a:solidFill>
                  <a:srgbClr val="00B050"/>
                </a:solidFill>
              </a:rPr>
              <a:t>dceřin manžel</a:t>
            </a:r>
          </a:p>
          <a:p>
            <a:r>
              <a:rPr lang="cs-CZ" sz="2400" dirty="0" smtClean="0">
                <a:solidFill>
                  <a:srgbClr val="FFFF00"/>
                </a:solidFill>
              </a:rPr>
              <a:t>Teta    </a:t>
            </a:r>
            <a:r>
              <a:rPr lang="cs-CZ" sz="2400" dirty="0" smtClean="0">
                <a:solidFill>
                  <a:schemeClr val="tx1"/>
                </a:solidFill>
              </a:rPr>
              <a:t>                                                               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synova manželka</a:t>
            </a:r>
          </a:p>
          <a:p>
            <a:r>
              <a:rPr lang="cs-CZ" sz="2400" dirty="0" smtClean="0">
                <a:solidFill>
                  <a:schemeClr val="accent3"/>
                </a:solidFill>
              </a:rPr>
              <a:t>Synovec</a:t>
            </a:r>
            <a:r>
              <a:rPr lang="cs-CZ" sz="2400" dirty="0" smtClean="0">
                <a:solidFill>
                  <a:schemeClr val="tx1"/>
                </a:solidFill>
              </a:rPr>
              <a:t>                                          manželův či manželčin otec</a:t>
            </a:r>
          </a:p>
          <a:p>
            <a:r>
              <a:rPr lang="cs-CZ" sz="2400" dirty="0" smtClean="0">
                <a:solidFill>
                  <a:schemeClr val="accent4"/>
                </a:solidFill>
              </a:rPr>
              <a:t>Neteř </a:t>
            </a:r>
            <a:r>
              <a:rPr lang="cs-CZ" sz="2400" dirty="0" smtClean="0">
                <a:solidFill>
                  <a:schemeClr val="tx1"/>
                </a:solidFill>
              </a:rPr>
              <a:t>                                                              </a:t>
            </a:r>
            <a:r>
              <a:rPr lang="cs-CZ" sz="2400" dirty="0" smtClean="0">
                <a:solidFill>
                  <a:srgbClr val="FF0000"/>
                </a:solidFill>
              </a:rPr>
              <a:t>dcera strýce a tety</a:t>
            </a: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Snacha </a:t>
            </a:r>
            <a:r>
              <a:rPr lang="cs-CZ" sz="2400" dirty="0" smtClean="0">
                <a:solidFill>
                  <a:schemeClr val="tx1"/>
                </a:solidFill>
              </a:rPr>
              <a:t>                                               </a:t>
            </a:r>
            <a:r>
              <a:rPr lang="cs-CZ" sz="2400" dirty="0" smtClean="0">
                <a:solidFill>
                  <a:schemeClr val="accent4"/>
                </a:solidFill>
              </a:rPr>
              <a:t>bratrova či sestřina dcera</a:t>
            </a:r>
          </a:p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Bratranec </a:t>
            </a:r>
            <a:r>
              <a:rPr lang="cs-CZ" sz="2400" dirty="0" smtClean="0">
                <a:solidFill>
                  <a:schemeClr val="tx1"/>
                </a:solidFill>
              </a:rPr>
              <a:t>                      </a:t>
            </a:r>
            <a:r>
              <a:rPr lang="cs-CZ" sz="2000" dirty="0" smtClean="0">
                <a:solidFill>
                  <a:srgbClr val="00B0F0"/>
                </a:solidFill>
              </a:rPr>
              <a:t>otcův či matčin bratr nebo manžel otcovy či matčiny sestry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Sestřenice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                   </a:t>
            </a:r>
            <a:r>
              <a:rPr lang="cs-CZ" sz="2400" dirty="0" smtClean="0">
                <a:solidFill>
                  <a:srgbClr val="FFFF00"/>
                </a:solidFill>
              </a:rPr>
              <a:t>     </a:t>
            </a:r>
            <a:r>
              <a:rPr lang="cs-CZ" sz="2000" dirty="0" smtClean="0">
                <a:solidFill>
                  <a:srgbClr val="FFFF00"/>
                </a:solidFill>
              </a:rPr>
              <a:t>otcova či matčina sestra nebo manželka    otcova či matčina bratra 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Zeť    </a:t>
            </a:r>
            <a:r>
              <a:rPr lang="cs-CZ" sz="2400" dirty="0" smtClean="0">
                <a:solidFill>
                  <a:schemeClr val="tx1"/>
                </a:solidFill>
              </a:rPr>
              <a:t>                                                          </a:t>
            </a:r>
            <a:r>
              <a:rPr lang="cs-CZ" sz="2400" dirty="0" smtClean="0">
                <a:solidFill>
                  <a:schemeClr val="accent3"/>
                </a:solidFill>
              </a:rPr>
              <a:t>bratrův či sestřin syn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Tchán                                                                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syn strýce a tety</a:t>
            </a:r>
          </a:p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Tchýně   </a:t>
            </a:r>
            <a:r>
              <a:rPr lang="cs-CZ" sz="2400" dirty="0" smtClean="0">
                <a:solidFill>
                  <a:schemeClr val="tx1"/>
                </a:solidFill>
              </a:rPr>
              <a:t>                                           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manželova či manželčina matka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5"/>
            <a:ext cx="8229600" cy="460851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Úkol:</a:t>
            </a:r>
          </a:p>
          <a:p>
            <a:pPr>
              <a:buNone/>
            </a:pPr>
            <a:r>
              <a:rPr lang="cs-CZ" dirty="0" smtClean="0"/>
              <a:t>Jak nazýváme vědu o rodech?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 kterého období jsou první zmínky o rodech?</a:t>
            </a:r>
          </a:p>
          <a:p>
            <a:pPr>
              <a:buNone/>
            </a:pPr>
            <a:r>
              <a:rPr lang="cs-CZ" dirty="0" smtClean="0"/>
              <a:t>K čemu sloužily tyto záznamy?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Odpověď: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Věda o rodech se nazývá genealogie.</a:t>
            </a:r>
          </a:p>
          <a:p>
            <a:pPr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První zmínky o rodech jsou z dob starého Říma.</a:t>
            </a:r>
            <a:endParaRPr lang="cs-CZ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Záznamy sloužily k uplatnění majetkového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a dědického práva.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908720"/>
            <a:ext cx="7848872" cy="532859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 Zdroje :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JANOŠKOVÁ </a:t>
            </a:r>
            <a:r>
              <a:rPr lang="cs-CZ" sz="2400" dirty="0">
                <a:solidFill>
                  <a:schemeClr val="tx1"/>
                </a:solidFill>
              </a:rPr>
              <a:t>Dagmar, Občanská výchova s blokem Rodinná výchova pro 6.ročník základních škol a primu víceletého gymnázia, 1. vyd. Plzeň: Fraus 2003 136 s. ISBN 80-7238-207-1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KLIPART: Microsoft Office PowerPoint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30513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343</Words>
  <Application>Microsoft Office PowerPoint</Application>
  <PresentationFormat>Předvádění na obrazovce (4:3)</PresentationFormat>
  <Paragraphs>85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PŘÍBUZENSKÉ VZTAHY </vt:lpstr>
      <vt:lpstr>Snímek 3</vt:lpstr>
      <vt:lpstr>Každá rodina se skládá ze dvou dospělých lidí a alespoň jednoho dítěte. Každé dítě má svého rodiče, rodič má zase svého rodiče a sourozence.                                  Správně přiřaď    </vt:lpstr>
      <vt:lpstr>Správná odpověď  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21</cp:revision>
  <dcterms:created xsi:type="dcterms:W3CDTF">2014-01-05T17:55:22Z</dcterms:created>
  <dcterms:modified xsi:type="dcterms:W3CDTF">2014-05-03T16:53:09Z</dcterms:modified>
</cp:coreProperties>
</file>