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4" r:id="rId3"/>
    <p:sldId id="257" r:id="rId4"/>
    <p:sldId id="258" r:id="rId5"/>
    <p:sldId id="267" r:id="rId6"/>
    <p:sldId id="268" r:id="rId7"/>
    <p:sldId id="26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DCC954-F561-4400-B891-503D6DD36D54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32309B-3BB0-4F03-A014-B82567198D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DCC954-F561-4400-B891-503D6DD36D54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32309B-3BB0-4F03-A014-B82567198D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DCC954-F561-4400-B891-503D6DD36D54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32309B-3BB0-4F03-A014-B82567198D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DCC954-F561-4400-B891-503D6DD36D54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32309B-3BB0-4F03-A014-B82567198D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DCC954-F561-4400-B891-503D6DD36D54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32309B-3BB0-4F03-A014-B82567198D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DCC954-F561-4400-B891-503D6DD36D54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32309B-3BB0-4F03-A014-B82567198D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DCC954-F561-4400-B891-503D6DD36D54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32309B-3BB0-4F03-A014-B82567198D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DCC954-F561-4400-B891-503D6DD36D54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32309B-3BB0-4F03-A014-B82567198D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DCC954-F561-4400-B891-503D6DD36D54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32309B-3BB0-4F03-A014-B82567198D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DCC954-F561-4400-B891-503D6DD36D54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32309B-3BB0-4F03-A014-B82567198D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DCC954-F561-4400-B891-503D6DD36D54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32309B-3BB0-4F03-A014-B82567198D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DCC954-F561-4400-B891-503D6DD36D54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32309B-3BB0-4F03-A014-B82567198D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2132856"/>
            <a:ext cx="6400800" cy="4725144"/>
          </a:xfrm>
        </p:spPr>
        <p:txBody>
          <a:bodyPr>
            <a:noAutofit/>
          </a:bodyPr>
          <a:lstStyle/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Název školy: </a:t>
            </a:r>
            <a:r>
              <a:rPr lang="cs-CZ" sz="1100" b="1" dirty="0" smtClean="0">
                <a:solidFill>
                  <a:schemeClr val="tx1"/>
                </a:solidFill>
              </a:rPr>
              <a:t>Základní škola a Mateřská škola Kladno, Norská 2633</a:t>
            </a:r>
            <a:br>
              <a:rPr lang="cs-CZ" sz="1100" b="1" dirty="0" smtClean="0">
                <a:solidFill>
                  <a:schemeClr val="tx1"/>
                </a:solidFill>
              </a:rPr>
            </a:b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Autor: Martina Černá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Název materiálu:  </a:t>
            </a:r>
          </a:p>
          <a:p>
            <a:pPr algn="l"/>
            <a:r>
              <a:rPr lang="cs-CZ" sz="1100" b="1" dirty="0" smtClean="0">
                <a:solidFill>
                  <a:schemeClr val="tx1"/>
                </a:solidFill>
              </a:rPr>
              <a:t>VY_12_INOVACE_OS.6.Cer.04_Rodinné_vztahy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Datum</a:t>
            </a:r>
            <a:r>
              <a:rPr lang="cs-CZ" sz="1100" b="1" dirty="0" smtClean="0">
                <a:solidFill>
                  <a:schemeClr val="tx1"/>
                </a:solidFill>
              </a:rPr>
              <a:t>: 11.1.2014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Ročník: </a:t>
            </a:r>
            <a:r>
              <a:rPr lang="cs-CZ" sz="1100" b="1" dirty="0" smtClean="0">
                <a:solidFill>
                  <a:schemeClr val="tx1"/>
                </a:solidFill>
              </a:rPr>
              <a:t>ŠESTÝ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Vzdělávací oblast: </a:t>
            </a:r>
            <a:r>
              <a:rPr lang="cs-CZ" sz="1100" b="1" dirty="0" smtClean="0">
                <a:solidFill>
                  <a:schemeClr val="tx1"/>
                </a:solidFill>
              </a:rPr>
              <a:t>Člověk a společnost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Vzdělávací obor: </a:t>
            </a:r>
            <a:r>
              <a:rPr lang="cs-CZ" sz="1100" b="1" dirty="0" smtClean="0">
                <a:solidFill>
                  <a:schemeClr val="tx1"/>
                </a:solidFill>
              </a:rPr>
              <a:t>Obraz světa</a:t>
            </a:r>
            <a:r>
              <a:rPr lang="cs-CZ" sz="1100" dirty="0" smtClean="0">
                <a:solidFill>
                  <a:schemeClr val="tx1"/>
                </a:solidFill>
              </a:rPr>
              <a:t/>
            </a:r>
            <a:br>
              <a:rPr lang="cs-CZ" sz="1100" dirty="0" smtClean="0">
                <a:solidFill>
                  <a:schemeClr val="tx1"/>
                </a:solidFill>
              </a:rPr>
            </a:b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Název: </a:t>
            </a:r>
            <a:r>
              <a:rPr lang="cs-CZ" sz="1100" b="1" dirty="0" smtClean="0">
                <a:solidFill>
                  <a:schemeClr val="tx1"/>
                </a:solidFill>
              </a:rPr>
              <a:t>RODINNÉ VZTAHY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Číslo operačního programu: </a:t>
            </a:r>
            <a:r>
              <a:rPr lang="cs-CZ" sz="1100" b="1" dirty="0" smtClean="0">
                <a:solidFill>
                  <a:schemeClr val="tx1"/>
                </a:solidFill>
              </a:rPr>
              <a:t>CZ.1.07/1.4.00/21.3489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Název projektu: </a:t>
            </a:r>
            <a:r>
              <a:rPr lang="cs-CZ" sz="1100" b="1" dirty="0" smtClean="0">
                <a:solidFill>
                  <a:schemeClr val="tx1"/>
                </a:solidFill>
              </a:rPr>
              <a:t>UČÍME SE S RADOSTÍ</a:t>
            </a:r>
          </a:p>
          <a:p>
            <a:pPr algn="l"/>
            <a:endParaRPr lang="cs-CZ" sz="1100" b="1" dirty="0" smtClean="0">
              <a:solidFill>
                <a:schemeClr val="tx1"/>
              </a:solidFill>
            </a:endParaRPr>
          </a:p>
          <a:p>
            <a:pPr algn="l"/>
            <a:r>
              <a:rPr lang="cs-CZ" sz="1100" b="1" dirty="0" smtClean="0">
                <a:solidFill>
                  <a:schemeClr val="tx1"/>
                </a:solidFill>
              </a:rPr>
              <a:t>Anotace: Tento materiál slouží k zopakování pojmu rodina.</a:t>
            </a:r>
          </a:p>
          <a:p>
            <a:pPr algn="l"/>
            <a:r>
              <a:rPr lang="cs-CZ" sz="1100" b="1" dirty="0" smtClean="0">
                <a:solidFill>
                  <a:schemeClr val="tx1"/>
                </a:solidFill>
              </a:rPr>
              <a:t>Citace : JANOŠKOVÁ Dagmar, Občanská výchova s blokem Rodinná výchova pro 6.ročník základních škol a primu víceletého gymnázia, 1. </a:t>
            </a:r>
            <a:r>
              <a:rPr lang="cs-CZ" sz="1100" b="1" dirty="0" err="1" smtClean="0">
                <a:solidFill>
                  <a:schemeClr val="tx1"/>
                </a:solidFill>
              </a:rPr>
              <a:t>vyd</a:t>
            </a:r>
            <a:r>
              <a:rPr lang="cs-CZ" sz="1100" b="1" dirty="0" smtClean="0">
                <a:solidFill>
                  <a:schemeClr val="tx1"/>
                </a:solidFill>
              </a:rPr>
              <a:t>. Plzeň: </a:t>
            </a:r>
            <a:r>
              <a:rPr lang="cs-CZ" sz="1100" b="1" dirty="0" err="1" smtClean="0">
                <a:solidFill>
                  <a:schemeClr val="tx1"/>
                </a:solidFill>
              </a:rPr>
              <a:t>Fraus</a:t>
            </a:r>
            <a:r>
              <a:rPr lang="cs-CZ" sz="1100" b="1" dirty="0" smtClean="0">
                <a:solidFill>
                  <a:schemeClr val="tx1"/>
                </a:solidFill>
              </a:rPr>
              <a:t> 2003 136 s. ISBN 80-7238-207-1.</a:t>
            </a:r>
          </a:p>
          <a:p>
            <a:pPr algn="l"/>
            <a:endParaRPr lang="cs-CZ" sz="1100" b="1" dirty="0" smtClean="0">
              <a:solidFill>
                <a:schemeClr val="tx1"/>
              </a:solidFill>
            </a:endParaRPr>
          </a:p>
          <a:p>
            <a:pPr algn="l"/>
            <a:endParaRPr lang="cs-CZ" sz="1100" b="1" dirty="0" smtClean="0">
              <a:solidFill>
                <a:schemeClr val="tx1"/>
              </a:solidFill>
            </a:endParaRPr>
          </a:p>
          <a:p>
            <a:pPr algn="l"/>
            <a:endParaRPr lang="cs-CZ" sz="1100" dirty="0" smtClean="0">
              <a:solidFill>
                <a:schemeClr val="tx1"/>
              </a:solidFill>
            </a:endParaRPr>
          </a:p>
          <a:p>
            <a:pPr algn="l"/>
            <a:endParaRPr lang="cs-CZ" sz="1100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40" y="476672"/>
            <a:ext cx="5760720" cy="129614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276872"/>
            <a:ext cx="7772400" cy="1224136"/>
          </a:xfrm>
        </p:spPr>
        <p:txBody>
          <a:bodyPr/>
          <a:lstStyle/>
          <a:p>
            <a:r>
              <a:rPr lang="cs-CZ" u="sng" dirty="0" smtClean="0"/>
              <a:t>Rodinné vztahy</a:t>
            </a:r>
            <a:endParaRPr lang="cs-CZ" u="sng" dirty="0"/>
          </a:p>
        </p:txBody>
      </p:sp>
      <p:pic>
        <p:nvPicPr>
          <p:cNvPr id="1027" name="Picture 3" descr="C:\Users\ADMIN\AppData\Local\Microsoft\Windows\Temporary Internet Files\Content.IE5\N4OICJ81\MC90002343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1880" y="3861048"/>
            <a:ext cx="2448272" cy="252028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988840"/>
            <a:ext cx="7774632" cy="576064"/>
          </a:xfrm>
        </p:spPr>
        <p:txBody>
          <a:bodyPr>
            <a:normAutofit fontScale="90000"/>
          </a:bodyPr>
          <a:lstStyle/>
          <a:p>
            <a:pPr algn="l"/>
            <a:r>
              <a:rPr lang="cs-CZ" sz="3100" dirty="0"/>
              <a:t>Každý z nás, v průběhu života hraje určitou roli. Každá role vyžaduje určité chování. Tradiční rodina nám ukazuje roli matky, </a:t>
            </a:r>
            <a:r>
              <a:rPr lang="cs-CZ" sz="3100" dirty="0" smtClean="0"/>
              <a:t>která </a:t>
            </a:r>
            <a:r>
              <a:rPr lang="cs-CZ" sz="3100" dirty="0"/>
              <a:t>se stará o rodinu, kdež to otec zajišťuje finanční prostředky. 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27584" y="3284984"/>
            <a:ext cx="6944816" cy="2376264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Přemýšlej, </a:t>
            </a:r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kdy si matka a otec mohou vyměnit svoji roli? </a:t>
            </a:r>
          </a:p>
          <a:p>
            <a:pPr algn="l"/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Co si myslíš o soužití rodiny s babičkou? Napiš výhody i nevýhody.</a:t>
            </a:r>
          </a:p>
          <a:p>
            <a:pPr algn="l"/>
            <a:endParaRPr lang="cs-CZ" dirty="0"/>
          </a:p>
        </p:txBody>
      </p:sp>
      <p:pic>
        <p:nvPicPr>
          <p:cNvPr id="2053" name="Picture 5" descr="C:\Users\ADMIN\AppData\Local\Microsoft\Windows\Temporary Internet Files\Content.IE5\N4OICJ81\MC90007118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83925" y="4683659"/>
            <a:ext cx="1960075" cy="217434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48681"/>
            <a:ext cx="7772400" cy="2160240"/>
          </a:xfrm>
        </p:spPr>
        <p:txBody>
          <a:bodyPr>
            <a:normAutofit/>
          </a:bodyPr>
          <a:lstStyle/>
          <a:p>
            <a:pPr algn="l"/>
            <a:r>
              <a:rPr lang="cs-CZ" sz="2800" dirty="0"/>
              <a:t>V některých koutech světa není model rodiny, jak </a:t>
            </a:r>
            <a:r>
              <a:rPr lang="cs-CZ" sz="2800" dirty="0" smtClean="0"/>
              <a:t>ji znáš, </a:t>
            </a:r>
            <a:r>
              <a:rPr lang="cs-CZ" sz="2800" dirty="0"/>
              <a:t>běžný. Je to ovlivněno kulturou, prostředím a třeba i vírou.</a:t>
            </a:r>
            <a:br>
              <a:rPr lang="cs-CZ" sz="2800" dirty="0"/>
            </a:b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2780928"/>
            <a:ext cx="7232848" cy="1872208"/>
          </a:xfrm>
        </p:spPr>
        <p:txBody>
          <a:bodyPr/>
          <a:lstStyle/>
          <a:p>
            <a:pPr algn="l"/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</a:rPr>
              <a:t>Zkus najít nějaké rozdílné modely rodiny. Můžeš se s jiným stylem rodinného života setkat i v ČR?</a:t>
            </a:r>
          </a:p>
          <a:p>
            <a:pPr algn="l"/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3074" name="Picture 2" descr="C:\Users\ADMIN\AppData\Local\Microsoft\Windows\Temporary Internet Files\Content.IE5\N4OICJ81\MC90032423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4653136"/>
            <a:ext cx="1546250" cy="1826971"/>
          </a:xfrm>
          <a:prstGeom prst="rect">
            <a:avLst/>
          </a:prstGeom>
          <a:noFill/>
        </p:spPr>
      </p:pic>
      <p:pic>
        <p:nvPicPr>
          <p:cNvPr id="3075" name="Picture 3" descr="C:\Users\ADMIN\AppData\Local\Microsoft\Windows\Temporary Internet Files\Content.IE5\8V6256O4\MC90030501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08304" y="4797152"/>
            <a:ext cx="1277417" cy="1828800"/>
          </a:xfrm>
          <a:prstGeom prst="rect">
            <a:avLst/>
          </a:prstGeom>
          <a:noFill/>
        </p:spPr>
      </p:pic>
      <p:pic>
        <p:nvPicPr>
          <p:cNvPr id="3079" name="Picture 7" descr="C:\Users\ADMIN\AppData\Local\Microsoft\Windows\Temporary Internet Files\Content.IE5\3EQAP7OQ\MP90043377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347864" y="4581128"/>
            <a:ext cx="2848788" cy="189207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9"/>
            <a:ext cx="8229600" cy="4392488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Úkol: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Čím může být ovlivněn  model rodiny v jiných </a:t>
            </a:r>
          </a:p>
          <a:p>
            <a:pPr>
              <a:buNone/>
            </a:pPr>
            <a:r>
              <a:rPr lang="cs-CZ" dirty="0" smtClean="0"/>
              <a:t>zemích světa od modelu, který známe?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Co nám ukazuje tradiční model rodiny?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Odpověď: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Rodiny v jiných zemích světa mohou být </a:t>
            </a:r>
          </a:p>
          <a:p>
            <a:pPr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ovlivněny kulturou, vírou, prostředím.</a:t>
            </a:r>
          </a:p>
          <a:p>
            <a:pPr>
              <a:buNone/>
            </a:pP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Tradiční model rodiny nám ukazuje matku jako</a:t>
            </a:r>
          </a:p>
          <a:p>
            <a:pPr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pečovatelku o rodinu a otce jako živitele rodiny.</a:t>
            </a:r>
          </a:p>
          <a:p>
            <a:pPr>
              <a:buNone/>
            </a:pP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908720"/>
            <a:ext cx="7848872" cy="5328592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1800" dirty="0" smtClean="0">
                <a:solidFill>
                  <a:schemeClr val="tx1"/>
                </a:solidFill>
              </a:rPr>
              <a:t>Zdroje :</a:t>
            </a:r>
          </a:p>
          <a:p>
            <a:pPr algn="l"/>
            <a:r>
              <a:rPr lang="cs-CZ" sz="1800" dirty="0" smtClean="0">
                <a:solidFill>
                  <a:schemeClr val="tx1"/>
                </a:solidFill>
              </a:rPr>
              <a:t>JANOŠKOVÁ </a:t>
            </a:r>
            <a:r>
              <a:rPr lang="cs-CZ" sz="1800" dirty="0">
                <a:solidFill>
                  <a:schemeClr val="tx1"/>
                </a:solidFill>
              </a:rPr>
              <a:t>Dagmar, Občanská výchova s blokem Rodinná výchova pro 6.ročník základních škol a primu víceletého gymnázia, 1. vyd. Plzeň: Fraus 2003 136 s. ISBN 80-7238-207-1</a:t>
            </a:r>
            <a:r>
              <a:rPr lang="cs-CZ" sz="1800" dirty="0" smtClean="0">
                <a:solidFill>
                  <a:schemeClr val="tx1"/>
                </a:solidFill>
              </a:rPr>
              <a:t>.</a:t>
            </a:r>
          </a:p>
          <a:p>
            <a:pPr algn="l"/>
            <a:endParaRPr lang="cs-CZ" sz="1800" dirty="0">
              <a:solidFill>
                <a:schemeClr val="tx1"/>
              </a:solidFill>
            </a:endParaRPr>
          </a:p>
          <a:p>
            <a:pPr algn="l"/>
            <a:r>
              <a:rPr lang="cs-CZ" sz="1800">
                <a:solidFill>
                  <a:schemeClr val="tx1"/>
                </a:solidFill>
              </a:rPr>
              <a:t>Obrázky:</a:t>
            </a:r>
          </a:p>
          <a:p>
            <a:pPr algn="l"/>
            <a:endParaRPr lang="cs-CZ" sz="1800" dirty="0">
              <a:solidFill>
                <a:schemeClr val="tx1"/>
              </a:solidFill>
            </a:endParaRPr>
          </a:p>
          <a:p>
            <a:pPr algn="l"/>
            <a:r>
              <a:rPr lang="cs-CZ" sz="1800" dirty="0" smtClean="0">
                <a:solidFill>
                  <a:schemeClr val="tx1"/>
                </a:solidFill>
              </a:rPr>
              <a:t>KLIPART: Microsoft Office PowerPoint</a:t>
            </a:r>
            <a:endParaRPr lang="cs-CZ" sz="1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3937906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145</Words>
  <Application>Microsoft Office PowerPoint</Application>
  <PresentationFormat>Předvádění na obrazovce (4:3)</PresentationFormat>
  <Paragraphs>46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Rodinné vztahy</vt:lpstr>
      <vt:lpstr>Každý z nás, v průběhu života hraje určitou roli. Každá role vyžaduje určité chování. Tradiční rodina nám ukazuje roli matky, která se stará o rodinu, kdež to otec zajišťuje finanční prostředky.  </vt:lpstr>
      <vt:lpstr>V některých koutech světa není model rodiny, jak ji znáš, běžný. Je to ovlivněno kulturou, prostředím a třeba i vírou. 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Dum</cp:lastModifiedBy>
  <cp:revision>14</cp:revision>
  <dcterms:created xsi:type="dcterms:W3CDTF">2014-01-05T17:44:56Z</dcterms:created>
  <dcterms:modified xsi:type="dcterms:W3CDTF">2014-05-05T11:20:48Z</dcterms:modified>
</cp:coreProperties>
</file>