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CC80-64A5-4CD7-B8E0-1B47A2DA7FB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ECC42-AC3E-4B50-AF59-210B95A04F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CC80-64A5-4CD7-B8E0-1B47A2DA7FB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ECC42-AC3E-4B50-AF59-210B95A04F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CC80-64A5-4CD7-B8E0-1B47A2DA7FB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ECC42-AC3E-4B50-AF59-210B95A04F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CC80-64A5-4CD7-B8E0-1B47A2DA7FB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ECC42-AC3E-4B50-AF59-210B95A04F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CC80-64A5-4CD7-B8E0-1B47A2DA7FB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ECC42-AC3E-4B50-AF59-210B95A04F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CC80-64A5-4CD7-B8E0-1B47A2DA7FB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ECC42-AC3E-4B50-AF59-210B95A04F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CC80-64A5-4CD7-B8E0-1B47A2DA7FB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ECC42-AC3E-4B50-AF59-210B95A04F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CC80-64A5-4CD7-B8E0-1B47A2DA7FB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ECC42-AC3E-4B50-AF59-210B95A04F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CC80-64A5-4CD7-B8E0-1B47A2DA7FB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ECC42-AC3E-4B50-AF59-210B95A04F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CC80-64A5-4CD7-B8E0-1B47A2DA7FB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ECC42-AC3E-4B50-AF59-210B95A04F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CCC80-64A5-4CD7-B8E0-1B47A2DA7FB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ECC42-AC3E-4B50-AF59-210B95A04F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CCC80-64A5-4CD7-B8E0-1B47A2DA7FBF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ECC42-AC3E-4B50-AF59-210B95A04F6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1988840"/>
            <a:ext cx="6400800" cy="4869160"/>
          </a:xfrm>
        </p:spPr>
        <p:txBody>
          <a:bodyPr>
            <a:noAutofit/>
          </a:bodyPr>
          <a:lstStyle/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Název školy: </a:t>
            </a:r>
            <a:r>
              <a:rPr lang="cs-CZ" sz="1100" b="1" dirty="0" smtClean="0">
                <a:solidFill>
                  <a:schemeClr val="tx1"/>
                </a:solidFill>
              </a:rPr>
              <a:t>Základní škola a Mateřská škola Kladno, Norská 2633</a:t>
            </a:r>
            <a:br>
              <a:rPr lang="cs-CZ" sz="1100" b="1" dirty="0" smtClean="0">
                <a:solidFill>
                  <a:schemeClr val="tx1"/>
                </a:solidFill>
              </a:rPr>
            </a:b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Autor: Martina Černá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Název materiálu:  </a:t>
            </a:r>
          </a:p>
          <a:p>
            <a:pPr algn="l"/>
            <a:r>
              <a:rPr lang="cs-CZ" sz="1100" b="1" dirty="0" smtClean="0">
                <a:solidFill>
                  <a:schemeClr val="tx1"/>
                </a:solidFill>
              </a:rPr>
              <a:t>VY_12_INOVACE_OS.6.Cer.06_Zivot_ve_skole</a:t>
            </a:r>
            <a:endParaRPr lang="cs-CZ" sz="1100" dirty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Datum</a:t>
            </a:r>
            <a:r>
              <a:rPr lang="cs-CZ" sz="1100" b="1" dirty="0" smtClean="0">
                <a:solidFill>
                  <a:schemeClr val="tx1"/>
                </a:solidFill>
              </a:rPr>
              <a:t>: 14.1.2014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Ročník: </a:t>
            </a:r>
            <a:r>
              <a:rPr lang="cs-CZ" sz="1100" b="1" dirty="0" smtClean="0">
                <a:solidFill>
                  <a:schemeClr val="tx1"/>
                </a:solidFill>
              </a:rPr>
              <a:t>ŠESTÝ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Vzdělávací oblast: </a:t>
            </a:r>
            <a:r>
              <a:rPr lang="cs-CZ" sz="1100" b="1" dirty="0" smtClean="0">
                <a:solidFill>
                  <a:schemeClr val="tx1"/>
                </a:solidFill>
              </a:rPr>
              <a:t>Člověk a společnost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Vzdělávací obor: </a:t>
            </a:r>
            <a:r>
              <a:rPr lang="cs-CZ" sz="1100" b="1" dirty="0" smtClean="0">
                <a:solidFill>
                  <a:schemeClr val="tx1"/>
                </a:solidFill>
              </a:rPr>
              <a:t>Obraz světa</a:t>
            </a:r>
            <a:r>
              <a:rPr lang="cs-CZ" sz="1100" dirty="0" smtClean="0">
                <a:solidFill>
                  <a:schemeClr val="tx1"/>
                </a:solidFill>
              </a:rPr>
              <a:t/>
            </a:r>
            <a:br>
              <a:rPr lang="cs-CZ" sz="1100" dirty="0" smtClean="0">
                <a:solidFill>
                  <a:schemeClr val="tx1"/>
                </a:solidFill>
              </a:rPr>
            </a:b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Název: </a:t>
            </a:r>
            <a:r>
              <a:rPr lang="cs-CZ" sz="1100" b="1" dirty="0" smtClean="0">
                <a:solidFill>
                  <a:schemeClr val="tx1"/>
                </a:solidFill>
              </a:rPr>
              <a:t>ŽIVOT VE ŠKOLE</a:t>
            </a:r>
            <a:br>
              <a:rPr lang="cs-CZ" sz="1100" b="1" dirty="0" smtClean="0">
                <a:solidFill>
                  <a:schemeClr val="tx1"/>
                </a:solidFill>
              </a:rPr>
            </a:br>
            <a:endParaRPr lang="cs-CZ" sz="1100" b="1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Číslo operačního programu: </a:t>
            </a:r>
            <a:r>
              <a:rPr lang="cs-CZ" sz="1100" b="1" dirty="0" smtClean="0">
                <a:solidFill>
                  <a:schemeClr val="tx1"/>
                </a:solidFill>
              </a:rPr>
              <a:t>CZ.1.07/1.4.00/21.3489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Název projektu: </a:t>
            </a:r>
            <a:r>
              <a:rPr lang="cs-CZ" sz="1100" b="1" dirty="0" smtClean="0">
                <a:solidFill>
                  <a:schemeClr val="tx1"/>
                </a:solidFill>
              </a:rPr>
              <a:t>UČÍME SE S RADOSTÍ</a:t>
            </a:r>
          </a:p>
          <a:p>
            <a:pPr algn="l"/>
            <a:endParaRPr lang="cs-CZ" sz="1100" b="1" dirty="0" smtClean="0">
              <a:solidFill>
                <a:schemeClr val="tx1"/>
              </a:solidFill>
            </a:endParaRPr>
          </a:p>
          <a:p>
            <a:pPr algn="l"/>
            <a:r>
              <a:rPr lang="cs-CZ" sz="1100" b="1" dirty="0" smtClean="0">
                <a:solidFill>
                  <a:schemeClr val="tx1"/>
                </a:solidFill>
              </a:rPr>
              <a:t>Anotace: Tento materiál slouží k zopakování pojmu škola.</a:t>
            </a:r>
          </a:p>
          <a:p>
            <a:pPr algn="l"/>
            <a:r>
              <a:rPr lang="cs-CZ" sz="1100" b="1" dirty="0" smtClean="0">
                <a:solidFill>
                  <a:schemeClr val="tx1"/>
                </a:solidFill>
              </a:rPr>
              <a:t>Citace : JANOŠKOVÁ Dagmar, Občanská výchova s blokem Rodinná výchova pro 6.ročník základních škol a primu víceletého gymnázia, 1. </a:t>
            </a:r>
            <a:r>
              <a:rPr lang="cs-CZ" sz="1100" b="1" dirty="0" err="1" smtClean="0">
                <a:solidFill>
                  <a:schemeClr val="tx1"/>
                </a:solidFill>
              </a:rPr>
              <a:t>vyd</a:t>
            </a:r>
            <a:r>
              <a:rPr lang="cs-CZ" sz="1100" b="1" dirty="0" smtClean="0">
                <a:solidFill>
                  <a:schemeClr val="tx1"/>
                </a:solidFill>
              </a:rPr>
              <a:t>. Plzeň: </a:t>
            </a:r>
            <a:r>
              <a:rPr lang="cs-CZ" sz="1100" b="1" dirty="0" err="1" smtClean="0">
                <a:solidFill>
                  <a:schemeClr val="tx1"/>
                </a:solidFill>
              </a:rPr>
              <a:t>Fraus</a:t>
            </a:r>
            <a:r>
              <a:rPr lang="cs-CZ" sz="1100" b="1" dirty="0" smtClean="0">
                <a:solidFill>
                  <a:schemeClr val="tx1"/>
                </a:solidFill>
              </a:rPr>
              <a:t> 2003 136 s. ISBN 80-7238-207-1.</a:t>
            </a:r>
          </a:p>
          <a:p>
            <a:pPr algn="l"/>
            <a:endParaRPr lang="cs-CZ" sz="1100" b="1" dirty="0" smtClean="0">
              <a:solidFill>
                <a:schemeClr val="tx1"/>
              </a:solidFill>
            </a:endParaRPr>
          </a:p>
          <a:p>
            <a:pPr algn="l"/>
            <a:endParaRPr lang="cs-CZ" sz="1100" b="1" dirty="0" smtClean="0">
              <a:solidFill>
                <a:schemeClr val="tx1"/>
              </a:solidFill>
            </a:endParaRPr>
          </a:p>
          <a:p>
            <a:pPr algn="l"/>
            <a:endParaRPr lang="cs-CZ" sz="1100" dirty="0" smtClean="0">
              <a:solidFill>
                <a:schemeClr val="tx1"/>
              </a:solidFill>
            </a:endParaRPr>
          </a:p>
          <a:p>
            <a:pPr algn="l"/>
            <a:endParaRPr lang="cs-CZ" sz="1100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40" y="476672"/>
            <a:ext cx="5760720" cy="129614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u="sng" dirty="0" smtClean="0"/>
              <a:t>Život ve škole</a:t>
            </a:r>
            <a:endParaRPr lang="cs-CZ" u="sng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792088"/>
          </a:xfrm>
        </p:spPr>
        <p:txBody>
          <a:bodyPr>
            <a:normAutofit/>
          </a:bodyPr>
          <a:lstStyle/>
          <a:p>
            <a:r>
              <a:rPr lang="cs-CZ" sz="3200" u="sng" dirty="0" smtClean="0"/>
              <a:t>Život ve škole</a:t>
            </a:r>
            <a:endParaRPr lang="cs-CZ" sz="3200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1844824"/>
            <a:ext cx="8136904" cy="4536504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Škola – základ života.</a:t>
            </a: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Škola nám pomáhá s přípravou na rodinný, pracovní a společenský život. Cílem školy není jen vzdělávat, ale především se podílet na výchově a rozvoji osobnosti.</a:t>
            </a: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Učení pro člověka nekončí školní docházkou, ale provází ho celým životem.</a:t>
            </a:r>
          </a:p>
          <a:p>
            <a:pPr algn="l"/>
            <a:endParaRPr lang="cs-CZ" sz="2400" dirty="0">
              <a:solidFill>
                <a:schemeClr val="tx1"/>
              </a:solidFill>
            </a:endParaRP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V naší zemi je v součastné době povinná základní devítiletá docházka.</a:t>
            </a:r>
          </a:p>
        </p:txBody>
      </p:sp>
      <p:pic>
        <p:nvPicPr>
          <p:cNvPr id="2050" name="Picture 2" descr="C:\Users\ADMIN\AppData\Local\Microsoft\Windows\Temporary Internet Files\Content.IE5\8BJA0FSP\MC90041557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476672"/>
            <a:ext cx="2664296" cy="17281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55340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404664"/>
            <a:ext cx="7992888" cy="5832648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Rodiče mohou pro své děti vybírat s několika typů škol: </a:t>
            </a:r>
          </a:p>
          <a:p>
            <a:pPr algn="l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 státní škola</a:t>
            </a:r>
          </a:p>
          <a:p>
            <a:pPr algn="l">
              <a:buFontTx/>
              <a:buChar char="-"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soukromá škola</a:t>
            </a:r>
          </a:p>
          <a:p>
            <a:pPr algn="l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 domácí škola</a:t>
            </a:r>
          </a:p>
          <a:p>
            <a:pPr algn="l">
              <a:buFontTx/>
              <a:buChar char="-"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alternativní škola</a:t>
            </a:r>
          </a:p>
          <a:p>
            <a:pPr algn="l">
              <a:buFontTx/>
              <a:buChar char="-"/>
            </a:pPr>
            <a:endParaRPr lang="cs-CZ" sz="2400" dirty="0" smtClean="0">
              <a:solidFill>
                <a:schemeClr val="tx1"/>
              </a:solidFill>
            </a:endParaRPr>
          </a:p>
          <a:p>
            <a:pPr algn="l"/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Zkus porovnat vlastním slovem vzdělávání ve státní a alternativní škole.</a:t>
            </a:r>
          </a:p>
          <a:p>
            <a:pPr algn="l"/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1029" name="Picture 5" descr="C:\Users\ADMIN\AppData\Local\Microsoft\Windows\Temporary Internet Files\Content.IE5\3EQAP7OQ\MC90008888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149080"/>
            <a:ext cx="2448272" cy="21602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98603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692696"/>
            <a:ext cx="7920880" cy="5616624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Školní docházka v ČR začíná:</a:t>
            </a:r>
          </a:p>
          <a:p>
            <a:pPr algn="l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 základní mateřská škola </a:t>
            </a:r>
          </a:p>
          <a:p>
            <a:pPr algn="l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 základní škola</a:t>
            </a:r>
          </a:p>
          <a:p>
            <a:pPr algn="l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 střední škola</a:t>
            </a:r>
          </a:p>
          <a:p>
            <a:pPr algn="l">
              <a:buFontTx/>
              <a:buChar char="-"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vysoká škola</a:t>
            </a:r>
          </a:p>
          <a:p>
            <a:pPr algn="l">
              <a:buFontTx/>
              <a:buChar char="-"/>
            </a:pPr>
            <a:endParaRPr lang="cs-CZ" sz="2400" dirty="0">
              <a:solidFill>
                <a:schemeClr val="tx1"/>
              </a:solidFill>
            </a:endParaRPr>
          </a:p>
          <a:p>
            <a:pPr algn="l"/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Doplň věk dítěte nástupu do uvedených škol.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Picture 7" descr="C:\Users\ADMIN\AppData\Local\Microsoft\Windows\Temporary Internet Files\Content.IE5\N4OICJ81\MP90039978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293096"/>
            <a:ext cx="2808312" cy="18078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0673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620688"/>
            <a:ext cx="7920880" cy="576064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Školní docházka v ČR začíná:  Řešení</a:t>
            </a:r>
          </a:p>
          <a:p>
            <a:pPr algn="l">
              <a:buFontTx/>
              <a:buChar char="-"/>
            </a:pP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 základní mateřská škola   od 3 let   povinná docházka 5 od let</a:t>
            </a:r>
          </a:p>
          <a:p>
            <a:pPr algn="l">
              <a:buFontTx/>
              <a:buChar char="-"/>
            </a:pP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 základní škola                     od 6 let</a:t>
            </a:r>
          </a:p>
          <a:p>
            <a:pPr algn="l">
              <a:buFontTx/>
              <a:buChar char="-"/>
            </a:pP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 střední škola                       od 15 let</a:t>
            </a:r>
          </a:p>
          <a:p>
            <a:pPr algn="l">
              <a:buFontTx/>
              <a:buChar char="-"/>
            </a:pP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 vysoká škola                        od 19 let</a:t>
            </a:r>
          </a:p>
        </p:txBody>
      </p:sp>
      <p:pic>
        <p:nvPicPr>
          <p:cNvPr id="4098" name="Picture 2" descr="C:\Users\ADMIN\AppData\Local\Microsoft\Windows\Temporary Internet Files\Content.IE5\3EQAP7OQ\MP90043924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212976"/>
            <a:ext cx="5832648" cy="29523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828988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marL="0" indent="0">
              <a:buNone/>
            </a:pPr>
            <a:r>
              <a:rPr lang="cs-CZ" sz="1800" dirty="0" smtClean="0"/>
              <a:t>Zdroje:</a:t>
            </a:r>
          </a:p>
          <a:p>
            <a:pPr marL="0" indent="0">
              <a:buNone/>
            </a:pPr>
            <a:r>
              <a:rPr lang="cs-CZ" sz="1800" dirty="0" smtClean="0"/>
              <a:t>JANOŠKOVÁ </a:t>
            </a:r>
            <a:r>
              <a:rPr lang="cs-CZ" sz="1800" dirty="0"/>
              <a:t>Dagmar, Občanská výchova s blokem Rodinná výchova pro 6.ročník základních škol a primu víceletého gymnázia, 1. vyd. Plzeň: Fraus 2003 136 s. ISBN 80-7238-207-1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/>
              <a:t>Obrázky: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Klipart: Microsoft </a:t>
            </a:r>
            <a:r>
              <a:rPr lang="cs-CZ" sz="1800" dirty="0" smtClean="0"/>
              <a:t>PowerPoint – www.office.</a:t>
            </a:r>
            <a:r>
              <a:rPr lang="cs-CZ" sz="1800" smtClean="0"/>
              <a:t>microsoft.com</a:t>
            </a:r>
            <a:endParaRPr lang="cs-CZ" sz="18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910114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217</Words>
  <Application>Microsoft Office PowerPoint</Application>
  <PresentationFormat>Předvádění na obrazovce (4:3)</PresentationFormat>
  <Paragraphs>55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Život ve škole</vt:lpstr>
      <vt:lpstr>Život ve škole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Dum</cp:lastModifiedBy>
  <cp:revision>16</cp:revision>
  <dcterms:created xsi:type="dcterms:W3CDTF">2014-02-09T19:04:26Z</dcterms:created>
  <dcterms:modified xsi:type="dcterms:W3CDTF">2014-05-05T11:16:59Z</dcterms:modified>
</cp:coreProperties>
</file>