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59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1CCA4-C863-495E-B8E6-864E48D605B8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2DB87-8B02-4DC2-B117-5417E914B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3620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1CCA4-C863-495E-B8E6-864E48D605B8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2DB87-8B02-4DC2-B117-5417E914B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2121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1CCA4-C863-495E-B8E6-864E48D605B8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2DB87-8B02-4DC2-B117-5417E914B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5942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1CCA4-C863-495E-B8E6-864E48D605B8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2DB87-8B02-4DC2-B117-5417E914B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6088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1CCA4-C863-495E-B8E6-864E48D605B8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2DB87-8B02-4DC2-B117-5417E914B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5673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1CCA4-C863-495E-B8E6-864E48D605B8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2DB87-8B02-4DC2-B117-5417E914B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4066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1CCA4-C863-495E-B8E6-864E48D605B8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2DB87-8B02-4DC2-B117-5417E914B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949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1CCA4-C863-495E-B8E6-864E48D605B8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2DB87-8B02-4DC2-B117-5417E914B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9306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1CCA4-C863-495E-B8E6-864E48D605B8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2DB87-8B02-4DC2-B117-5417E914B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4818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1CCA4-C863-495E-B8E6-864E48D605B8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2DB87-8B02-4DC2-B117-5417E914B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5561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1CCA4-C863-495E-B8E6-864E48D605B8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2DB87-8B02-4DC2-B117-5417E914B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09282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1CCA4-C863-495E-B8E6-864E48D605B8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52DB87-8B02-4DC2-B117-5417E914BE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751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1988840"/>
            <a:ext cx="6400800" cy="4844897"/>
          </a:xfrm>
        </p:spPr>
        <p:txBody>
          <a:bodyPr>
            <a:noAutofit/>
          </a:bodyPr>
          <a:lstStyle/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Název školy: </a:t>
            </a:r>
            <a:r>
              <a:rPr lang="cs-CZ" sz="1100" b="1" dirty="0" smtClean="0">
                <a:solidFill>
                  <a:schemeClr val="tx1"/>
                </a:solidFill>
              </a:rPr>
              <a:t>Základní škola a Mateřská škola Kladno, Norská 2633</a:t>
            </a:r>
            <a:br>
              <a:rPr lang="cs-CZ" sz="1100" b="1" dirty="0" smtClean="0">
                <a:solidFill>
                  <a:schemeClr val="tx1"/>
                </a:solidFill>
              </a:rPr>
            </a:b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Autor: Martina Černá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Název materiálu:  </a:t>
            </a:r>
          </a:p>
          <a:p>
            <a:pPr algn="l"/>
            <a:r>
              <a:rPr lang="cs-CZ" sz="1100" b="1" dirty="0" smtClean="0">
                <a:solidFill>
                  <a:schemeClr val="tx1"/>
                </a:solidFill>
              </a:rPr>
              <a:t>VY_12_INOVACE_OS.6.Cer.07_I_ve_skole_s_pravidly</a:t>
            </a:r>
            <a:endParaRPr lang="cs-CZ" sz="1100" dirty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Datum</a:t>
            </a:r>
            <a:r>
              <a:rPr lang="cs-CZ" sz="1100" b="1" dirty="0" smtClean="0">
                <a:solidFill>
                  <a:schemeClr val="tx1"/>
                </a:solidFill>
              </a:rPr>
              <a:t>: 16.1.2014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Ročník: </a:t>
            </a:r>
            <a:r>
              <a:rPr lang="cs-CZ" sz="1100" b="1" dirty="0" smtClean="0">
                <a:solidFill>
                  <a:schemeClr val="tx1"/>
                </a:solidFill>
              </a:rPr>
              <a:t>ŠESTÝ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</a:t>
            </a: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Vzdělávací oblast: </a:t>
            </a:r>
            <a:r>
              <a:rPr lang="cs-CZ" sz="1100" b="1" dirty="0" smtClean="0">
                <a:solidFill>
                  <a:schemeClr val="tx1"/>
                </a:solidFill>
              </a:rPr>
              <a:t>Člověk a společnost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Vzdělávací obor: </a:t>
            </a:r>
            <a:r>
              <a:rPr lang="cs-CZ" sz="1100" b="1" dirty="0" smtClean="0">
                <a:solidFill>
                  <a:schemeClr val="tx1"/>
                </a:solidFill>
              </a:rPr>
              <a:t>Obrat světa</a:t>
            </a:r>
            <a:r>
              <a:rPr lang="cs-CZ" sz="1100" dirty="0" smtClean="0">
                <a:solidFill>
                  <a:schemeClr val="tx1"/>
                </a:solidFill>
              </a:rPr>
              <a:t/>
            </a:r>
            <a:br>
              <a:rPr lang="cs-CZ" sz="1100" dirty="0" smtClean="0">
                <a:solidFill>
                  <a:schemeClr val="tx1"/>
                </a:solidFill>
              </a:rPr>
            </a:b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Název: </a:t>
            </a:r>
            <a:r>
              <a:rPr lang="cs-CZ" sz="1100" b="1" dirty="0" smtClean="0">
                <a:solidFill>
                  <a:schemeClr val="tx1"/>
                </a:solidFill>
              </a:rPr>
              <a:t>I VE ŚKOLE S PRAVIDLY</a:t>
            </a:r>
            <a:br>
              <a:rPr lang="cs-CZ" sz="1100" b="1" dirty="0" smtClean="0">
                <a:solidFill>
                  <a:schemeClr val="tx1"/>
                </a:solidFill>
              </a:rPr>
            </a:br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Číslo operačního programu: </a:t>
            </a:r>
            <a:r>
              <a:rPr lang="cs-CZ" sz="1100" b="1" dirty="0" smtClean="0">
                <a:solidFill>
                  <a:schemeClr val="tx1"/>
                </a:solidFill>
              </a:rPr>
              <a:t>CZ.1.07/1.4.00/21.3489</a:t>
            </a:r>
            <a:endParaRPr lang="cs-CZ" sz="1100" dirty="0" smtClean="0">
              <a:solidFill>
                <a:schemeClr val="tx1"/>
              </a:solidFill>
            </a:endParaRPr>
          </a:p>
          <a:p>
            <a:pPr algn="l"/>
            <a:endParaRPr lang="cs-CZ" sz="1100" dirty="0" smtClean="0">
              <a:solidFill>
                <a:schemeClr val="tx1"/>
              </a:solidFill>
            </a:endParaRPr>
          </a:p>
          <a:p>
            <a:pPr algn="l"/>
            <a:r>
              <a:rPr lang="cs-CZ" sz="1100" dirty="0" smtClean="0">
                <a:solidFill>
                  <a:schemeClr val="tx1"/>
                </a:solidFill>
              </a:rPr>
              <a:t> Název projektu: </a:t>
            </a:r>
            <a:r>
              <a:rPr lang="cs-CZ" sz="1100" b="1" dirty="0" smtClean="0">
                <a:solidFill>
                  <a:schemeClr val="tx1"/>
                </a:solidFill>
              </a:rPr>
              <a:t>UČÍME SE S RADOSTÍ</a:t>
            </a:r>
          </a:p>
          <a:p>
            <a:pPr algn="l"/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r>
              <a:rPr lang="cs-CZ" sz="1100" b="1" dirty="0" smtClean="0">
                <a:solidFill>
                  <a:schemeClr val="tx1"/>
                </a:solidFill>
              </a:rPr>
              <a:t>Anotace: Tento materiál slouží k zopakování pojmu škola a pravidla.</a:t>
            </a:r>
          </a:p>
          <a:p>
            <a:pPr algn="l"/>
            <a:r>
              <a:rPr lang="cs-CZ" sz="1100" b="1" dirty="0" smtClean="0">
                <a:solidFill>
                  <a:schemeClr val="tx1"/>
                </a:solidFill>
              </a:rPr>
              <a:t>Citace : JANOŠKOVÁ Dagmar, Občanská výchova s blokem Rodinná výchova pro 6.ročník základních škol a primu víceletého gymnázia, 1. </a:t>
            </a:r>
            <a:r>
              <a:rPr lang="cs-CZ" sz="1100" b="1" dirty="0" err="1" smtClean="0">
                <a:solidFill>
                  <a:schemeClr val="tx1"/>
                </a:solidFill>
              </a:rPr>
              <a:t>vyd</a:t>
            </a:r>
            <a:r>
              <a:rPr lang="cs-CZ" sz="1100" b="1" dirty="0" smtClean="0">
                <a:solidFill>
                  <a:schemeClr val="tx1"/>
                </a:solidFill>
              </a:rPr>
              <a:t>. Plzeň: </a:t>
            </a:r>
            <a:r>
              <a:rPr lang="cs-CZ" sz="1100" b="1" dirty="0" err="1" smtClean="0">
                <a:solidFill>
                  <a:schemeClr val="tx1"/>
                </a:solidFill>
              </a:rPr>
              <a:t>Fraus</a:t>
            </a:r>
            <a:r>
              <a:rPr lang="cs-CZ" sz="1100" b="1" dirty="0" smtClean="0">
                <a:solidFill>
                  <a:schemeClr val="tx1"/>
                </a:solidFill>
              </a:rPr>
              <a:t> 2003 136 s. ISBN 80-7238-207-1.</a:t>
            </a:r>
          </a:p>
          <a:p>
            <a:pPr algn="l"/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endParaRPr lang="cs-CZ" sz="1100" b="1" dirty="0" smtClean="0">
              <a:solidFill>
                <a:schemeClr val="tx1"/>
              </a:solidFill>
            </a:endParaRPr>
          </a:p>
          <a:p>
            <a:pPr algn="l"/>
            <a:endParaRPr lang="cs-CZ" sz="1100" dirty="0" smtClean="0">
              <a:solidFill>
                <a:schemeClr val="tx1"/>
              </a:solidFill>
            </a:endParaRPr>
          </a:p>
          <a:p>
            <a:pPr algn="l"/>
            <a:endParaRPr lang="cs-CZ" sz="1100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40" y="476672"/>
            <a:ext cx="5760720" cy="129614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79656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872208"/>
          </a:xfrm>
        </p:spPr>
        <p:txBody>
          <a:bodyPr>
            <a:normAutofit/>
          </a:bodyPr>
          <a:lstStyle/>
          <a:p>
            <a:r>
              <a:rPr lang="cs-CZ" sz="3600" b="1" u="sng" dirty="0" smtClean="0"/>
              <a:t>I ve škole s pravidly</a:t>
            </a:r>
            <a:endParaRPr lang="cs-CZ" sz="3600" b="1" u="sng" dirty="0"/>
          </a:p>
        </p:txBody>
      </p:sp>
    </p:spTree>
    <p:extLst>
      <p:ext uri="{BB962C8B-B14F-4D97-AF65-F5344CB8AC3E}">
        <p14:creationId xmlns:p14="http://schemas.microsoft.com/office/powerpoint/2010/main" xmlns="" val="4861843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080120"/>
          </a:xfrm>
        </p:spPr>
        <p:txBody>
          <a:bodyPr>
            <a:normAutofit/>
          </a:bodyPr>
          <a:lstStyle/>
          <a:p>
            <a:r>
              <a:rPr lang="cs-CZ" sz="3200" u="sng" dirty="0" smtClean="0"/>
              <a:t>I ve škole s pravidly</a:t>
            </a:r>
            <a:endParaRPr lang="cs-CZ" sz="3200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1700808"/>
            <a:ext cx="7704856" cy="468052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  Pravidla jsou důležitá nejen ve škole, ale i v celé společnosti.</a:t>
            </a: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Nestačí pouze o nich vědět, musíme je dodržovat.</a:t>
            </a:r>
          </a:p>
          <a:p>
            <a:pPr algn="l"/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 Pravidla týkající se života ve škole jsou shrnuta ve školním řádu. Tento řád schvaluje pedagogický sbor školy. </a:t>
            </a:r>
          </a:p>
          <a:p>
            <a:pPr algn="l"/>
            <a:endParaRPr lang="cs-CZ" sz="2400" dirty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ty se můžeš účastnit na tvorbě pravidel. Víš jak?</a:t>
            </a:r>
          </a:p>
          <a:p>
            <a:pPr algn="l"/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Co by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jsi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ve své škole vylepšil? Vypracuj návrh.</a:t>
            </a:r>
          </a:p>
          <a:p>
            <a:pPr algn="l"/>
            <a:endParaRPr lang="cs-CZ" sz="2400" dirty="0">
              <a:solidFill>
                <a:schemeClr val="tx1"/>
              </a:solidFill>
            </a:endParaRPr>
          </a:p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Users\ADMIN\AppData\Local\Microsoft\Windows\Temporary Internet Files\Content.IE5\8BJA0FSP\MP9004387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55768" y="4581128"/>
            <a:ext cx="1692696" cy="20882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50730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76672"/>
            <a:ext cx="7992888" cy="6048672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Školní řád je:</a:t>
            </a:r>
          </a:p>
          <a:p>
            <a:pPr algn="l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 souhrn pravidel důležitých ke správnému chodu školy </a:t>
            </a:r>
          </a:p>
          <a:p>
            <a:pPr algn="l">
              <a:buFontTx/>
              <a:buChar char="-"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stanovuje práva a povinnosti žáků</a:t>
            </a:r>
          </a:p>
          <a:p>
            <a:pPr algn="l">
              <a:buFontTx/>
              <a:buChar char="-"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vymezuje, </a:t>
            </a:r>
            <a:r>
              <a:rPr lang="cs-CZ" sz="2400" dirty="0" smtClean="0">
                <a:solidFill>
                  <a:schemeClr val="tx1"/>
                </a:solidFill>
              </a:rPr>
              <a:t>jak by se měl žák chovat: </a:t>
            </a:r>
          </a:p>
          <a:p>
            <a:pPr>
              <a:buFontTx/>
              <a:buChar char="-"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při vyučování  </a:t>
            </a:r>
          </a:p>
          <a:p>
            <a:pPr>
              <a:buFontTx/>
              <a:buChar char="-"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mimo vyučování a mimo školní budovu</a:t>
            </a:r>
          </a:p>
          <a:p>
            <a:pPr>
              <a:buFontTx/>
              <a:buChar char="-"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vůči dospělým, spolužákům i sobě samému </a:t>
            </a:r>
          </a:p>
          <a:p>
            <a:pPr>
              <a:buFontTx/>
              <a:buChar char="-"/>
            </a:pPr>
            <a:endParaRPr lang="cs-CZ" sz="2400" dirty="0" smtClean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Víš, kde se berou pravidla?</a:t>
            </a:r>
          </a:p>
          <a:p>
            <a:pPr algn="l"/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Dají se měnit? Kdy a proč?</a:t>
            </a:r>
            <a:endParaRPr lang="cs-CZ" sz="2400" dirty="0" smtClean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     </a:t>
            </a:r>
          </a:p>
          <a:p>
            <a:pPr>
              <a:buFontTx/>
              <a:buChar char="-"/>
            </a:pPr>
            <a:endParaRPr lang="cs-CZ" sz="2400" dirty="0" smtClean="0">
              <a:solidFill>
                <a:schemeClr val="tx1"/>
              </a:solidFill>
            </a:endParaRPr>
          </a:p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ADMIN\AppData\Local\Microsoft\Windows\Temporary Internet Files\Content.IE5\N4OICJ81\MP9004088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789040"/>
            <a:ext cx="4032448" cy="2592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21369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Zdroje:</a:t>
            </a:r>
          </a:p>
          <a:p>
            <a:pPr marL="0" indent="0">
              <a:buNone/>
            </a:pPr>
            <a:r>
              <a:rPr lang="cs-CZ" sz="1800" b="1" dirty="0" smtClean="0"/>
              <a:t> </a:t>
            </a:r>
            <a:r>
              <a:rPr lang="cs-CZ" sz="1800" dirty="0" smtClean="0">
                <a:solidFill>
                  <a:schemeClr val="tx1"/>
                </a:solidFill>
              </a:rPr>
              <a:t>JANOŠKOVÁ Dagmar, Občanská výchova s blokem Rodinná výchova pro 6.ročník základních škol a primu víceletého gymnázia, 1. vyd. Plzeň: Fraus 2003 136 s. ISBN 80-7238-207-1.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/>
              <a:t>Obrázky:</a:t>
            </a:r>
          </a:p>
          <a:p>
            <a:pPr marL="0" indent="0"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1800" dirty="0" smtClean="0"/>
              <a:t>Klipart: Microsoft Office PowerPoint</a:t>
            </a:r>
            <a:endParaRPr lang="cs-CZ" sz="1800" dirty="0" smtClean="0">
              <a:solidFill>
                <a:schemeClr val="tx1"/>
              </a:solidFill>
            </a:endParaRPr>
          </a:p>
          <a:p>
            <a:endParaRPr lang="cs-CZ" sz="1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8844969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194</Words>
  <Application>Microsoft Office PowerPoint</Application>
  <PresentationFormat>Předvádění na obrazovce (4:3)</PresentationFormat>
  <Paragraphs>48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Snímek 1</vt:lpstr>
      <vt:lpstr>I ve škole s pravidly</vt:lpstr>
      <vt:lpstr>I ve škole s pravidly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Dum</cp:lastModifiedBy>
  <cp:revision>7</cp:revision>
  <dcterms:created xsi:type="dcterms:W3CDTF">2014-04-01T10:29:25Z</dcterms:created>
  <dcterms:modified xsi:type="dcterms:W3CDTF">2014-05-05T11:15:34Z</dcterms:modified>
</cp:coreProperties>
</file>