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173012-50B0-44E8-87FE-A6F301E98F24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DE156-0E0A-4514-9098-FEDD3DA3999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430889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173012-50B0-44E8-87FE-A6F301E98F24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DE156-0E0A-4514-9098-FEDD3DA3999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86806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173012-50B0-44E8-87FE-A6F301E98F24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DE156-0E0A-4514-9098-FEDD3DA3999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465608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173012-50B0-44E8-87FE-A6F301E98F24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DE156-0E0A-4514-9098-FEDD3DA3999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392702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173012-50B0-44E8-87FE-A6F301E98F24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DE156-0E0A-4514-9098-FEDD3DA3999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600798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173012-50B0-44E8-87FE-A6F301E98F24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DE156-0E0A-4514-9098-FEDD3DA3999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371223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173012-50B0-44E8-87FE-A6F301E98F24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DE156-0E0A-4514-9098-FEDD3DA3999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174066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173012-50B0-44E8-87FE-A6F301E98F24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DE156-0E0A-4514-9098-FEDD3DA3999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054282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173012-50B0-44E8-87FE-A6F301E98F24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DE156-0E0A-4514-9098-FEDD3DA3999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816502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173012-50B0-44E8-87FE-A6F301E98F24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DE156-0E0A-4514-9098-FEDD3DA3999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32727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173012-50B0-44E8-87FE-A6F301E98F24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DE156-0E0A-4514-9098-FEDD3DA3999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723905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173012-50B0-44E8-87FE-A6F301E98F24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7DE156-0E0A-4514-9098-FEDD3DA3999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918935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1988840"/>
            <a:ext cx="6400800" cy="4869160"/>
          </a:xfrm>
        </p:spPr>
        <p:txBody>
          <a:bodyPr>
            <a:noAutofit/>
          </a:bodyPr>
          <a:lstStyle/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Název školy: </a:t>
            </a:r>
            <a:r>
              <a:rPr lang="cs-CZ" sz="1100" b="1" dirty="0" smtClean="0">
                <a:solidFill>
                  <a:schemeClr val="tx1"/>
                </a:solidFill>
              </a:rPr>
              <a:t>Základní škola a Mateřská škola Kladno, Norská 2633</a:t>
            </a:r>
            <a:br>
              <a:rPr lang="cs-CZ" sz="1100" b="1" dirty="0" smtClean="0">
                <a:solidFill>
                  <a:schemeClr val="tx1"/>
                </a:solidFill>
              </a:rPr>
            </a:b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Autor: Martina Černá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Název materiálu:  </a:t>
            </a:r>
          </a:p>
          <a:p>
            <a:pPr algn="l"/>
            <a:r>
              <a:rPr lang="cs-CZ" sz="1100" b="1" dirty="0" smtClean="0">
                <a:solidFill>
                  <a:schemeClr val="tx1"/>
                </a:solidFill>
              </a:rPr>
              <a:t>VY_12_INOVACE_OS.6.Cer.08_Umeni_se_ucit</a:t>
            </a:r>
            <a:endParaRPr lang="cs-CZ" sz="1100" dirty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Datum</a:t>
            </a:r>
            <a:r>
              <a:rPr lang="cs-CZ" sz="1100" b="1" dirty="0" smtClean="0">
                <a:solidFill>
                  <a:schemeClr val="tx1"/>
                </a:solidFill>
              </a:rPr>
              <a:t>: 17.1.2014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Ročník: </a:t>
            </a:r>
            <a:r>
              <a:rPr lang="cs-CZ" sz="1100" b="1" dirty="0" smtClean="0">
                <a:solidFill>
                  <a:schemeClr val="tx1"/>
                </a:solidFill>
              </a:rPr>
              <a:t>ŠESTÝ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Vzdělávací oblast: </a:t>
            </a:r>
            <a:r>
              <a:rPr lang="cs-CZ" sz="1100" b="1" dirty="0" smtClean="0">
                <a:solidFill>
                  <a:schemeClr val="tx1"/>
                </a:solidFill>
              </a:rPr>
              <a:t>Člověk a společnost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Vzdělávací obor: </a:t>
            </a:r>
            <a:r>
              <a:rPr lang="cs-CZ" sz="1100" b="1" dirty="0" smtClean="0">
                <a:solidFill>
                  <a:schemeClr val="tx1"/>
                </a:solidFill>
              </a:rPr>
              <a:t>Obraz světa</a:t>
            </a:r>
            <a:r>
              <a:rPr lang="cs-CZ" sz="1100" dirty="0" smtClean="0">
                <a:solidFill>
                  <a:schemeClr val="tx1"/>
                </a:solidFill>
              </a:rPr>
              <a:t/>
            </a:r>
            <a:br>
              <a:rPr lang="cs-CZ" sz="1100" dirty="0" smtClean="0">
                <a:solidFill>
                  <a:schemeClr val="tx1"/>
                </a:solidFill>
              </a:rPr>
            </a:b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Název: </a:t>
            </a:r>
            <a:r>
              <a:rPr lang="cs-CZ" sz="1100" b="1" dirty="0" smtClean="0">
                <a:solidFill>
                  <a:schemeClr val="tx1"/>
                </a:solidFill>
              </a:rPr>
              <a:t>UMĚNÍ SE UČIT</a:t>
            </a:r>
            <a:br>
              <a:rPr lang="cs-CZ" sz="1100" b="1" dirty="0" smtClean="0">
                <a:solidFill>
                  <a:schemeClr val="tx1"/>
                </a:solidFill>
              </a:rPr>
            </a:br>
            <a:endParaRPr lang="cs-CZ" sz="1100" b="1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Číslo operačního programu: </a:t>
            </a:r>
            <a:r>
              <a:rPr lang="cs-CZ" sz="1100" b="1" dirty="0" smtClean="0">
                <a:solidFill>
                  <a:schemeClr val="tx1"/>
                </a:solidFill>
              </a:rPr>
              <a:t>CZ.1.07/1.4.00/21.3489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Název projektu: </a:t>
            </a:r>
            <a:r>
              <a:rPr lang="cs-CZ" sz="1100" b="1" dirty="0" smtClean="0">
                <a:solidFill>
                  <a:schemeClr val="tx1"/>
                </a:solidFill>
              </a:rPr>
              <a:t>UČÍME SE S RADOSTÍ</a:t>
            </a:r>
          </a:p>
          <a:p>
            <a:pPr algn="l"/>
            <a:endParaRPr lang="cs-CZ" sz="1100" b="1" dirty="0" smtClean="0">
              <a:solidFill>
                <a:schemeClr val="tx1"/>
              </a:solidFill>
            </a:endParaRPr>
          </a:p>
          <a:p>
            <a:pPr algn="l"/>
            <a:r>
              <a:rPr lang="cs-CZ" sz="1100" b="1" dirty="0" smtClean="0">
                <a:solidFill>
                  <a:schemeClr val="tx1"/>
                </a:solidFill>
              </a:rPr>
              <a:t>Anotace: Tento materiál slouží k zopakování pojmu umění se učit.</a:t>
            </a:r>
          </a:p>
          <a:p>
            <a:pPr algn="l"/>
            <a:r>
              <a:rPr lang="cs-CZ" sz="1100" b="1" dirty="0" smtClean="0">
                <a:solidFill>
                  <a:schemeClr val="tx1"/>
                </a:solidFill>
              </a:rPr>
              <a:t>Citace : JANOŠKOVÁ Dagmar, Občanská výchova s blokem Rodinná výchova pro 6.ročník základních škol a primu víceletého gymnázia, 1. </a:t>
            </a:r>
            <a:r>
              <a:rPr lang="cs-CZ" sz="1100" b="1" dirty="0" err="1" smtClean="0">
                <a:solidFill>
                  <a:schemeClr val="tx1"/>
                </a:solidFill>
              </a:rPr>
              <a:t>vyd</a:t>
            </a:r>
            <a:r>
              <a:rPr lang="cs-CZ" sz="1100" b="1" dirty="0" smtClean="0">
                <a:solidFill>
                  <a:schemeClr val="tx1"/>
                </a:solidFill>
              </a:rPr>
              <a:t>. Plzeň: </a:t>
            </a:r>
            <a:r>
              <a:rPr lang="cs-CZ" sz="1100" b="1" dirty="0" err="1" smtClean="0">
                <a:solidFill>
                  <a:schemeClr val="tx1"/>
                </a:solidFill>
              </a:rPr>
              <a:t>Fraus</a:t>
            </a:r>
            <a:r>
              <a:rPr lang="cs-CZ" sz="1100" b="1" dirty="0" smtClean="0">
                <a:solidFill>
                  <a:schemeClr val="tx1"/>
                </a:solidFill>
              </a:rPr>
              <a:t> 2003 136 s. ISBN 80-7238-207-1.</a:t>
            </a:r>
          </a:p>
          <a:p>
            <a:pPr algn="l"/>
            <a:endParaRPr lang="cs-CZ" sz="1100" b="1" dirty="0" smtClean="0">
              <a:solidFill>
                <a:schemeClr val="tx1"/>
              </a:solidFill>
            </a:endParaRPr>
          </a:p>
          <a:p>
            <a:pPr algn="l"/>
            <a:endParaRPr lang="cs-CZ" sz="1100" b="1" dirty="0" smtClean="0">
              <a:solidFill>
                <a:schemeClr val="tx1"/>
              </a:solidFill>
            </a:endParaRPr>
          </a:p>
          <a:p>
            <a:pPr algn="l"/>
            <a:endParaRPr lang="cs-CZ" sz="1100" dirty="0" smtClean="0">
              <a:solidFill>
                <a:schemeClr val="tx1"/>
              </a:solidFill>
            </a:endParaRPr>
          </a:p>
          <a:p>
            <a:pPr algn="l"/>
            <a:endParaRPr lang="cs-CZ" sz="1100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40" y="476672"/>
            <a:ext cx="5760720" cy="129614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11256374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36912"/>
            <a:ext cx="8229600" cy="1152128"/>
          </a:xfrm>
        </p:spPr>
        <p:txBody>
          <a:bodyPr>
            <a:normAutofit/>
          </a:bodyPr>
          <a:lstStyle/>
          <a:p>
            <a:r>
              <a:rPr lang="cs-CZ" sz="3600" b="1" u="sng" dirty="0" smtClean="0"/>
              <a:t>Umění se učit</a:t>
            </a:r>
            <a:endParaRPr lang="cs-CZ" sz="3600" b="1" u="sng" dirty="0"/>
          </a:p>
        </p:txBody>
      </p:sp>
    </p:spTree>
    <p:extLst>
      <p:ext uri="{BB962C8B-B14F-4D97-AF65-F5344CB8AC3E}">
        <p14:creationId xmlns:p14="http://schemas.microsoft.com/office/powerpoint/2010/main" xmlns="" val="15544068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20689"/>
            <a:ext cx="7772400" cy="1080119"/>
          </a:xfrm>
        </p:spPr>
        <p:txBody>
          <a:bodyPr>
            <a:normAutofit/>
          </a:bodyPr>
          <a:lstStyle/>
          <a:p>
            <a:r>
              <a:rPr lang="cs-CZ" sz="3200" u="sng" dirty="0" smtClean="0"/>
              <a:t>Umění se učit</a:t>
            </a:r>
            <a:endParaRPr lang="cs-CZ" sz="3200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1772816"/>
            <a:ext cx="7776864" cy="4608512"/>
          </a:xfrm>
        </p:spPr>
        <p:txBody>
          <a:bodyPr>
            <a:normAutofit lnSpcReduction="10000"/>
          </a:bodyPr>
          <a:lstStyle/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   Není nutné strávit nad učením celé odpoledne, ale je třeba vhodně využít čas k učení i odpočinku.</a:t>
            </a:r>
          </a:p>
          <a:p>
            <a:pPr algn="l"/>
            <a:r>
              <a:rPr lang="cs-CZ" sz="2400" dirty="0">
                <a:solidFill>
                  <a:schemeClr val="tx1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  Každý člověk má jiný způsob přijímání informací. Většinou se dělíme na tři typy:</a:t>
            </a:r>
          </a:p>
          <a:p>
            <a:pPr algn="l">
              <a:buFontTx/>
              <a:buChar char="-"/>
            </a:pPr>
            <a:r>
              <a:rPr lang="cs-CZ" sz="2400" dirty="0" smtClean="0">
                <a:solidFill>
                  <a:schemeClr val="tx1"/>
                </a:solidFill>
              </a:rPr>
              <a:t> zrakový (vizuální) – nejlépe si pamatují </a:t>
            </a:r>
            <a:r>
              <a:rPr lang="cs-CZ" sz="2400" dirty="0" smtClean="0">
                <a:solidFill>
                  <a:schemeClr val="tx1"/>
                </a:solidFill>
              </a:rPr>
              <a:t>to, </a:t>
            </a:r>
            <a:r>
              <a:rPr lang="cs-CZ" sz="2400" dirty="0" smtClean="0">
                <a:solidFill>
                  <a:schemeClr val="tx1"/>
                </a:solidFill>
              </a:rPr>
              <a:t>co vidí</a:t>
            </a:r>
          </a:p>
          <a:p>
            <a:pPr algn="l">
              <a:buFontTx/>
              <a:buChar char="-"/>
            </a:pPr>
            <a:r>
              <a:rPr lang="cs-CZ" sz="2400" dirty="0">
                <a:solidFill>
                  <a:schemeClr val="tx1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sluchový (auditivní) – nejlépe si </a:t>
            </a:r>
            <a:r>
              <a:rPr lang="cs-CZ" sz="2400" dirty="0" smtClean="0">
                <a:solidFill>
                  <a:schemeClr val="tx1"/>
                </a:solidFill>
              </a:rPr>
              <a:t>pamatují, </a:t>
            </a:r>
            <a:r>
              <a:rPr lang="cs-CZ" sz="2400" dirty="0" smtClean="0">
                <a:solidFill>
                  <a:schemeClr val="tx1"/>
                </a:solidFill>
              </a:rPr>
              <a:t>co slyší</a:t>
            </a:r>
          </a:p>
          <a:p>
            <a:pPr algn="l">
              <a:buFontTx/>
              <a:buChar char="-"/>
            </a:pPr>
            <a:r>
              <a:rPr lang="cs-CZ" sz="2400" dirty="0">
                <a:solidFill>
                  <a:schemeClr val="tx1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pohybový (motorický) – nejlépe si pamatují </a:t>
            </a:r>
            <a:r>
              <a:rPr lang="cs-CZ" sz="2400" dirty="0" smtClean="0">
                <a:solidFill>
                  <a:schemeClr val="tx1"/>
                </a:solidFill>
              </a:rPr>
              <a:t>to, </a:t>
            </a:r>
            <a:r>
              <a:rPr lang="cs-CZ" sz="2400" dirty="0" smtClean="0">
                <a:solidFill>
                  <a:schemeClr val="tx1"/>
                </a:solidFill>
              </a:rPr>
              <a:t>co mají spojeno s nějakou činností</a:t>
            </a:r>
          </a:p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Mnoho z nás není jedním z uvedených typů,</a:t>
            </a:r>
          </a:p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 většina lidí patří ke smíšenému typu ( využití</a:t>
            </a:r>
          </a:p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více typů k učení).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6146" name="Picture 2" descr="C:\Users\ADMIN\AppData\Local\Microsoft\Windows\Temporary Internet Files\Content.IE5\8BJA0FSP\MM910001078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8" y="4653136"/>
            <a:ext cx="1800200" cy="169277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9015211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476672"/>
            <a:ext cx="7920880" cy="5904656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Napiš, jaký jsi typ žáka a v čem vidíš přednost či nedostatek svého učení.</a:t>
            </a:r>
          </a:p>
          <a:p>
            <a:pPr algn="l"/>
            <a:endParaRPr lang="cs-CZ" sz="2400" dirty="0">
              <a:solidFill>
                <a:schemeClr val="tx1"/>
              </a:solidFill>
            </a:endParaRPr>
          </a:p>
          <a:p>
            <a:pPr algn="l"/>
            <a:endParaRPr lang="cs-CZ" sz="2400" dirty="0" smtClean="0">
              <a:solidFill>
                <a:schemeClr val="tx1"/>
              </a:solidFill>
            </a:endParaRPr>
          </a:p>
          <a:p>
            <a:pPr algn="l"/>
            <a:endParaRPr lang="cs-CZ" sz="2400" dirty="0">
              <a:solidFill>
                <a:schemeClr val="tx1"/>
              </a:solidFill>
            </a:endParaRPr>
          </a:p>
          <a:p>
            <a:pPr algn="l"/>
            <a:endParaRPr lang="cs-CZ" sz="2400" dirty="0" smtClean="0">
              <a:solidFill>
                <a:schemeClr val="tx1"/>
              </a:solidFill>
            </a:endParaRPr>
          </a:p>
          <a:p>
            <a:pPr algn="l"/>
            <a:endParaRPr lang="cs-CZ" sz="2400" dirty="0">
              <a:solidFill>
                <a:schemeClr val="tx1"/>
              </a:solidFill>
            </a:endParaRPr>
          </a:p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K učení většinou potřebujeme mít klid. Nemusí to být absolutní ticho. Někdo využívá hudbu jako zvukovou kulisu, ale rozhodně by nás to nemělo odvádět od soustředění na učení.</a:t>
            </a:r>
          </a:p>
          <a:p>
            <a:pPr algn="l"/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Napiš, kdy se můžeš a nebo naopak nemůžeš učit.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</a:p>
          <a:p>
            <a:pPr algn="l"/>
            <a:endParaRPr lang="cs-CZ" sz="2400" dirty="0">
              <a:solidFill>
                <a:schemeClr val="tx1"/>
              </a:solidFill>
            </a:endParaRPr>
          </a:p>
          <a:p>
            <a:pPr algn="l"/>
            <a:endParaRPr lang="cs-CZ" sz="2400" dirty="0" smtClean="0">
              <a:solidFill>
                <a:schemeClr val="tx1"/>
              </a:solidFill>
            </a:endParaRPr>
          </a:p>
          <a:p>
            <a:pPr algn="l"/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586444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980728"/>
            <a:ext cx="7776864" cy="5256584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   </a:t>
            </a:r>
            <a:r>
              <a:rPr lang="cs-CZ" sz="2400" dirty="0" smtClean="0">
                <a:solidFill>
                  <a:schemeClr val="tx1"/>
                </a:solidFill>
              </a:rPr>
              <a:t>Důležitou součástí učení je odpočinek. Učení střídáme s kratšími přestávkami.</a:t>
            </a:r>
          </a:p>
          <a:p>
            <a:pPr algn="l"/>
            <a:endParaRPr lang="cs-CZ" sz="2400" dirty="0">
              <a:solidFill>
                <a:schemeClr val="tx1"/>
              </a:solidFill>
            </a:endParaRPr>
          </a:p>
          <a:p>
            <a:pPr algn="l"/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Napiš, zda ti ve škole vyhovuje časový limit přestávek. Chtěl/a by si nějakou přestávku upravit nebo něčím vyplnit?</a:t>
            </a:r>
          </a:p>
          <a:p>
            <a:pPr algn="l"/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Napiš, co o přestávce nejraději děláš.</a:t>
            </a:r>
          </a:p>
          <a:p>
            <a:pPr algn="l"/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7170" name="Picture 2" descr="C:\Users\ADMIN\AppData\Local\Microsoft\Windows\Temporary Internet Files\Content.IE5\3EQAP7OQ\MM910001077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4005064"/>
            <a:ext cx="1944216" cy="230425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5992218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 smtClean="0"/>
              <a:t>Zdroje:</a:t>
            </a:r>
          </a:p>
          <a:p>
            <a:pPr marL="0" indent="0">
              <a:buNone/>
            </a:pPr>
            <a:r>
              <a:rPr lang="cs-CZ" sz="1800" dirty="0" smtClean="0">
                <a:solidFill>
                  <a:schemeClr val="tx1"/>
                </a:solidFill>
              </a:rPr>
              <a:t>JANOŠKOVÁ Dagmar, Občanská výchova s blokem Rodinná výchova pro 6.ročník základních škol a primu víceletého gymnázia, 1. vyd. Plzeň: Fraus 2003 136 s. ISBN 80-7238-207-1.</a:t>
            </a:r>
          </a:p>
          <a:p>
            <a:pPr marL="0" indent="0">
              <a:buNone/>
            </a:pPr>
            <a:endParaRPr lang="cs-CZ" sz="18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1800" dirty="0"/>
              <a:t>Obrázky</a:t>
            </a:r>
            <a:r>
              <a:rPr lang="cs-CZ" sz="1800" smtClean="0"/>
              <a:t>:  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KLIPART: Microsoft Office PowerPoint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33850803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</TotalTime>
  <Words>261</Words>
  <Application>Microsoft Office PowerPoint</Application>
  <PresentationFormat>Předvádění na obrazovce (4:3)</PresentationFormat>
  <Paragraphs>51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Umění se učit</vt:lpstr>
      <vt:lpstr>Umění se učit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Dum</cp:lastModifiedBy>
  <cp:revision>7</cp:revision>
  <dcterms:created xsi:type="dcterms:W3CDTF">2014-04-01T10:44:09Z</dcterms:created>
  <dcterms:modified xsi:type="dcterms:W3CDTF">2014-05-05T11:13:55Z</dcterms:modified>
</cp:coreProperties>
</file>