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19C761D-4609-48B7-850C-C0AD87462481}"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1702072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9C761D-4609-48B7-850C-C0AD87462481}"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3264282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19C761D-4609-48B7-850C-C0AD87462481}"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739714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19C761D-4609-48B7-850C-C0AD87462481}"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1079168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19C761D-4609-48B7-850C-C0AD87462481}" type="datetimeFigureOut">
              <a:rPr lang="cs-CZ" smtClean="0"/>
              <a:pPr/>
              <a:t>5.5.2014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2432662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19C761D-4609-48B7-850C-C0AD87462481}" type="datetimeFigureOut">
              <a:rPr lang="cs-CZ" smtClean="0"/>
              <a:pPr/>
              <a:t>5.5.2014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52291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19C761D-4609-48B7-850C-C0AD87462481}" type="datetimeFigureOut">
              <a:rPr lang="cs-CZ" smtClean="0"/>
              <a:pPr/>
              <a:t>5.5.2014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286368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9C761D-4609-48B7-850C-C0AD87462481}"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251704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9C761D-4609-48B7-850C-C0AD87462481}"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232235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9C761D-4609-48B7-850C-C0AD87462481}"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1219041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9C761D-4609-48B7-850C-C0AD87462481}"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1902152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9C761D-4609-48B7-850C-C0AD87462481}" type="datetimeFigureOut">
              <a:rPr lang="cs-CZ" smtClean="0"/>
              <a:pPr/>
              <a:t>5.5.2014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A91154-FBC4-43E6-B742-59D0CAD60893}" type="slidenum">
              <a:rPr lang="cs-CZ" smtClean="0"/>
              <a:pPr/>
              <a:t>‹#›</a:t>
            </a:fld>
            <a:endParaRPr lang="cs-CZ"/>
          </a:p>
        </p:txBody>
      </p:sp>
    </p:spTree>
    <p:extLst>
      <p:ext uri="{BB962C8B-B14F-4D97-AF65-F5344CB8AC3E}">
        <p14:creationId xmlns="" xmlns:p14="http://schemas.microsoft.com/office/powerpoint/2010/main" val="9780256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cs.wikipedia.org/wiki/%C5%A0ikana"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331640" y="2132856"/>
            <a:ext cx="6400800" cy="4725144"/>
          </a:xfrm>
        </p:spPr>
        <p:txBody>
          <a:bodyPr>
            <a:noAutofit/>
          </a:bodyPr>
          <a:lstStyle/>
          <a:p>
            <a:pPr algn="l"/>
            <a:r>
              <a:rPr lang="cs-CZ" sz="1100" dirty="0" smtClean="0">
                <a:solidFill>
                  <a:schemeClr val="tx1"/>
                </a:solidFill>
              </a:rPr>
              <a:t>Název školy: </a:t>
            </a:r>
            <a:r>
              <a:rPr lang="cs-CZ" sz="1100" b="1" dirty="0" smtClean="0">
                <a:solidFill>
                  <a:schemeClr val="tx1"/>
                </a:solidFill>
              </a:rPr>
              <a:t>Základní škola a Mateřská škola Kladno, Norská 2633</a:t>
            </a:r>
            <a:br>
              <a:rPr lang="cs-CZ" sz="1100" b="1" dirty="0" smtClean="0">
                <a:solidFill>
                  <a:schemeClr val="tx1"/>
                </a:solidFill>
              </a:rPr>
            </a:br>
            <a:endParaRPr lang="cs-CZ" sz="1100" dirty="0" smtClean="0">
              <a:solidFill>
                <a:schemeClr val="tx1"/>
              </a:solidFill>
            </a:endParaRPr>
          </a:p>
          <a:p>
            <a:pPr algn="l"/>
            <a:r>
              <a:rPr lang="cs-CZ" sz="1100" dirty="0" smtClean="0">
                <a:solidFill>
                  <a:schemeClr val="tx1"/>
                </a:solidFill>
              </a:rPr>
              <a:t>Autor: Martina Černá</a:t>
            </a:r>
          </a:p>
          <a:p>
            <a:pPr algn="l"/>
            <a:r>
              <a:rPr lang="cs-CZ" sz="1100" dirty="0" smtClean="0">
                <a:solidFill>
                  <a:schemeClr val="tx1"/>
                </a:solidFill>
              </a:rPr>
              <a:t> </a:t>
            </a:r>
          </a:p>
          <a:p>
            <a:pPr algn="l"/>
            <a:r>
              <a:rPr lang="cs-CZ" sz="1100" dirty="0" smtClean="0">
                <a:solidFill>
                  <a:schemeClr val="tx1"/>
                </a:solidFill>
              </a:rPr>
              <a:t>Název materiálu:  </a:t>
            </a:r>
          </a:p>
          <a:p>
            <a:pPr algn="l"/>
            <a:r>
              <a:rPr lang="cs-CZ" sz="1100" b="1" dirty="0" smtClean="0">
                <a:solidFill>
                  <a:schemeClr val="tx1"/>
                </a:solidFill>
              </a:rPr>
              <a:t>VY_12_INOVACE_OS.6.Cer.09_Sikana</a:t>
            </a:r>
            <a:endParaRPr lang="cs-CZ" sz="1100" dirty="0">
              <a:solidFill>
                <a:schemeClr val="tx1"/>
              </a:solidFill>
            </a:endParaRPr>
          </a:p>
          <a:p>
            <a:pPr algn="l"/>
            <a:r>
              <a:rPr lang="cs-CZ" sz="1100" dirty="0" smtClean="0">
                <a:solidFill>
                  <a:schemeClr val="tx1"/>
                </a:solidFill>
              </a:rPr>
              <a:t> </a:t>
            </a:r>
          </a:p>
          <a:p>
            <a:pPr algn="l"/>
            <a:r>
              <a:rPr lang="cs-CZ" sz="1100" dirty="0" smtClean="0">
                <a:solidFill>
                  <a:schemeClr val="tx1"/>
                </a:solidFill>
              </a:rPr>
              <a:t>Datum</a:t>
            </a:r>
            <a:r>
              <a:rPr lang="cs-CZ" sz="1100" b="1" dirty="0" smtClean="0">
                <a:solidFill>
                  <a:schemeClr val="tx1"/>
                </a:solidFill>
              </a:rPr>
              <a:t>: 18.1.2014</a:t>
            </a:r>
            <a:endParaRPr lang="cs-CZ" sz="1100" dirty="0" smtClean="0">
              <a:solidFill>
                <a:schemeClr val="tx1"/>
              </a:solidFill>
            </a:endParaRPr>
          </a:p>
          <a:p>
            <a:pPr algn="l"/>
            <a:r>
              <a:rPr lang="cs-CZ" sz="1100" dirty="0" smtClean="0">
                <a:solidFill>
                  <a:schemeClr val="tx1"/>
                </a:solidFill>
              </a:rPr>
              <a:t> </a:t>
            </a:r>
          </a:p>
          <a:p>
            <a:pPr algn="l"/>
            <a:r>
              <a:rPr lang="cs-CZ" sz="1100" dirty="0" smtClean="0">
                <a:solidFill>
                  <a:schemeClr val="tx1"/>
                </a:solidFill>
              </a:rPr>
              <a:t>Ročník: </a:t>
            </a:r>
            <a:r>
              <a:rPr lang="cs-CZ" sz="1100" b="1" dirty="0" smtClean="0">
                <a:solidFill>
                  <a:schemeClr val="tx1"/>
                </a:solidFill>
              </a:rPr>
              <a:t>ŠESTÝ</a:t>
            </a:r>
            <a:endParaRPr lang="cs-CZ" sz="1100" dirty="0" smtClean="0">
              <a:solidFill>
                <a:schemeClr val="tx1"/>
              </a:solidFill>
            </a:endParaRPr>
          </a:p>
          <a:p>
            <a:pPr algn="l"/>
            <a:r>
              <a:rPr lang="cs-CZ" sz="1100" dirty="0" smtClean="0">
                <a:solidFill>
                  <a:schemeClr val="tx1"/>
                </a:solidFill>
              </a:rPr>
              <a:t> </a:t>
            </a:r>
          </a:p>
          <a:p>
            <a:pPr algn="l"/>
            <a:r>
              <a:rPr lang="cs-CZ" sz="1100" dirty="0" smtClean="0">
                <a:solidFill>
                  <a:schemeClr val="tx1"/>
                </a:solidFill>
              </a:rPr>
              <a:t>Vzdělávací oblast: </a:t>
            </a:r>
            <a:r>
              <a:rPr lang="cs-CZ" sz="1100" b="1" dirty="0" smtClean="0">
                <a:solidFill>
                  <a:schemeClr val="tx1"/>
                </a:solidFill>
              </a:rPr>
              <a:t>Člověk a společnost</a:t>
            </a:r>
            <a:endParaRPr lang="cs-CZ" sz="1100" dirty="0" smtClean="0">
              <a:solidFill>
                <a:schemeClr val="tx1"/>
              </a:solidFill>
            </a:endParaRPr>
          </a:p>
          <a:p>
            <a:pPr algn="l"/>
            <a:endParaRPr lang="cs-CZ" sz="1100" dirty="0" smtClean="0">
              <a:solidFill>
                <a:schemeClr val="tx1"/>
              </a:solidFill>
            </a:endParaRPr>
          </a:p>
          <a:p>
            <a:pPr algn="l"/>
            <a:r>
              <a:rPr lang="cs-CZ" sz="1100" dirty="0" smtClean="0">
                <a:solidFill>
                  <a:schemeClr val="tx1"/>
                </a:solidFill>
              </a:rPr>
              <a:t> Vzdělávací obor: </a:t>
            </a:r>
            <a:r>
              <a:rPr lang="cs-CZ" sz="1100" b="1" dirty="0" smtClean="0">
                <a:solidFill>
                  <a:schemeClr val="tx1"/>
                </a:solidFill>
              </a:rPr>
              <a:t>Obraz světa</a:t>
            </a:r>
            <a:endParaRPr lang="cs-CZ" sz="1100" dirty="0" smtClean="0">
              <a:solidFill>
                <a:schemeClr val="tx1"/>
              </a:solidFill>
            </a:endParaRPr>
          </a:p>
          <a:p>
            <a:pPr algn="l"/>
            <a:r>
              <a:rPr lang="cs-CZ" sz="1100" dirty="0" smtClean="0">
                <a:solidFill>
                  <a:schemeClr val="tx1"/>
                </a:solidFill>
              </a:rPr>
              <a:t>Název: </a:t>
            </a:r>
            <a:r>
              <a:rPr lang="cs-CZ" sz="1100" b="1" dirty="0" smtClean="0">
                <a:solidFill>
                  <a:schemeClr val="tx1"/>
                </a:solidFill>
              </a:rPr>
              <a:t>ŠIKANA MEZI NÁMI</a:t>
            </a:r>
            <a:br>
              <a:rPr lang="cs-CZ" sz="1100" b="1" dirty="0" smtClean="0">
                <a:solidFill>
                  <a:schemeClr val="tx1"/>
                </a:solidFill>
              </a:rPr>
            </a:br>
            <a:endParaRPr lang="cs-CZ" sz="1100" b="1" dirty="0" smtClean="0">
              <a:solidFill>
                <a:schemeClr val="tx1"/>
              </a:solidFill>
            </a:endParaRPr>
          </a:p>
          <a:p>
            <a:pPr algn="l"/>
            <a:r>
              <a:rPr lang="cs-CZ" sz="1100" dirty="0" smtClean="0">
                <a:solidFill>
                  <a:schemeClr val="tx1"/>
                </a:solidFill>
              </a:rPr>
              <a:t>Číslo operačního programu: </a:t>
            </a:r>
            <a:r>
              <a:rPr lang="cs-CZ" sz="1100" b="1" dirty="0" smtClean="0">
                <a:solidFill>
                  <a:schemeClr val="tx1"/>
                </a:solidFill>
              </a:rPr>
              <a:t>CZ.1.07/1.4.00/21.3489</a:t>
            </a:r>
            <a:endParaRPr lang="cs-CZ" sz="1100" dirty="0" smtClean="0">
              <a:solidFill>
                <a:schemeClr val="tx1"/>
              </a:solidFill>
            </a:endParaRPr>
          </a:p>
          <a:p>
            <a:pPr algn="l"/>
            <a:endParaRPr lang="cs-CZ" sz="1100" dirty="0" smtClean="0">
              <a:solidFill>
                <a:schemeClr val="tx1"/>
              </a:solidFill>
            </a:endParaRPr>
          </a:p>
          <a:p>
            <a:pPr algn="l"/>
            <a:r>
              <a:rPr lang="cs-CZ" sz="1100" dirty="0" smtClean="0">
                <a:solidFill>
                  <a:schemeClr val="tx1"/>
                </a:solidFill>
              </a:rPr>
              <a:t> Název projektu: </a:t>
            </a:r>
            <a:r>
              <a:rPr lang="cs-CZ" sz="1100" b="1" dirty="0" smtClean="0">
                <a:solidFill>
                  <a:schemeClr val="tx1"/>
                </a:solidFill>
              </a:rPr>
              <a:t>UČÍME SE S RADOSTÍ</a:t>
            </a:r>
          </a:p>
          <a:p>
            <a:pPr algn="l"/>
            <a:endParaRPr lang="cs-CZ" sz="1100" b="1" dirty="0" smtClean="0">
              <a:solidFill>
                <a:schemeClr val="tx1"/>
              </a:solidFill>
            </a:endParaRPr>
          </a:p>
          <a:p>
            <a:pPr algn="l"/>
            <a:r>
              <a:rPr lang="cs-CZ" sz="1100" b="1" dirty="0" smtClean="0">
                <a:solidFill>
                  <a:schemeClr val="tx1"/>
                </a:solidFill>
              </a:rPr>
              <a:t>Anotace: Tento materiál slouží k zopakování pojmu šikana.</a:t>
            </a:r>
          </a:p>
          <a:p>
            <a:pPr algn="l"/>
            <a:r>
              <a:rPr lang="cs-CZ" sz="1100" b="1" dirty="0" smtClean="0">
                <a:solidFill>
                  <a:schemeClr val="tx1"/>
                </a:solidFill>
              </a:rPr>
              <a:t>Citace : JANOŠKOVÁ Dagmar, Občanská výchova s blokem Rodinná výchova pro 6.ročník základních škol a primu víceletého gymnázia, 1. </a:t>
            </a:r>
            <a:r>
              <a:rPr lang="cs-CZ" sz="1100" b="1" dirty="0" err="1" smtClean="0">
                <a:solidFill>
                  <a:schemeClr val="tx1"/>
                </a:solidFill>
              </a:rPr>
              <a:t>vyd</a:t>
            </a:r>
            <a:r>
              <a:rPr lang="cs-CZ" sz="1100" b="1" dirty="0" smtClean="0">
                <a:solidFill>
                  <a:schemeClr val="tx1"/>
                </a:solidFill>
              </a:rPr>
              <a:t>. Plzeň: </a:t>
            </a:r>
            <a:r>
              <a:rPr lang="cs-CZ" sz="1100" b="1" dirty="0" err="1" smtClean="0">
                <a:solidFill>
                  <a:schemeClr val="tx1"/>
                </a:solidFill>
              </a:rPr>
              <a:t>Fraus</a:t>
            </a:r>
            <a:r>
              <a:rPr lang="cs-CZ" sz="1100" b="1" dirty="0" smtClean="0">
                <a:solidFill>
                  <a:schemeClr val="tx1"/>
                </a:solidFill>
              </a:rPr>
              <a:t> 2003 136 s. ISBN 80-7238-207-1.</a:t>
            </a:r>
          </a:p>
          <a:p>
            <a:pPr algn="l"/>
            <a:endParaRPr lang="cs-CZ" sz="1100" b="1" dirty="0" smtClean="0">
              <a:solidFill>
                <a:schemeClr val="tx1"/>
              </a:solidFill>
            </a:endParaRPr>
          </a:p>
          <a:p>
            <a:pPr algn="l"/>
            <a:endParaRPr lang="cs-CZ" sz="1100" b="1" dirty="0" smtClean="0">
              <a:solidFill>
                <a:schemeClr val="tx1"/>
              </a:solidFill>
            </a:endParaRPr>
          </a:p>
          <a:p>
            <a:pPr algn="l"/>
            <a:endParaRPr lang="cs-CZ" sz="1100" dirty="0" smtClean="0">
              <a:solidFill>
                <a:schemeClr val="tx1"/>
              </a:solidFill>
            </a:endParaRPr>
          </a:p>
          <a:p>
            <a:pPr algn="l"/>
            <a:endParaRPr lang="cs-CZ" sz="1100" dirty="0"/>
          </a:p>
        </p:txBody>
      </p:sp>
      <p:pic>
        <p:nvPicPr>
          <p:cNvPr id="4" name="Obrázek 3"/>
          <p:cNvPicPr/>
          <p:nvPr/>
        </p:nvPicPr>
        <p:blipFill>
          <a:blip r:embed="rId2" cstate="print"/>
          <a:srcRect/>
          <a:stretch>
            <a:fillRect/>
          </a:stretch>
        </p:blipFill>
        <p:spPr bwMode="auto">
          <a:xfrm>
            <a:off x="1691640" y="476672"/>
            <a:ext cx="5760720" cy="1296144"/>
          </a:xfrm>
          <a:prstGeom prst="rect">
            <a:avLst/>
          </a:prstGeom>
          <a:solidFill>
            <a:srgbClr val="FFFFFF"/>
          </a:solidFill>
          <a:ln w="9525">
            <a:noFill/>
            <a:miter lim="800000"/>
            <a:headEnd/>
            <a:tailEnd/>
          </a:ln>
        </p:spPr>
      </p:pic>
    </p:spTree>
    <p:extLst>
      <p:ext uri="{BB962C8B-B14F-4D97-AF65-F5344CB8AC3E}">
        <p14:creationId xmlns="" xmlns:p14="http://schemas.microsoft.com/office/powerpoint/2010/main" val="3726000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348880"/>
            <a:ext cx="8229600" cy="1584176"/>
          </a:xfrm>
        </p:spPr>
        <p:txBody>
          <a:bodyPr>
            <a:normAutofit/>
          </a:bodyPr>
          <a:lstStyle/>
          <a:p>
            <a:r>
              <a:rPr lang="cs-CZ" sz="3200" b="1" u="sng" dirty="0" smtClean="0"/>
              <a:t>Šikana mezi námi</a:t>
            </a:r>
            <a:endParaRPr lang="cs-CZ" sz="3200" b="1" u="sng" dirty="0"/>
          </a:p>
        </p:txBody>
      </p:sp>
    </p:spTree>
    <p:extLst>
      <p:ext uri="{BB962C8B-B14F-4D97-AF65-F5344CB8AC3E}">
        <p14:creationId xmlns="" xmlns:p14="http://schemas.microsoft.com/office/powerpoint/2010/main" val="3277417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76673"/>
            <a:ext cx="7772400" cy="1008111"/>
          </a:xfrm>
        </p:spPr>
        <p:txBody>
          <a:bodyPr>
            <a:normAutofit/>
          </a:bodyPr>
          <a:lstStyle/>
          <a:p>
            <a:r>
              <a:rPr lang="cs-CZ" sz="3200" u="sng" dirty="0" smtClean="0"/>
              <a:t>Šikana mezi námi</a:t>
            </a:r>
            <a:endParaRPr lang="cs-CZ" sz="3200" u="sng" dirty="0"/>
          </a:p>
        </p:txBody>
      </p:sp>
      <p:sp>
        <p:nvSpPr>
          <p:cNvPr id="3" name="Podnadpis 2"/>
          <p:cNvSpPr>
            <a:spLocks noGrp="1"/>
          </p:cNvSpPr>
          <p:nvPr>
            <p:ph type="subTitle" idx="1"/>
          </p:nvPr>
        </p:nvSpPr>
        <p:spPr>
          <a:xfrm>
            <a:off x="539552" y="1628800"/>
            <a:ext cx="7992888" cy="4752528"/>
          </a:xfrm>
        </p:spPr>
        <p:txBody>
          <a:bodyPr>
            <a:normAutofit/>
          </a:bodyPr>
          <a:lstStyle/>
          <a:p>
            <a:pPr algn="l"/>
            <a:r>
              <a:rPr lang="cs-CZ" sz="2400" dirty="0" smtClean="0"/>
              <a:t>   </a:t>
            </a:r>
            <a:r>
              <a:rPr lang="cs-CZ" sz="2400" dirty="0" smtClean="0">
                <a:solidFill>
                  <a:schemeClr val="tx1"/>
                </a:solidFill>
              </a:rPr>
              <a:t>Nejen mezi svými vrstevníky se můžeš setkat se šikanou.</a:t>
            </a:r>
          </a:p>
          <a:p>
            <a:pPr algn="l"/>
            <a:endParaRPr lang="cs-CZ" sz="2400" dirty="0" smtClean="0"/>
          </a:p>
          <a:p>
            <a:pPr algn="l"/>
            <a:r>
              <a:rPr lang="cs-CZ" sz="2400" dirty="0" smtClean="0">
                <a:solidFill>
                  <a:schemeClr val="accent1">
                    <a:lumMod val="75000"/>
                  </a:schemeClr>
                </a:solidFill>
              </a:rPr>
              <a:t>Co je to vlastně šikana? Zkus to napsat svými slovy.</a:t>
            </a:r>
          </a:p>
          <a:p>
            <a:pPr algn="l"/>
            <a:endParaRPr lang="cs-CZ" sz="2400" dirty="0" smtClean="0">
              <a:solidFill>
                <a:schemeClr val="accent1">
                  <a:lumMod val="75000"/>
                </a:schemeClr>
              </a:solidFill>
            </a:endParaRPr>
          </a:p>
          <a:p>
            <a:pPr algn="l"/>
            <a:endParaRPr lang="cs-CZ" sz="2400" dirty="0" smtClean="0">
              <a:solidFill>
                <a:schemeClr val="accent1">
                  <a:lumMod val="75000"/>
                </a:schemeClr>
              </a:solidFill>
            </a:endParaRPr>
          </a:p>
          <a:p>
            <a:pPr algn="l"/>
            <a:endParaRPr lang="cs-CZ" sz="2400" dirty="0" smtClean="0">
              <a:solidFill>
                <a:schemeClr val="accent1">
                  <a:lumMod val="75000"/>
                </a:schemeClr>
              </a:solidFill>
            </a:endParaRPr>
          </a:p>
          <a:p>
            <a:pPr algn="l"/>
            <a:r>
              <a:rPr lang="cs-CZ" sz="2400" dirty="0" smtClean="0">
                <a:solidFill>
                  <a:schemeClr val="accent1">
                    <a:lumMod val="75000"/>
                  </a:schemeClr>
                </a:solidFill>
              </a:rPr>
              <a:t>Kde  všude se s ní můžeš setkat?</a:t>
            </a:r>
          </a:p>
          <a:p>
            <a:pPr algn="l"/>
            <a:endParaRPr lang="cs-CZ" sz="2400" dirty="0" smtClean="0">
              <a:solidFill>
                <a:schemeClr val="accent1">
                  <a:lumMod val="75000"/>
                </a:schemeClr>
              </a:solidFill>
            </a:endParaRPr>
          </a:p>
          <a:p>
            <a:pPr algn="l"/>
            <a:endParaRPr lang="cs-CZ" sz="2400" dirty="0" smtClean="0">
              <a:solidFill>
                <a:schemeClr val="accent1">
                  <a:lumMod val="75000"/>
                </a:schemeClr>
              </a:solidFill>
            </a:endParaRPr>
          </a:p>
        </p:txBody>
      </p:sp>
    </p:spTree>
    <p:extLst>
      <p:ext uri="{BB962C8B-B14F-4D97-AF65-F5344CB8AC3E}">
        <p14:creationId xmlns="" xmlns:p14="http://schemas.microsoft.com/office/powerpoint/2010/main" val="30345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539551" y="620688"/>
            <a:ext cx="8399957" cy="6048672"/>
          </a:xfrm>
        </p:spPr>
        <p:txBody>
          <a:bodyPr>
            <a:normAutofit/>
          </a:bodyPr>
          <a:lstStyle/>
          <a:p>
            <a:pPr algn="l"/>
            <a:r>
              <a:rPr lang="cs-CZ" sz="2400" dirty="0" smtClean="0">
                <a:solidFill>
                  <a:schemeClr val="tx1"/>
                </a:solidFill>
              </a:rPr>
              <a:t>Šikana = ponižování, zneužívání, vydírání, obtěžování, fyzické a psychické týrání.</a:t>
            </a:r>
          </a:p>
          <a:p>
            <a:pPr algn="l"/>
            <a:r>
              <a:rPr lang="cs-CZ" sz="2400" dirty="0" smtClean="0">
                <a:solidFill>
                  <a:schemeClr val="tx1"/>
                </a:solidFill>
              </a:rPr>
              <a:t>   Týrající využívá své převahy, moci nebo nějaké výhody nad druhými. Jeho jednání je </a:t>
            </a:r>
            <a:r>
              <a:rPr lang="cs-CZ" sz="2400" dirty="0" smtClean="0">
                <a:solidFill>
                  <a:schemeClr val="tx1"/>
                </a:solidFill>
              </a:rPr>
              <a:t>nezákonné, agresivní</a:t>
            </a:r>
            <a:r>
              <a:rPr lang="cs-CZ" sz="2400" dirty="0" smtClean="0">
                <a:solidFill>
                  <a:schemeClr val="tx1"/>
                </a:solidFill>
              </a:rPr>
              <a:t>, trpěné a v některých případech i podporované určitou skupinou příznivců</a:t>
            </a:r>
          </a:p>
          <a:p>
            <a:pPr algn="l"/>
            <a:r>
              <a:rPr lang="cs-CZ" sz="2400" dirty="0" smtClean="0">
                <a:solidFill>
                  <a:schemeClr val="tx1"/>
                </a:solidFill>
              </a:rPr>
              <a:t>   Chování tohoto jedince je závislé na osobnostních rysech tyrana i jeho oběti. Také lhostejnost okolí napomáhá tomuto jednání.</a:t>
            </a:r>
          </a:p>
          <a:p>
            <a:pPr algn="l"/>
            <a:r>
              <a:rPr lang="cs-CZ" sz="2400" dirty="0" smtClean="0">
                <a:solidFill>
                  <a:schemeClr val="tx1"/>
                </a:solidFill>
              </a:rPr>
              <a:t>   Typické znaky pro tyrana:</a:t>
            </a:r>
          </a:p>
          <a:p>
            <a:pPr algn="l">
              <a:buFontTx/>
              <a:buChar char="-"/>
            </a:pPr>
            <a:r>
              <a:rPr lang="cs-CZ" sz="2400" dirty="0" smtClean="0">
                <a:solidFill>
                  <a:schemeClr val="tx1"/>
                </a:solidFill>
              </a:rPr>
              <a:t>touha někoho ovládat a bezohledně se prosazovat</a:t>
            </a:r>
          </a:p>
          <a:p>
            <a:pPr algn="l">
              <a:buFontTx/>
              <a:buChar char="-"/>
            </a:pPr>
            <a:r>
              <a:rPr lang="cs-CZ" sz="2400" dirty="0" smtClean="0">
                <a:solidFill>
                  <a:schemeClr val="tx1"/>
                </a:solidFill>
              </a:rPr>
              <a:t>sobeckost a </a:t>
            </a:r>
            <a:r>
              <a:rPr lang="cs-CZ" sz="2400" dirty="0" err="1" smtClean="0">
                <a:solidFill>
                  <a:schemeClr val="tx1"/>
                </a:solidFill>
              </a:rPr>
              <a:t>sebestřednost</a:t>
            </a:r>
            <a:endParaRPr lang="cs-CZ" sz="2400" dirty="0" smtClean="0">
              <a:solidFill>
                <a:schemeClr val="tx1"/>
              </a:solidFill>
            </a:endParaRPr>
          </a:p>
          <a:p>
            <a:pPr algn="l">
              <a:buFontTx/>
              <a:buChar char="-"/>
            </a:pPr>
            <a:r>
              <a:rPr lang="cs-CZ" sz="2400" dirty="0" smtClean="0">
                <a:solidFill>
                  <a:schemeClr val="tx1"/>
                </a:solidFill>
              </a:rPr>
              <a:t>radost z ubližování druhým</a:t>
            </a:r>
          </a:p>
          <a:p>
            <a:pPr algn="l">
              <a:buFontTx/>
              <a:buChar char="-"/>
            </a:pPr>
            <a:r>
              <a:rPr lang="cs-CZ" sz="2400" dirty="0" smtClean="0">
                <a:solidFill>
                  <a:schemeClr val="tx1"/>
                </a:solidFill>
              </a:rPr>
              <a:t>pocit neviny , nepovažuje se za tyrana</a:t>
            </a:r>
          </a:p>
          <a:p>
            <a:pPr algn="l">
              <a:buFontTx/>
              <a:buChar char="-"/>
            </a:pPr>
            <a:endParaRPr lang="cs-CZ" sz="2400" dirty="0"/>
          </a:p>
        </p:txBody>
      </p:sp>
    </p:spTree>
    <p:extLst>
      <p:ext uri="{BB962C8B-B14F-4D97-AF65-F5344CB8AC3E}">
        <p14:creationId xmlns="" xmlns:p14="http://schemas.microsoft.com/office/powerpoint/2010/main" val="3086608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611560" y="620688"/>
            <a:ext cx="7920880" cy="5760640"/>
          </a:xfrm>
        </p:spPr>
        <p:txBody>
          <a:bodyPr>
            <a:normAutofit/>
          </a:bodyPr>
          <a:lstStyle/>
          <a:p>
            <a:pPr algn="l"/>
            <a:r>
              <a:rPr lang="cs-CZ" sz="2400" dirty="0" smtClean="0">
                <a:solidFill>
                  <a:schemeClr val="tx1"/>
                </a:solidFill>
              </a:rPr>
              <a:t>   Obětí se může stát kdokoliv z nás. Je velmi důležité všímat si svého okolí. Pokud se nám zdá nějaké chování nevhodné, nebát se na něj upozornit.</a:t>
            </a:r>
          </a:p>
          <a:p>
            <a:pPr algn="l"/>
            <a:r>
              <a:rPr lang="cs-CZ" sz="2400" dirty="0" smtClean="0">
                <a:solidFill>
                  <a:schemeClr val="tx1"/>
                </a:solidFill>
              </a:rPr>
              <a:t>   Charakteristické znaky oběti šikany:</a:t>
            </a:r>
          </a:p>
          <a:p>
            <a:pPr algn="l"/>
            <a:r>
              <a:rPr lang="cs-CZ" sz="2400" dirty="0" smtClean="0">
                <a:solidFill>
                  <a:schemeClr val="tx1"/>
                </a:solidFill>
              </a:rPr>
              <a:t>Jedinec je bojácný, může mít nějaký tělesný nebo psychický handicap. O přestávkách vyhledává společnost dospělých, nemá kamarády, je plačtivý, smutný, uzavřený. Jeho školní prospěch se hodně zhoršil. Může mít znečištěné oblečení nebo poranění na těle. Od spolužáků (kamarádů) slýchá posměšné poznámky, nelichotivé přezdívky, odevzdává jim finanční nebo jiné dary. Často bývá terčem pošťuchování, kopání. V některých případech je donucen podílet se na nezákonných činnostech.</a:t>
            </a:r>
          </a:p>
          <a:p>
            <a:pPr algn="l"/>
            <a:endParaRPr lang="cs-CZ" sz="2400" dirty="0" smtClean="0">
              <a:solidFill>
                <a:schemeClr val="tx1"/>
              </a:solidFill>
            </a:endParaRPr>
          </a:p>
          <a:p>
            <a:pPr algn="l"/>
            <a:endParaRPr lang="cs-CZ" sz="2400" dirty="0">
              <a:solidFill>
                <a:schemeClr val="tx1"/>
              </a:solidFill>
            </a:endParaRPr>
          </a:p>
        </p:txBody>
      </p:sp>
    </p:spTree>
    <p:extLst>
      <p:ext uri="{BB962C8B-B14F-4D97-AF65-F5344CB8AC3E}">
        <p14:creationId xmlns="" xmlns:p14="http://schemas.microsoft.com/office/powerpoint/2010/main" val="4169538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971600" y="332656"/>
            <a:ext cx="7416824" cy="6120680"/>
          </a:xfrm>
        </p:spPr>
        <p:txBody>
          <a:bodyPr>
            <a:normAutofit/>
          </a:bodyPr>
          <a:lstStyle/>
          <a:p>
            <a:pPr algn="l"/>
            <a:r>
              <a:rPr lang="cs-CZ" sz="2400" dirty="0" smtClean="0">
                <a:solidFill>
                  <a:schemeClr val="tx1"/>
                </a:solidFill>
              </a:rPr>
              <a:t>    V dnešní moderní době je stále populárnější KYBERŠIKANA. Jedná se zde o využití moderní technologie k šikaně druhých.</a:t>
            </a:r>
          </a:p>
          <a:p>
            <a:pPr algn="l"/>
            <a:r>
              <a:rPr lang="cs-CZ" sz="2400" dirty="0" smtClean="0">
                <a:solidFill>
                  <a:schemeClr val="tx1"/>
                </a:solidFill>
              </a:rPr>
              <a:t>  Pomocí počítačových kamer, internetu,mobilních telefonů je zneužíváno čím dál více obětí. Oběť je zde obtěžována nadávkami, zveřejňováním fotografií, vyhrůžkami atd.</a:t>
            </a:r>
          </a:p>
          <a:p>
            <a:pPr algn="l"/>
            <a:r>
              <a:rPr lang="cs-CZ" sz="2400" dirty="0" smtClean="0">
                <a:solidFill>
                  <a:schemeClr val="tx1"/>
                </a:solidFill>
              </a:rPr>
              <a:t>I odeslání SMS nebo MMS  zprávy, kde je napsána, nahrána nebo vyfocena ponižující situace je považována za </a:t>
            </a:r>
            <a:r>
              <a:rPr lang="cs-CZ" sz="2400" dirty="0" err="1" smtClean="0">
                <a:solidFill>
                  <a:schemeClr val="tx1"/>
                </a:solidFill>
              </a:rPr>
              <a:t>kyberšikanu</a:t>
            </a:r>
            <a:r>
              <a:rPr lang="cs-CZ" sz="2400" dirty="0" smtClean="0">
                <a:solidFill>
                  <a:schemeClr val="tx1"/>
                </a:solidFill>
              </a:rPr>
              <a:t>.</a:t>
            </a:r>
          </a:p>
          <a:p>
            <a:pPr algn="l"/>
            <a:r>
              <a:rPr lang="cs-CZ" sz="2400" dirty="0" smtClean="0">
                <a:solidFill>
                  <a:schemeClr val="tx1"/>
                </a:solidFill>
              </a:rPr>
              <a:t>Bránit se můžeme:</a:t>
            </a:r>
          </a:p>
          <a:p>
            <a:pPr algn="l"/>
            <a:r>
              <a:rPr lang="cs-CZ" sz="2400" dirty="0" smtClean="0">
                <a:solidFill>
                  <a:schemeClr val="tx1"/>
                </a:solidFill>
              </a:rPr>
              <a:t>-nezveřejňovat svá osobní hesla</a:t>
            </a:r>
          </a:p>
          <a:p>
            <a:pPr algn="l"/>
            <a:r>
              <a:rPr lang="cs-CZ" sz="2400" dirty="0" smtClean="0">
                <a:solidFill>
                  <a:schemeClr val="tx1"/>
                </a:solidFill>
              </a:rPr>
              <a:t>-dávat si pozor na podezřelé zprávy nebo hovory</a:t>
            </a:r>
          </a:p>
          <a:p>
            <a:pPr algn="l"/>
            <a:r>
              <a:rPr lang="cs-CZ" sz="2400" dirty="0" smtClean="0">
                <a:solidFill>
                  <a:schemeClr val="tx1"/>
                </a:solidFill>
              </a:rPr>
              <a:t>- nebýt příliš důvěřivý</a:t>
            </a:r>
            <a:endParaRPr lang="cs-CZ" sz="2400" dirty="0">
              <a:solidFill>
                <a:schemeClr val="tx1"/>
              </a:solidFill>
            </a:endParaRPr>
          </a:p>
        </p:txBody>
      </p:sp>
      <p:pic>
        <p:nvPicPr>
          <p:cNvPr id="3074" name="Picture 2" descr="C:\Program Files (x86)\Microsoft Office\MEDIA\CAGCAT10\j0205582.wm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7020272" y="4869160"/>
            <a:ext cx="1776412" cy="163036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831597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683568" y="908720"/>
            <a:ext cx="7848872" cy="5328592"/>
          </a:xfrm>
        </p:spPr>
        <p:txBody>
          <a:bodyPr>
            <a:normAutofit/>
          </a:bodyPr>
          <a:lstStyle/>
          <a:p>
            <a:pPr algn="l"/>
            <a:r>
              <a:rPr lang="cs-CZ" sz="1800" dirty="0" smtClean="0">
                <a:solidFill>
                  <a:schemeClr val="tx1"/>
                </a:solidFill>
              </a:rPr>
              <a:t> Zdroje :</a:t>
            </a:r>
          </a:p>
          <a:p>
            <a:pPr algn="l"/>
            <a:r>
              <a:rPr lang="cs-CZ" sz="1800" dirty="0" smtClean="0">
                <a:solidFill>
                  <a:schemeClr val="tx1"/>
                </a:solidFill>
              </a:rPr>
              <a:t>JANOŠKOVÁ </a:t>
            </a:r>
            <a:r>
              <a:rPr lang="cs-CZ" sz="1800" dirty="0">
                <a:solidFill>
                  <a:schemeClr val="tx1"/>
                </a:solidFill>
              </a:rPr>
              <a:t>Dagmar, Občanská výchova s blokem Rodinná výchova pro 6.ročník základních škol a primu víceletého gymnázia, 1. vyd. Plzeň: Fraus 2003 136 s. ISBN 80-7238-207-1</a:t>
            </a:r>
            <a:r>
              <a:rPr lang="cs-CZ" sz="1800" dirty="0" smtClean="0">
                <a:solidFill>
                  <a:schemeClr val="tx1"/>
                </a:solidFill>
              </a:rPr>
              <a:t>.</a:t>
            </a:r>
          </a:p>
          <a:p>
            <a:pPr algn="l"/>
            <a:r>
              <a:rPr lang="cs-CZ" sz="1800" dirty="0">
                <a:solidFill>
                  <a:schemeClr val="tx1"/>
                </a:solidFill>
                <a:hlinkClick r:id="rId2"/>
              </a:rPr>
              <a:t>http://cs.wikipedia.org/wiki/%</a:t>
            </a:r>
            <a:r>
              <a:rPr lang="cs-CZ" sz="1800" dirty="0" smtClean="0">
                <a:solidFill>
                  <a:schemeClr val="tx1"/>
                </a:solidFill>
                <a:hlinkClick r:id="rId2"/>
              </a:rPr>
              <a:t>C5%A0ikana</a:t>
            </a:r>
            <a:endParaRPr lang="cs-CZ" sz="1800" dirty="0" smtClean="0">
              <a:solidFill>
                <a:schemeClr val="tx1"/>
              </a:solidFill>
            </a:endParaRPr>
          </a:p>
          <a:p>
            <a:pPr algn="l"/>
            <a:endParaRPr lang="cs-CZ" sz="1800" dirty="0" smtClean="0">
              <a:solidFill>
                <a:schemeClr val="tx1"/>
              </a:solidFill>
            </a:endParaRPr>
          </a:p>
          <a:p>
            <a:pPr algn="l"/>
            <a:r>
              <a:rPr lang="cs-CZ" sz="1800" dirty="0" smtClean="0">
                <a:solidFill>
                  <a:schemeClr val="tx1"/>
                </a:solidFill>
              </a:rPr>
              <a:t>Obrázky:</a:t>
            </a:r>
            <a:endParaRPr lang="cs-CZ" sz="1800" dirty="0">
              <a:solidFill>
                <a:schemeClr val="tx1"/>
              </a:solidFill>
            </a:endParaRPr>
          </a:p>
          <a:p>
            <a:pPr algn="l"/>
            <a:r>
              <a:rPr lang="cs-CZ" sz="1800" dirty="0" smtClean="0">
                <a:solidFill>
                  <a:schemeClr val="tx1"/>
                </a:solidFill>
              </a:rPr>
              <a:t>KLIPART: Microsoft Office PowerPoint</a:t>
            </a:r>
            <a:endParaRPr lang="cs-CZ" sz="1800" dirty="0">
              <a:solidFill>
                <a:schemeClr val="tx1"/>
              </a:solidFill>
            </a:endParaRPr>
          </a:p>
        </p:txBody>
      </p:sp>
    </p:spTree>
    <p:extLst>
      <p:ext uri="{BB962C8B-B14F-4D97-AF65-F5344CB8AC3E}">
        <p14:creationId xmlns="" xmlns:p14="http://schemas.microsoft.com/office/powerpoint/2010/main" val="3250928288"/>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TotalTime>
  <Words>397</Words>
  <Application>Microsoft Office PowerPoint</Application>
  <PresentationFormat>Předvádění na obrazovce (4:3)</PresentationFormat>
  <Paragraphs>55</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Snímek 1</vt:lpstr>
      <vt:lpstr>Šikana mezi námi</vt:lpstr>
      <vt:lpstr>Šikana mezi námi</vt:lpstr>
      <vt:lpstr>Snímek 4</vt:lpstr>
      <vt:lpstr>Snímek 5</vt:lpstr>
      <vt:lpstr>Snímek 6</vt:lpstr>
      <vt:lpstr>Snímek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ADMIN</dc:creator>
  <cp:lastModifiedBy>Dum</cp:lastModifiedBy>
  <cp:revision>11</cp:revision>
  <dcterms:created xsi:type="dcterms:W3CDTF">2014-04-01T11:00:24Z</dcterms:created>
  <dcterms:modified xsi:type="dcterms:W3CDTF">2014-05-05T11:12:16Z</dcterms:modified>
</cp:coreProperties>
</file>