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60246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8395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698808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83653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2128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65216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18325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0037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134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07564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4002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0780BE-9D1A-4D87-AF68-F0796DB43EAB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DCDF87-5AC3-4E16-A3A9-90D4D8C126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2057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6400800" cy="4869160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VY_12_INOVACE_OS.6.Cer.11_Obec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20.1.2014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OBEC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obec.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970999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1368152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Obec</a:t>
            </a:r>
            <a:endParaRPr lang="cs-CZ" sz="3200" u="sng" dirty="0"/>
          </a:p>
        </p:txBody>
      </p:sp>
      <p:pic>
        <p:nvPicPr>
          <p:cNvPr id="1029" name="Picture 5" descr="C:\Users\ADMIN\AppData\Local\Microsoft\Windows\Temporary Internet Files\Content.IE5\8V6256O4\MP9001491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717032"/>
            <a:ext cx="3657600" cy="245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69890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cs-CZ" u="sng" dirty="0" smtClean="0"/>
              <a:t>Obec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Obec je základní (nejmenší) samosprávnou jednotkou. </a:t>
            </a:r>
          </a:p>
          <a:p>
            <a:pPr>
              <a:buNone/>
            </a:pPr>
            <a:r>
              <a:rPr lang="cs-CZ" sz="2400" dirty="0" smtClean="0"/>
              <a:t>Tvoří ji : obyvatelé</a:t>
            </a:r>
          </a:p>
          <a:p>
            <a:pPr>
              <a:buNone/>
            </a:pPr>
            <a:r>
              <a:rPr lang="cs-CZ" sz="2400" dirty="0" smtClean="0"/>
              <a:t>               obytné části ( silnice, domy atd.)</a:t>
            </a:r>
          </a:p>
          <a:p>
            <a:pPr>
              <a:buNone/>
            </a:pPr>
            <a:r>
              <a:rPr lang="cs-CZ" sz="2400" dirty="0" smtClean="0"/>
              <a:t>               volná krajina ( pole, louky, lesy atd.)</a:t>
            </a:r>
          </a:p>
          <a:p>
            <a:pPr>
              <a:buNone/>
            </a:pPr>
            <a:r>
              <a:rPr lang="cs-CZ" sz="2400" dirty="0" smtClean="0"/>
              <a:t>Obec o svých zájmech může rozhodovat sama, ale nesmí jednat</a:t>
            </a:r>
          </a:p>
          <a:p>
            <a:pPr>
              <a:buNone/>
            </a:pPr>
            <a:r>
              <a:rPr lang="cs-CZ" sz="2400" dirty="0" smtClean="0"/>
              <a:t> v rozporu se zákony našeho státu. Má odpovědnost za výsledky</a:t>
            </a:r>
          </a:p>
          <a:p>
            <a:pPr>
              <a:buNone/>
            </a:pPr>
            <a:r>
              <a:rPr lang="cs-CZ" sz="2400" dirty="0" smtClean="0"/>
              <a:t>své činnosti. </a:t>
            </a:r>
          </a:p>
          <a:p>
            <a:pPr>
              <a:buNone/>
            </a:pPr>
            <a:r>
              <a:rPr lang="cs-CZ" sz="2400" dirty="0" smtClean="0"/>
              <a:t> Aby se v obci lidem dobře </a:t>
            </a:r>
            <a:r>
              <a:rPr lang="cs-CZ" sz="2400" dirty="0" smtClean="0"/>
              <a:t>žilo, </a:t>
            </a:r>
            <a:r>
              <a:rPr lang="cs-CZ" sz="2400" dirty="0" smtClean="0"/>
              <a:t>volí si zástupce, kteří hájí jejich</a:t>
            </a:r>
          </a:p>
          <a:p>
            <a:pPr>
              <a:buNone/>
            </a:pPr>
            <a:r>
              <a:rPr lang="cs-CZ" sz="2400" dirty="0" smtClean="0"/>
              <a:t>zájmy a pečují o obec</a:t>
            </a:r>
          </a:p>
          <a:p>
            <a:pPr>
              <a:buNone/>
            </a:pPr>
            <a:r>
              <a:rPr lang="cs-CZ" sz="2400" dirty="0" smtClean="0"/>
              <a:t>Obyvateli obce jsou lidé, kteří v ní trvale bydlí nebo mají</a:t>
            </a:r>
          </a:p>
          <a:p>
            <a:pPr>
              <a:buNone/>
            </a:pPr>
            <a:r>
              <a:rPr lang="cs-CZ" sz="2400" dirty="0" smtClean="0"/>
              <a:t>čestné občanství.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2050" name="Picture 2" descr="C:\Users\ADMIN\AppData\Local\Microsoft\Windows\Temporary Internet Files\Content.IE5\N4OICJ81\MP9004265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7" y="5517232"/>
            <a:ext cx="2376265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70648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Zjisti, kolik trvale bydlících obyvatel má v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současné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době obec,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ve které žiješ. </a:t>
            </a:r>
          </a:p>
          <a:p>
            <a:pPr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Vysvětli pojem čestné občanství. Má vaše obec nějakého</a:t>
            </a:r>
          </a:p>
          <a:p>
            <a:pPr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čestného občana?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75889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Zdroje :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JANOŠKOVÁ Dagmar, Občanská výchova s blokem Rodinná výchova pro 6.ročník základních škol a primu víceletého gymnázia, 1. vyd. Plzeň: Fraus 2003 136 s. ISBN 80-7238-207-1.</a:t>
            </a:r>
          </a:p>
          <a:p>
            <a:pPr algn="l"/>
            <a:r>
              <a:rPr lang="cs-CZ" sz="1800" dirty="0">
                <a:solidFill>
                  <a:schemeClr val="tx1"/>
                </a:solidFill>
              </a:rPr>
              <a:t>Obrázky: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endParaRPr lang="cs-CZ" sz="1800" dirty="0" smtClean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KLIPART: Microsoft Office PowerPoint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4776420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179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Obec</vt:lpstr>
      <vt:lpstr>Obec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9</cp:revision>
  <dcterms:created xsi:type="dcterms:W3CDTF">2014-04-07T15:58:35Z</dcterms:created>
  <dcterms:modified xsi:type="dcterms:W3CDTF">2014-05-05T11:08:16Z</dcterms:modified>
</cp:coreProperties>
</file>