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5637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7623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1385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2362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21237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9448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75025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08043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537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4978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76447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A628F-488C-4F92-83F4-78026219CEBF}" type="datetimeFigureOut">
              <a:rPr lang="cs-CZ" smtClean="0"/>
              <a:pPr/>
              <a:t>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0E25709-CFD1-412F-AEC5-D1D3B754B6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3997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1988840"/>
            <a:ext cx="6400800" cy="4869160"/>
          </a:xfrm>
        </p:spPr>
        <p:txBody>
          <a:bodyPr>
            <a:noAutofit/>
          </a:bodyPr>
          <a:lstStyle/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školy: </a:t>
            </a:r>
            <a:r>
              <a:rPr lang="cs-CZ" sz="1100" b="1" dirty="0" smtClean="0">
                <a:solidFill>
                  <a:schemeClr val="tx1"/>
                </a:solidFill>
              </a:rPr>
              <a:t>Základní škola a Mateřská škola Kladno, Norská 2633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Autor: Martina Černá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 materiálu:  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VY_12_INOVACE_OS.6.Cer.14_Statni_sprava</a:t>
            </a:r>
            <a:endParaRPr lang="cs-CZ" sz="1100" dirty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Datum</a:t>
            </a:r>
            <a:r>
              <a:rPr lang="cs-CZ" sz="1100" b="1" dirty="0" smtClean="0">
                <a:solidFill>
                  <a:schemeClr val="tx1"/>
                </a:solidFill>
              </a:rPr>
              <a:t>: 25.1.2014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Ročník: </a:t>
            </a:r>
            <a:r>
              <a:rPr lang="cs-CZ" sz="1100" b="1" dirty="0" smtClean="0">
                <a:solidFill>
                  <a:schemeClr val="tx1"/>
                </a:solidFill>
              </a:rPr>
              <a:t>ŠESTÝ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</a:t>
            </a: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Vzdělávací oblast: </a:t>
            </a:r>
            <a:r>
              <a:rPr lang="cs-CZ" sz="1100" b="1" dirty="0" smtClean="0">
                <a:solidFill>
                  <a:schemeClr val="tx1"/>
                </a:solidFill>
              </a:rPr>
              <a:t>Člověk a společnost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Vzdělávací obor: </a:t>
            </a:r>
            <a:r>
              <a:rPr lang="cs-CZ" sz="1100" b="1" dirty="0" smtClean="0">
                <a:solidFill>
                  <a:schemeClr val="tx1"/>
                </a:solidFill>
              </a:rPr>
              <a:t>Obraz světa</a:t>
            </a:r>
            <a:r>
              <a:rPr lang="cs-CZ" sz="1100" dirty="0" smtClean="0">
                <a:solidFill>
                  <a:schemeClr val="tx1"/>
                </a:solidFill>
              </a:rPr>
              <a:t/>
            </a:r>
            <a:br>
              <a:rPr lang="cs-CZ" sz="1100" dirty="0" smtClean="0">
                <a:solidFill>
                  <a:schemeClr val="tx1"/>
                </a:solidFill>
              </a:rPr>
            </a:b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Název: </a:t>
            </a:r>
            <a:r>
              <a:rPr lang="cs-CZ" sz="1100" b="1" dirty="0" smtClean="0">
                <a:solidFill>
                  <a:schemeClr val="tx1"/>
                </a:solidFill>
              </a:rPr>
              <a:t>ŽIVOT VE ŚKOLE</a:t>
            </a:r>
            <a:br>
              <a:rPr lang="cs-CZ" sz="1100" b="1" dirty="0" smtClean="0">
                <a:solidFill>
                  <a:schemeClr val="tx1"/>
                </a:solidFill>
              </a:rPr>
            </a:br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Číslo operačního programu: </a:t>
            </a:r>
            <a:r>
              <a:rPr lang="cs-CZ" sz="1100" b="1" dirty="0" smtClean="0">
                <a:solidFill>
                  <a:schemeClr val="tx1"/>
                </a:solidFill>
              </a:rPr>
              <a:t>CZ.1.07/1.4.00/21.3489</a:t>
            </a:r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r>
              <a:rPr lang="cs-CZ" sz="1100" dirty="0" smtClean="0">
                <a:solidFill>
                  <a:schemeClr val="tx1"/>
                </a:solidFill>
              </a:rPr>
              <a:t> Název projektu: </a:t>
            </a:r>
            <a:r>
              <a:rPr lang="cs-CZ" sz="1100" b="1" dirty="0" smtClean="0">
                <a:solidFill>
                  <a:schemeClr val="tx1"/>
                </a:solidFill>
              </a:rPr>
              <a:t>UČÍME SE S RADOSTÍ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Anotace: Tento materiál slouží k zopakování pojmu státní správa.</a:t>
            </a:r>
          </a:p>
          <a:p>
            <a:pPr algn="l"/>
            <a:r>
              <a:rPr lang="cs-CZ" sz="1100" b="1" dirty="0" smtClean="0">
                <a:solidFill>
                  <a:schemeClr val="tx1"/>
                </a:solidFill>
              </a:rPr>
              <a:t>Citace : JANOŠKOVÁ Dagmar, Občanská výchova s blokem Rodinná výchova pro 6.ročník základních škol a primu víceletého gymnázia, 1. </a:t>
            </a:r>
            <a:r>
              <a:rPr lang="cs-CZ" sz="1100" b="1" dirty="0" err="1" smtClean="0">
                <a:solidFill>
                  <a:schemeClr val="tx1"/>
                </a:solidFill>
              </a:rPr>
              <a:t>vyd</a:t>
            </a:r>
            <a:r>
              <a:rPr lang="cs-CZ" sz="1100" b="1" dirty="0" smtClean="0">
                <a:solidFill>
                  <a:schemeClr val="tx1"/>
                </a:solidFill>
              </a:rPr>
              <a:t>. Plzeň: </a:t>
            </a:r>
            <a:r>
              <a:rPr lang="cs-CZ" sz="1100" b="1" dirty="0" err="1" smtClean="0">
                <a:solidFill>
                  <a:schemeClr val="tx1"/>
                </a:solidFill>
              </a:rPr>
              <a:t>Fraus</a:t>
            </a:r>
            <a:r>
              <a:rPr lang="cs-CZ" sz="1100" b="1" dirty="0" smtClean="0">
                <a:solidFill>
                  <a:schemeClr val="tx1"/>
                </a:solidFill>
              </a:rPr>
              <a:t> 2003 136 s. ISBN 80-7238-207-1.</a:t>
            </a: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b="1" dirty="0" smtClean="0">
              <a:solidFill>
                <a:schemeClr val="tx1"/>
              </a:solidFill>
            </a:endParaRPr>
          </a:p>
          <a:p>
            <a:pPr algn="l"/>
            <a:endParaRPr lang="cs-CZ" sz="1100" dirty="0" smtClean="0">
              <a:solidFill>
                <a:schemeClr val="tx1"/>
              </a:solidFill>
            </a:endParaRPr>
          </a:p>
          <a:p>
            <a:pPr algn="l"/>
            <a:endParaRPr lang="cs-CZ" sz="1100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40" y="476672"/>
            <a:ext cx="5760720" cy="129614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2742233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296144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Státní správa</a:t>
            </a:r>
            <a:endParaRPr lang="cs-CZ" sz="3200" u="sng" dirty="0"/>
          </a:p>
        </p:txBody>
      </p:sp>
      <p:pic>
        <p:nvPicPr>
          <p:cNvPr id="1026" name="Picture 2" descr="C:\Program Files (x86)\Microsoft Office\MEDIA\CAGCAT10\j023301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565376"/>
            <a:ext cx="4320480" cy="283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999095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sz="3200" u="sng" dirty="0" smtClean="0"/>
              <a:t>Státní správa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    Státní správa </a:t>
            </a:r>
            <a:r>
              <a:rPr lang="cs-CZ" sz="2400" dirty="0" smtClean="0"/>
              <a:t>neboli </a:t>
            </a:r>
            <a:r>
              <a:rPr lang="cs-CZ" sz="2400" dirty="0" smtClean="0"/>
              <a:t>přenesená působnost obce znamená, že </a:t>
            </a:r>
          </a:p>
          <a:p>
            <a:pPr>
              <a:buNone/>
            </a:pPr>
            <a:r>
              <a:rPr lang="cs-CZ" sz="2400" dirty="0" smtClean="0"/>
              <a:t>činnost státu je prováděna státními nebo jinými orgány, na které </a:t>
            </a:r>
          </a:p>
          <a:p>
            <a:pPr>
              <a:buNone/>
            </a:pPr>
            <a:r>
              <a:rPr lang="cs-CZ" sz="2400" dirty="0" smtClean="0"/>
              <a:t>stát tuto činnost přenesl.</a:t>
            </a:r>
          </a:p>
          <a:p>
            <a:pPr>
              <a:buNone/>
            </a:pPr>
            <a:r>
              <a:rPr lang="cs-CZ" sz="2400" dirty="0" smtClean="0"/>
              <a:t>Státní správu tvoří tyto orgány:</a:t>
            </a:r>
          </a:p>
          <a:p>
            <a:r>
              <a:rPr lang="cs-CZ" sz="2400" dirty="0" smtClean="0"/>
              <a:t>Ústřední orgány státní správy  - jednotlivá ministerstva (celorepubliková působnost)</a:t>
            </a:r>
          </a:p>
          <a:p>
            <a:r>
              <a:rPr lang="cs-CZ" sz="2400" dirty="0" smtClean="0"/>
              <a:t>Územní orgány státní správy  - kraje (pouze místní působnost)</a:t>
            </a:r>
          </a:p>
          <a:p>
            <a:r>
              <a:rPr lang="cs-CZ" sz="2400" dirty="0" smtClean="0"/>
              <a:t>Ostatní státní orgány  - státní fondy</a:t>
            </a:r>
          </a:p>
          <a:p>
            <a:r>
              <a:rPr lang="cs-CZ" sz="2400" dirty="0" smtClean="0"/>
              <a:t>Jiné k tomu oprávněné subjekty  - veřejná stráž</a:t>
            </a:r>
          </a:p>
          <a:p>
            <a:pPr>
              <a:buNone/>
            </a:pPr>
            <a:r>
              <a:rPr lang="cs-CZ" sz="2400" dirty="0" smtClean="0"/>
              <a:t>Výkonnou moc zajišťují ústřední úřady s působností pro celý stát.</a:t>
            </a:r>
          </a:p>
        </p:txBody>
      </p:sp>
    </p:spTree>
    <p:extLst>
      <p:ext uri="{BB962C8B-B14F-4D97-AF65-F5344CB8AC3E}">
        <p14:creationId xmlns:p14="http://schemas.microsoft.com/office/powerpoint/2010/main" xmlns="" val="9573062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Víš,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jaké problémy řeší státní správa?</a:t>
            </a: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Vyjmenuj všechna ministerstva ČR a jejich ministry.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N4OICJ81\MC9002120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437112"/>
            <a:ext cx="1815084" cy="1601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2517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908720"/>
            <a:ext cx="7848872" cy="53285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1800" dirty="0" smtClean="0">
                <a:solidFill>
                  <a:schemeClr val="tx1"/>
                </a:solidFill>
              </a:rPr>
              <a:t>Zdroje :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JANOŠKOVÁ </a:t>
            </a:r>
            <a:r>
              <a:rPr lang="cs-CZ" sz="1800" dirty="0">
                <a:solidFill>
                  <a:schemeClr val="tx1"/>
                </a:solidFill>
              </a:rPr>
              <a:t>Dagmar, Občanská výchova s blokem Rodinná výchova pro 6.ročník základních škol a primu víceletého gymnázia, 1. vyd. Plzeň: Fraus 2003 136 s. ISBN 80-7238-207-1</a:t>
            </a:r>
            <a:r>
              <a:rPr lang="cs-CZ" sz="1800" dirty="0" smtClean="0">
                <a:solidFill>
                  <a:schemeClr val="tx1"/>
                </a:solidFill>
              </a:rPr>
              <a:t>.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>
                <a:solidFill>
                  <a:schemeClr val="tx1"/>
                </a:solidFill>
              </a:rPr>
              <a:t>Obrázky:</a:t>
            </a:r>
          </a:p>
          <a:p>
            <a:pPr algn="l"/>
            <a:endParaRPr lang="cs-CZ" sz="1800" dirty="0">
              <a:solidFill>
                <a:schemeClr val="tx1"/>
              </a:solidFill>
            </a:endParaRPr>
          </a:p>
          <a:p>
            <a:pPr algn="l"/>
            <a:r>
              <a:rPr lang="cs-CZ" sz="1800" dirty="0" smtClean="0">
                <a:solidFill>
                  <a:schemeClr val="tx1"/>
                </a:solidFill>
              </a:rPr>
              <a:t>KLIPART: Microsoft Office PowerPoint</a:t>
            </a:r>
            <a:endParaRPr lang="cs-CZ" sz="1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3327270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153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Státní správa</vt:lpstr>
      <vt:lpstr>Státní správa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6</cp:revision>
  <dcterms:created xsi:type="dcterms:W3CDTF">2014-04-07T16:40:51Z</dcterms:created>
  <dcterms:modified xsi:type="dcterms:W3CDTF">2014-05-05T11:03:03Z</dcterms:modified>
</cp:coreProperties>
</file>