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9565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0333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5278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9688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0452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162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0655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0085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935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594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6845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F397D-FD83-4853-ABCD-40F2663AC33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1BD1B-7BD9-4775-B6A0-8AD9C740CB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2021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486916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VY_12_INOVACE_OS.6.Cer.15_Druhy_obci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19.1.2014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DRUHY OBCÍ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obec.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510411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1368152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Druhy obcí</a:t>
            </a:r>
            <a:endParaRPr lang="cs-CZ" sz="3200" u="sng" dirty="0"/>
          </a:p>
        </p:txBody>
      </p:sp>
      <p:pic>
        <p:nvPicPr>
          <p:cNvPr id="1027" name="Picture 3" descr="C:\Users\ADMIN\AppData\Local\Microsoft\Windows\Temporary Internet Files\Content.IE5\8BJA0FSP\MC900205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89040"/>
            <a:ext cx="3240360" cy="204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11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Druhy obcí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363272" cy="44973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Obce se od sebe v mnohém liší. Území každé obce je vymezeno</a:t>
            </a:r>
          </a:p>
          <a:p>
            <a:pPr>
              <a:buNone/>
            </a:pPr>
            <a:r>
              <a:rPr lang="cs-CZ" sz="2400" dirty="0" smtClean="0"/>
              <a:t>jedním nebo více katastrálními územími.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Vznikají:</a:t>
            </a:r>
          </a:p>
          <a:p>
            <a:r>
              <a:rPr lang="cs-CZ" sz="2400" dirty="0" smtClean="0"/>
              <a:t>Sloučením dvou nebo více obcí, které spolu sousedí</a:t>
            </a:r>
          </a:p>
          <a:p>
            <a:r>
              <a:rPr lang="cs-CZ" sz="2400" dirty="0" smtClean="0"/>
              <a:t>Oddělením  části obce od obce</a:t>
            </a:r>
          </a:p>
          <a:p>
            <a:r>
              <a:rPr lang="cs-CZ" sz="2400" dirty="0" smtClean="0"/>
              <a:t>Změnou nebo zrušením vojenského újezdu</a:t>
            </a:r>
          </a:p>
          <a:p>
            <a:pPr>
              <a:buNone/>
            </a:pPr>
            <a:r>
              <a:rPr lang="cs-CZ" sz="2400" dirty="0" smtClean="0"/>
              <a:t>Obce mohou i </a:t>
            </a:r>
            <a:r>
              <a:rPr lang="cs-CZ" sz="2400" dirty="0" smtClean="0"/>
              <a:t>zaniknout. </a:t>
            </a:r>
            <a:r>
              <a:rPr lang="cs-CZ" sz="2400" dirty="0" smtClean="0"/>
              <a:t>Většinou je to v </a:t>
            </a:r>
            <a:r>
              <a:rPr lang="cs-CZ" sz="2400" dirty="0" smtClean="0"/>
              <a:t>případech, </a:t>
            </a:r>
            <a:r>
              <a:rPr lang="cs-CZ" sz="2400" dirty="0" smtClean="0"/>
              <a:t>kdy se sloučí</a:t>
            </a:r>
          </a:p>
          <a:p>
            <a:pPr>
              <a:buNone/>
            </a:pPr>
            <a:r>
              <a:rPr lang="cs-CZ" sz="2400" dirty="0" smtClean="0"/>
              <a:t>obec s jinou obcí.</a:t>
            </a:r>
          </a:p>
          <a:p>
            <a:pPr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24698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568952" cy="550547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Obce  dělíme na několik typů:</a:t>
            </a:r>
          </a:p>
          <a:p>
            <a:r>
              <a:rPr lang="cs-CZ" sz="2400" dirty="0" smtClean="0"/>
              <a:t>Obec – tvořena většinou z menších vesnic, mají svůj obecní úřad v jehož čele stojí starosta</a:t>
            </a:r>
          </a:p>
          <a:p>
            <a:r>
              <a:rPr lang="cs-CZ" sz="2400" dirty="0" smtClean="0"/>
              <a:t>Městys – (od </a:t>
            </a:r>
            <a:r>
              <a:rPr lang="cs-CZ" sz="2400" dirty="0" smtClean="0"/>
              <a:t>r. </a:t>
            </a:r>
            <a:r>
              <a:rPr lang="cs-CZ" sz="2400" dirty="0" smtClean="0"/>
              <a:t>2006) typ obce velikostně stojící mezi městem a vsí, </a:t>
            </a:r>
            <a:r>
              <a:rPr lang="cs-CZ" sz="2400" dirty="0" smtClean="0"/>
              <a:t>městyse </a:t>
            </a:r>
            <a:r>
              <a:rPr lang="cs-CZ" sz="2400" dirty="0" smtClean="0"/>
              <a:t>musely plnit roli spádového městečka pro okolní vesnice</a:t>
            </a:r>
          </a:p>
          <a:p>
            <a:r>
              <a:rPr lang="cs-CZ" sz="2400" dirty="0" smtClean="0"/>
              <a:t>Město – titul některých zpravidla větších a významnějších obcí,</a:t>
            </a:r>
          </a:p>
          <a:p>
            <a:pPr>
              <a:buNone/>
            </a:pPr>
            <a:r>
              <a:rPr lang="cs-CZ" sz="2400" dirty="0" smtClean="0"/>
              <a:t>     které jsou více osídleny a zastavěny a jejich vybavenost je vyšší</a:t>
            </a:r>
          </a:p>
          <a:p>
            <a:pPr>
              <a:buNone/>
            </a:pPr>
            <a:r>
              <a:rPr lang="cs-CZ" sz="2400" dirty="0" smtClean="0"/>
              <a:t>     než v obcích, nají městský úřad a v čele stojí starosta</a:t>
            </a:r>
          </a:p>
          <a:p>
            <a:r>
              <a:rPr lang="cs-CZ" sz="2400" dirty="0" smtClean="0"/>
              <a:t>Statutární město - je město, jemuž tento status přiznává zákon. </a:t>
            </a:r>
          </a:p>
          <a:p>
            <a:pPr>
              <a:buNone/>
            </a:pPr>
            <a:r>
              <a:rPr lang="cs-CZ" sz="2400" dirty="0" smtClean="0"/>
              <a:t>     Takové město může vlastní vyhláškou zvanou statut města zřídit městské časti nebo obvody a přenést na ně části svých kompetencí, mají Magistrát </a:t>
            </a:r>
            <a:r>
              <a:rPr lang="cs-CZ" sz="2400" dirty="0" smtClean="0"/>
              <a:t>města, </a:t>
            </a:r>
            <a:r>
              <a:rPr lang="cs-CZ" sz="2400" dirty="0" smtClean="0"/>
              <a:t>v jehož čele stojí primátor</a:t>
            </a:r>
          </a:p>
          <a:p>
            <a:endParaRPr lang="cs-CZ" sz="2400" dirty="0" smtClean="0"/>
          </a:p>
        </p:txBody>
      </p:sp>
      <p:pic>
        <p:nvPicPr>
          <p:cNvPr id="2050" name="Picture 2" descr="C:\Users\ADMIN\AppData\Local\Microsoft\Windows\Temporary Internet Files\Content.IE5\3EQAP7OQ\MC900437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374410"/>
            <a:ext cx="3888432" cy="130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0258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>
            <a:normAutofit/>
          </a:bodyPr>
          <a:lstStyle/>
          <a:p>
            <a:r>
              <a:rPr lang="pl-PL" sz="2400" dirty="0" smtClean="0"/>
              <a:t>Krajské město je město, které je podle zákona sídlem kraje.</a:t>
            </a:r>
            <a:r>
              <a:rPr lang="cs-CZ" sz="2400" dirty="0" smtClean="0"/>
              <a:t> Druhým typem krajského města je:</a:t>
            </a:r>
          </a:p>
          <a:p>
            <a:r>
              <a:rPr lang="cs-CZ" sz="2400" dirty="0" smtClean="0"/>
              <a:t>Okresní město je podle zákona sídlem okresu, třebaže okres již není korporací, ale pouze územím.</a:t>
            </a:r>
          </a:p>
          <a:p>
            <a:r>
              <a:rPr lang="cs-CZ" sz="2400" dirty="0" smtClean="0"/>
              <a:t>Hlavní město je status přiznaný zvláštním zákonem pouze Praze. Ve skutečnosti je Praha svého druhu statutárním městem. Praha je obcí, ale nevztahuje se na ni obecný zákon o obcích a zároveň má i postavení kraje. V minulosti v určitém období neměla Praha status ani obce ani kraje, ale byla zvláštní územní a správní jednotkou, přičemž některé okrajové části Prahy, připojené v letech 1968–1974, byly i po připojení k Praze označovány jako obce. Nyní jsou městskými částmi. Praha má svůj Magistrát hlavního města </a:t>
            </a:r>
            <a:r>
              <a:rPr lang="cs-CZ" sz="2400" dirty="0" smtClean="0"/>
              <a:t>Prahy, </a:t>
            </a:r>
            <a:r>
              <a:rPr lang="cs-CZ" sz="2400" dirty="0" smtClean="0"/>
              <a:t>v jehož čele stojí primátor.</a:t>
            </a:r>
            <a:endParaRPr lang="cs-CZ" sz="2400" dirty="0"/>
          </a:p>
        </p:txBody>
      </p:sp>
      <p:pic>
        <p:nvPicPr>
          <p:cNvPr id="3074" name="Picture 2" descr="C:\Users\ADMIN\AppData\Local\Microsoft\Windows\Temporary Internet Files\Content.IE5\8BJA0FSP\MC9002518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20814"/>
            <a:ext cx="1690270" cy="1637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7542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50405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 mohou vzniknout obce?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Vyjmenuj alespoň čtyři typy obcí.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Kdo stojí v čele Hlavního města Prahy?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Obce mohou vzniknout sloučením dvou nebo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více obcí, oddělením části obce od obce,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změnou nebo zrušením vojenského újezdu.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Typy obcí: Obec, Městys, Město, Statutární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Město, Krajské město, Okresní město, Hlavní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město Praha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čele Hlavního města Prahy stojí primátor.</a:t>
            </a:r>
          </a:p>
          <a:p>
            <a:pPr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http://cs.wikipedia.org/wiki/Obec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 KLIPART: Microsoft Office PowerPoint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08688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298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Druhy obcí</vt:lpstr>
      <vt:lpstr>Druhy obcí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13</cp:revision>
  <dcterms:created xsi:type="dcterms:W3CDTF">2014-04-07T16:55:48Z</dcterms:created>
  <dcterms:modified xsi:type="dcterms:W3CDTF">2014-05-05T11:01:09Z</dcterms:modified>
</cp:coreProperties>
</file>