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C66D4F-08D2-446F-A5AF-C1A3E2AB663C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7D885B-9B27-4850-AA1E-E3303A44596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802911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C66D4F-08D2-446F-A5AF-C1A3E2AB663C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7D885B-9B27-4850-AA1E-E3303A44596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652483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C66D4F-08D2-446F-A5AF-C1A3E2AB663C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7D885B-9B27-4850-AA1E-E3303A44596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299473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C66D4F-08D2-446F-A5AF-C1A3E2AB663C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7D885B-9B27-4850-AA1E-E3303A44596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04753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C66D4F-08D2-446F-A5AF-C1A3E2AB663C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7D885B-9B27-4850-AA1E-E3303A44596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168141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C66D4F-08D2-446F-A5AF-C1A3E2AB663C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7D885B-9B27-4850-AA1E-E3303A44596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010854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C66D4F-08D2-446F-A5AF-C1A3E2AB663C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7D885B-9B27-4850-AA1E-E3303A44596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53584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C66D4F-08D2-446F-A5AF-C1A3E2AB663C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7D885B-9B27-4850-AA1E-E3303A44596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676611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C66D4F-08D2-446F-A5AF-C1A3E2AB663C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7D885B-9B27-4850-AA1E-E3303A44596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372122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C66D4F-08D2-446F-A5AF-C1A3E2AB663C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7D885B-9B27-4850-AA1E-E3303A44596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197821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C66D4F-08D2-446F-A5AF-C1A3E2AB663C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7D885B-9B27-4850-AA1E-E3303A44596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188763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C66D4F-08D2-446F-A5AF-C1A3E2AB663C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7D885B-9B27-4850-AA1E-E3303A44596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026691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2132856"/>
            <a:ext cx="6400800" cy="4725144"/>
          </a:xfrm>
        </p:spPr>
        <p:txBody>
          <a:bodyPr>
            <a:noAutofit/>
          </a:bodyPr>
          <a:lstStyle/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Název školy: </a:t>
            </a:r>
            <a:r>
              <a:rPr lang="cs-CZ" sz="1100" b="1" dirty="0" smtClean="0">
                <a:solidFill>
                  <a:schemeClr val="tx1"/>
                </a:solidFill>
              </a:rPr>
              <a:t>Základní škola a Mateřská škola Kladno, Norská 2633</a:t>
            </a:r>
            <a:br>
              <a:rPr lang="cs-CZ" sz="1100" b="1" dirty="0" smtClean="0">
                <a:solidFill>
                  <a:schemeClr val="tx1"/>
                </a:solidFill>
              </a:rPr>
            </a:br>
            <a:endParaRPr lang="cs-CZ" sz="1100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Autor: Martina Černá</a:t>
            </a: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 </a:t>
            </a: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Název materiálu:  </a:t>
            </a:r>
          </a:p>
          <a:p>
            <a:pPr algn="l"/>
            <a:r>
              <a:rPr lang="cs-CZ" sz="1100" b="1" dirty="0">
                <a:solidFill>
                  <a:schemeClr val="tx1"/>
                </a:solidFill>
              </a:rPr>
              <a:t>VY_12_INOVACE_ </a:t>
            </a:r>
            <a:r>
              <a:rPr lang="cs-CZ" sz="1100" b="1" dirty="0" smtClean="0">
                <a:solidFill>
                  <a:schemeClr val="tx1"/>
                </a:solidFill>
              </a:rPr>
              <a:t>OS.6.Cer.13_Obecni_zrizeni</a:t>
            </a:r>
            <a:endParaRPr lang="cs-CZ" sz="1100" dirty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 </a:t>
            </a: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Datum</a:t>
            </a:r>
            <a:r>
              <a:rPr lang="cs-CZ" sz="1100" b="1" dirty="0" smtClean="0">
                <a:solidFill>
                  <a:schemeClr val="tx1"/>
                </a:solidFill>
              </a:rPr>
              <a:t>: 19.1.2014</a:t>
            </a:r>
            <a:endParaRPr lang="cs-CZ" sz="1100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 </a:t>
            </a: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Ročník: </a:t>
            </a:r>
            <a:r>
              <a:rPr lang="cs-CZ" sz="1100" b="1" dirty="0" smtClean="0">
                <a:solidFill>
                  <a:schemeClr val="tx1"/>
                </a:solidFill>
              </a:rPr>
              <a:t>ŠESTÝ</a:t>
            </a:r>
            <a:endParaRPr lang="cs-CZ" sz="1100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 </a:t>
            </a: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Vzdělávací oblast: </a:t>
            </a:r>
            <a:r>
              <a:rPr lang="cs-CZ" sz="1100" b="1" dirty="0" smtClean="0">
                <a:solidFill>
                  <a:schemeClr val="tx1"/>
                </a:solidFill>
              </a:rPr>
              <a:t>Člověk a společnost</a:t>
            </a:r>
            <a:endParaRPr lang="cs-CZ" sz="1100" dirty="0" smtClean="0">
              <a:solidFill>
                <a:schemeClr val="tx1"/>
              </a:solidFill>
            </a:endParaRPr>
          </a:p>
          <a:p>
            <a:pPr algn="l"/>
            <a:endParaRPr lang="cs-CZ" sz="1100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 Vzdělávací obor: </a:t>
            </a:r>
            <a:r>
              <a:rPr lang="cs-CZ" sz="1100" b="1" dirty="0" smtClean="0">
                <a:solidFill>
                  <a:schemeClr val="tx1"/>
                </a:solidFill>
              </a:rPr>
              <a:t>Obraz světa</a:t>
            </a:r>
            <a:r>
              <a:rPr lang="cs-CZ" sz="1100" dirty="0" smtClean="0">
                <a:solidFill>
                  <a:schemeClr val="tx1"/>
                </a:solidFill>
              </a:rPr>
              <a:t/>
            </a:r>
            <a:br>
              <a:rPr lang="cs-CZ" sz="1100" dirty="0" smtClean="0">
                <a:solidFill>
                  <a:schemeClr val="tx1"/>
                </a:solidFill>
              </a:rPr>
            </a:br>
            <a:endParaRPr lang="cs-CZ" sz="1100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Název: </a:t>
            </a:r>
            <a:r>
              <a:rPr lang="cs-CZ" sz="1100" b="1" dirty="0" smtClean="0">
                <a:solidFill>
                  <a:schemeClr val="tx1"/>
                </a:solidFill>
              </a:rPr>
              <a:t>OBECNÍ ZŘÍZENÍ</a:t>
            </a:r>
            <a:br>
              <a:rPr lang="cs-CZ" sz="1100" b="1" dirty="0" smtClean="0">
                <a:solidFill>
                  <a:schemeClr val="tx1"/>
                </a:solidFill>
              </a:rPr>
            </a:br>
            <a:endParaRPr lang="cs-CZ" sz="1100" b="1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Číslo operačního programu: </a:t>
            </a:r>
            <a:r>
              <a:rPr lang="cs-CZ" sz="1100" b="1" dirty="0" smtClean="0">
                <a:solidFill>
                  <a:schemeClr val="tx1"/>
                </a:solidFill>
              </a:rPr>
              <a:t>CZ.1.07/1.4.00/21.3489</a:t>
            </a:r>
            <a:endParaRPr lang="cs-CZ" sz="1100" dirty="0" smtClean="0">
              <a:solidFill>
                <a:schemeClr val="tx1"/>
              </a:solidFill>
            </a:endParaRPr>
          </a:p>
          <a:p>
            <a:pPr algn="l"/>
            <a:endParaRPr lang="cs-CZ" sz="1100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 Název projektu: </a:t>
            </a:r>
            <a:r>
              <a:rPr lang="cs-CZ" sz="1100" b="1" dirty="0" smtClean="0">
                <a:solidFill>
                  <a:schemeClr val="tx1"/>
                </a:solidFill>
              </a:rPr>
              <a:t>UČÍME SE S RADOSTÍ</a:t>
            </a:r>
          </a:p>
          <a:p>
            <a:pPr algn="l"/>
            <a:endParaRPr lang="cs-CZ" sz="1100" b="1" dirty="0" smtClean="0">
              <a:solidFill>
                <a:schemeClr val="tx1"/>
              </a:solidFill>
            </a:endParaRPr>
          </a:p>
          <a:p>
            <a:pPr algn="l"/>
            <a:r>
              <a:rPr lang="cs-CZ" sz="1100" b="1" dirty="0" smtClean="0">
                <a:solidFill>
                  <a:schemeClr val="tx1"/>
                </a:solidFill>
              </a:rPr>
              <a:t>Anotace: Tento materiál slouží k zopakování pojmu obec.</a:t>
            </a:r>
          </a:p>
          <a:p>
            <a:pPr algn="l"/>
            <a:r>
              <a:rPr lang="cs-CZ" sz="1100" b="1" dirty="0" smtClean="0">
                <a:solidFill>
                  <a:schemeClr val="tx1"/>
                </a:solidFill>
              </a:rPr>
              <a:t>Citace : JANOŠKOVÁ Dagmar, Občanská výchova s blokem Rodinná výchova pro 6.ročník základních škol a primu víceletého gymnázia, 1. </a:t>
            </a:r>
            <a:r>
              <a:rPr lang="cs-CZ" sz="1100" b="1" dirty="0" err="1" smtClean="0">
                <a:solidFill>
                  <a:schemeClr val="tx1"/>
                </a:solidFill>
              </a:rPr>
              <a:t>vyd</a:t>
            </a:r>
            <a:r>
              <a:rPr lang="cs-CZ" sz="1100" b="1" dirty="0" smtClean="0">
                <a:solidFill>
                  <a:schemeClr val="tx1"/>
                </a:solidFill>
              </a:rPr>
              <a:t>. Plzeň: </a:t>
            </a:r>
            <a:r>
              <a:rPr lang="cs-CZ" sz="1100" b="1" dirty="0" err="1" smtClean="0">
                <a:solidFill>
                  <a:schemeClr val="tx1"/>
                </a:solidFill>
              </a:rPr>
              <a:t>Fraus</a:t>
            </a:r>
            <a:r>
              <a:rPr lang="cs-CZ" sz="1100" b="1" dirty="0" smtClean="0">
                <a:solidFill>
                  <a:schemeClr val="tx1"/>
                </a:solidFill>
              </a:rPr>
              <a:t> 2003 136 s. ISBN 80-7238-207-1.</a:t>
            </a:r>
          </a:p>
          <a:p>
            <a:pPr algn="l"/>
            <a:endParaRPr lang="cs-CZ" sz="1100" b="1" dirty="0" smtClean="0">
              <a:solidFill>
                <a:schemeClr val="tx1"/>
              </a:solidFill>
            </a:endParaRPr>
          </a:p>
          <a:p>
            <a:pPr algn="l"/>
            <a:endParaRPr lang="cs-CZ" sz="1100" b="1" dirty="0" smtClean="0">
              <a:solidFill>
                <a:schemeClr val="tx1"/>
              </a:solidFill>
            </a:endParaRPr>
          </a:p>
          <a:p>
            <a:pPr algn="l"/>
            <a:endParaRPr lang="cs-CZ" sz="1100" dirty="0" smtClean="0">
              <a:solidFill>
                <a:schemeClr val="tx1"/>
              </a:solidFill>
            </a:endParaRPr>
          </a:p>
          <a:p>
            <a:pPr algn="l"/>
            <a:endParaRPr lang="cs-CZ" sz="1100" dirty="0"/>
          </a:p>
        </p:txBody>
      </p:sp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40" y="476672"/>
            <a:ext cx="5760720" cy="1296144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42305778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348880"/>
            <a:ext cx="8229600" cy="1224136"/>
          </a:xfrm>
        </p:spPr>
        <p:txBody>
          <a:bodyPr>
            <a:normAutofit/>
          </a:bodyPr>
          <a:lstStyle/>
          <a:p>
            <a:r>
              <a:rPr lang="cs-CZ" sz="3200" u="sng" dirty="0" smtClean="0"/>
              <a:t>Obecní zřízení</a:t>
            </a:r>
            <a:endParaRPr lang="cs-CZ" sz="3200" u="sng" dirty="0"/>
          </a:p>
        </p:txBody>
      </p:sp>
      <p:pic>
        <p:nvPicPr>
          <p:cNvPr id="1026" name="Picture 2" descr="C:\Users\ADMIN\AppData\Local\Microsoft\Windows\Temporary Internet Files\Content.IE5\8BJA0FSP\MC90023077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99792" y="3573016"/>
            <a:ext cx="4464496" cy="28567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1584696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r>
              <a:rPr lang="cs-CZ" sz="3200" u="sng" dirty="0" smtClean="0"/>
              <a:t>Obecní zřízení</a:t>
            </a:r>
            <a:endParaRPr lang="cs-CZ" sz="32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507288" cy="532859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/>
              <a:t>Důležitým místem každé obce je obecní úřad. Tam se schází obecní</a:t>
            </a:r>
          </a:p>
          <a:p>
            <a:pPr>
              <a:buNone/>
            </a:pPr>
            <a:r>
              <a:rPr lang="cs-CZ" sz="2400" dirty="0" smtClean="0"/>
              <a:t>zastupitelé a projednávají záležitosti  týkající se života v obci . </a:t>
            </a:r>
          </a:p>
          <a:p>
            <a:pPr>
              <a:buNone/>
            </a:pPr>
            <a:r>
              <a:rPr lang="cs-CZ" sz="2400" dirty="0" smtClean="0"/>
              <a:t> Obecní zastupitelstvo:</a:t>
            </a:r>
          </a:p>
          <a:p>
            <a:r>
              <a:rPr lang="cs-CZ" sz="2400" dirty="0" smtClean="0"/>
              <a:t>Nejvyšší orgán obce</a:t>
            </a:r>
          </a:p>
          <a:p>
            <a:r>
              <a:rPr lang="cs-CZ" sz="2400" dirty="0" smtClean="0"/>
              <a:t>Rozhoduje o nejdůležitějších záležitostech obce</a:t>
            </a:r>
          </a:p>
          <a:p>
            <a:r>
              <a:rPr lang="cs-CZ" sz="2400" dirty="0" smtClean="0"/>
              <a:t>Voleno občany</a:t>
            </a:r>
          </a:p>
          <a:p>
            <a:r>
              <a:rPr lang="cs-CZ" sz="2400" dirty="0" smtClean="0"/>
              <a:t>Zastupuje občany</a:t>
            </a:r>
          </a:p>
          <a:p>
            <a:pPr>
              <a:buNone/>
            </a:pPr>
            <a:r>
              <a:rPr lang="cs-CZ" sz="2400" dirty="0" smtClean="0"/>
              <a:t>Dalším důležitým orgánem obecního úřadu je :</a:t>
            </a:r>
          </a:p>
          <a:p>
            <a:pPr>
              <a:buNone/>
            </a:pPr>
            <a:r>
              <a:rPr lang="cs-CZ" sz="2400" dirty="0" smtClean="0"/>
              <a:t>Obecní Rada:</a:t>
            </a:r>
          </a:p>
          <a:p>
            <a:r>
              <a:rPr lang="cs-CZ" sz="2400" dirty="0" smtClean="0"/>
              <a:t>Vykonává úkoly, které nařizuje zákon nebo rozhodnutí obecního</a:t>
            </a:r>
          </a:p>
          <a:p>
            <a:pPr>
              <a:buNone/>
            </a:pPr>
            <a:r>
              <a:rPr lang="cs-CZ" sz="2400" dirty="0" smtClean="0"/>
              <a:t>Zastupitelstva</a:t>
            </a:r>
          </a:p>
          <a:p>
            <a:r>
              <a:rPr lang="cs-CZ" sz="2400" dirty="0" smtClean="0"/>
              <a:t>Volena z řad obecního zastupitelstva</a:t>
            </a:r>
          </a:p>
          <a:p>
            <a:pPr>
              <a:buNone/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xmlns="" val="55255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43346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Víš kdo stojí v čele vašeho obecního úřadu?</a:t>
            </a:r>
          </a:p>
          <a:p>
            <a:pPr>
              <a:buNone/>
            </a:pPr>
            <a:endParaRPr lang="cs-CZ" sz="24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>
              <a:buNone/>
            </a:pPr>
            <a:endParaRPr lang="cs-CZ" sz="24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>
              <a:buNone/>
            </a:pPr>
            <a:endParaRPr lang="cs-CZ" sz="24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>
              <a:buNone/>
            </a:pP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Zjisti na obecním úřadu  úřední hodiny a názvy jednotlivých</a:t>
            </a:r>
          </a:p>
          <a:p>
            <a:pPr>
              <a:buNone/>
            </a:pP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odborů.</a:t>
            </a:r>
          </a:p>
          <a:p>
            <a:pPr>
              <a:buNone/>
            </a:pPr>
            <a:endParaRPr lang="cs-CZ" sz="24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>
              <a:buNone/>
            </a:pPr>
            <a:endParaRPr lang="cs-CZ" sz="24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>
              <a:buNone/>
            </a:pP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Jedním z úkolů obce je dobře hospodařit. 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Navrhni, 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kam by měla</a:t>
            </a:r>
          </a:p>
          <a:p>
            <a:pPr>
              <a:buNone/>
            </a:pP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vaše obec vložit peníze.</a:t>
            </a:r>
          </a:p>
        </p:txBody>
      </p:sp>
    </p:spTree>
    <p:extLst>
      <p:ext uri="{BB962C8B-B14F-4D97-AF65-F5344CB8AC3E}">
        <p14:creationId xmlns:p14="http://schemas.microsoft.com/office/powerpoint/2010/main" xmlns="" val="14293942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908720"/>
            <a:ext cx="7848872" cy="5328592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1800" dirty="0" smtClean="0">
                <a:solidFill>
                  <a:schemeClr val="tx1"/>
                </a:solidFill>
              </a:rPr>
              <a:t>Zdroje :</a:t>
            </a:r>
          </a:p>
          <a:p>
            <a:pPr algn="l"/>
            <a:r>
              <a:rPr lang="cs-CZ" sz="1800" dirty="0" smtClean="0">
                <a:solidFill>
                  <a:schemeClr val="tx1"/>
                </a:solidFill>
              </a:rPr>
              <a:t>JANOŠKOVÁ </a:t>
            </a:r>
            <a:r>
              <a:rPr lang="cs-CZ" sz="1800" dirty="0">
                <a:solidFill>
                  <a:schemeClr val="tx1"/>
                </a:solidFill>
              </a:rPr>
              <a:t>Dagmar, Občanská výchova s blokem Rodinná výchova pro 6.ročník základních škol a primu víceletého gymnázia, 1. vyd. Plzeň: Fraus 2003 136 s. ISBN 80-7238-207-1</a:t>
            </a:r>
            <a:r>
              <a:rPr lang="cs-CZ" sz="1800" dirty="0" smtClean="0">
                <a:solidFill>
                  <a:schemeClr val="tx1"/>
                </a:solidFill>
              </a:rPr>
              <a:t>.</a:t>
            </a:r>
          </a:p>
          <a:p>
            <a:pPr algn="l"/>
            <a:endParaRPr lang="cs-CZ" sz="1800" dirty="0">
              <a:solidFill>
                <a:schemeClr val="tx1"/>
              </a:solidFill>
            </a:endParaRPr>
          </a:p>
          <a:p>
            <a:pPr algn="l"/>
            <a:r>
              <a:rPr lang="cs-CZ" sz="1800" dirty="0">
                <a:solidFill>
                  <a:schemeClr val="tx1"/>
                </a:solidFill>
              </a:rPr>
              <a:t>Obrázky:</a:t>
            </a:r>
          </a:p>
          <a:p>
            <a:pPr algn="l"/>
            <a:endParaRPr lang="cs-CZ" sz="1800" dirty="0">
              <a:solidFill>
                <a:schemeClr val="tx1"/>
              </a:solidFill>
            </a:endParaRPr>
          </a:p>
          <a:p>
            <a:pPr algn="l"/>
            <a:r>
              <a:rPr lang="cs-CZ" sz="1800" dirty="0" smtClean="0">
                <a:solidFill>
                  <a:schemeClr val="tx1"/>
                </a:solidFill>
              </a:rPr>
              <a:t>KLIPART: Microsoft Office PowerPoint</a:t>
            </a:r>
            <a:endParaRPr lang="cs-CZ" sz="1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99238725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</TotalTime>
  <Words>159</Words>
  <Application>Microsoft Office PowerPoint</Application>
  <PresentationFormat>Předvádění na obrazovce (4:3)</PresentationFormat>
  <Paragraphs>52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Snímek 1</vt:lpstr>
      <vt:lpstr>Obecní zřízení</vt:lpstr>
      <vt:lpstr>Obecní zřízení</vt:lpstr>
      <vt:lpstr>Snímek 4</vt:lpstr>
      <vt:lpstr>Snímek 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Dum</cp:lastModifiedBy>
  <cp:revision>6</cp:revision>
  <dcterms:created xsi:type="dcterms:W3CDTF">2014-04-07T16:49:52Z</dcterms:created>
  <dcterms:modified xsi:type="dcterms:W3CDTF">2014-05-05T10:58:03Z</dcterms:modified>
</cp:coreProperties>
</file>