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6" r:id="rId1"/>
  </p:sldMasterIdLst>
  <p:sldIdLst>
    <p:sldId id="266" r:id="rId2"/>
    <p:sldId id="267" r:id="rId3"/>
    <p:sldId id="257" r:id="rId4"/>
    <p:sldId id="260" r:id="rId5"/>
    <p:sldId id="262" r:id="rId6"/>
    <p:sldId id="263" r:id="rId7"/>
    <p:sldId id="261" r:id="rId8"/>
    <p:sldId id="265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65" autoAdjust="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19088" y="1752600"/>
            <a:ext cx="8824912" cy="5129213"/>
            <a:chOff x="201" y="1104"/>
            <a:chExt cx="5559" cy="3231"/>
          </a:xfrm>
        </p:grpSpPr>
        <p:sp>
          <p:nvSpPr>
            <p:cNvPr id="5" name="Freeform 3"/>
            <p:cNvSpPr>
              <a:spLocks/>
            </p:cNvSpPr>
            <p:nvPr/>
          </p:nvSpPr>
          <p:spPr bwMode="ltGray">
            <a:xfrm>
              <a:off x="210" y="1104"/>
              <a:ext cx="5550" cy="3216"/>
            </a:xfrm>
            <a:custGeom>
              <a:avLst/>
              <a:gdLst>
                <a:gd name="T0" fmla="*/ 335 w 5550"/>
                <a:gd name="T1" fmla="*/ 0 h 3216"/>
                <a:gd name="T2" fmla="*/ 333 w 5550"/>
                <a:gd name="T3" fmla="*/ 1290 h 3216"/>
                <a:gd name="T4" fmla="*/ 0 w 5550"/>
                <a:gd name="T5" fmla="*/ 1290 h 3216"/>
                <a:gd name="T6" fmla="*/ 6 w 5550"/>
                <a:gd name="T7" fmla="*/ 3210 h 3216"/>
                <a:gd name="T8" fmla="*/ 5550 w 5550"/>
                <a:gd name="T9" fmla="*/ 3216 h 3216"/>
                <a:gd name="T10" fmla="*/ 5550 w 5550"/>
                <a:gd name="T11" fmla="*/ 0 h 3216"/>
                <a:gd name="T12" fmla="*/ 335 w 5550"/>
                <a:gd name="T13" fmla="*/ 0 h 3216"/>
                <a:gd name="T14" fmla="*/ 335 w 5550"/>
                <a:gd name="T15" fmla="*/ 0 h 321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550" h="3216">
                  <a:moveTo>
                    <a:pt x="335" y="0"/>
                  </a:moveTo>
                  <a:lnTo>
                    <a:pt x="333" y="1290"/>
                  </a:lnTo>
                  <a:lnTo>
                    <a:pt x="0" y="1290"/>
                  </a:lnTo>
                  <a:lnTo>
                    <a:pt x="6" y="3210"/>
                  </a:lnTo>
                  <a:lnTo>
                    <a:pt x="5550" y="3216"/>
                  </a:lnTo>
                  <a:lnTo>
                    <a:pt x="5550" y="0"/>
                  </a:lnTo>
                  <a:lnTo>
                    <a:pt x="335" y="0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ltGray">
            <a:xfrm>
              <a:off x="528" y="2400"/>
              <a:ext cx="5232" cy="1920"/>
            </a:xfrm>
            <a:custGeom>
              <a:avLst/>
              <a:gdLst>
                <a:gd name="T0" fmla="*/ 0 w 4897"/>
                <a:gd name="T1" fmla="*/ 0 h 2182"/>
                <a:gd name="T2" fmla="*/ 0 w 4897"/>
                <a:gd name="T3" fmla="*/ 149 h 2182"/>
                <a:gd name="T4" fmla="*/ 19653 w 4897"/>
                <a:gd name="T5" fmla="*/ 149 h 2182"/>
                <a:gd name="T6" fmla="*/ 19653 w 4897"/>
                <a:gd name="T7" fmla="*/ 0 h 2182"/>
                <a:gd name="T8" fmla="*/ 0 w 4897"/>
                <a:gd name="T9" fmla="*/ 0 h 2182"/>
                <a:gd name="T10" fmla="*/ 0 w 4897"/>
                <a:gd name="T11" fmla="*/ 0 h 218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ltGray">
            <a:xfrm>
              <a:off x="201" y="2377"/>
              <a:ext cx="3455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ltGray">
            <a:xfrm>
              <a:off x="528" y="1104"/>
              <a:ext cx="4894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ltGray">
            <a:xfrm>
              <a:off x="201" y="2377"/>
              <a:ext cx="30" cy="1958"/>
            </a:xfrm>
            <a:custGeom>
              <a:avLst/>
              <a:gdLst>
                <a:gd name="T0" fmla="*/ 0 w 30"/>
                <a:gd name="T1" fmla="*/ 0 h 1416"/>
                <a:gd name="T2" fmla="*/ 0 w 30"/>
                <a:gd name="T3" fmla="*/ 1416 h 1416"/>
                <a:gd name="T4" fmla="*/ 29 w 30"/>
                <a:gd name="T5" fmla="*/ 1416 h 1416"/>
                <a:gd name="T6" fmla="*/ 30 w 30"/>
                <a:gd name="T7" fmla="*/ 27 h 1416"/>
                <a:gd name="T8" fmla="*/ 0 w 30"/>
                <a:gd name="T9" fmla="*/ 0 h 1416"/>
                <a:gd name="T10" fmla="*/ 0 w 30"/>
                <a:gd name="T11" fmla="*/ 0 h 1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ltGray">
            <a:xfrm>
              <a:off x="528" y="1104"/>
              <a:ext cx="29" cy="3225"/>
            </a:xfrm>
            <a:custGeom>
              <a:avLst/>
              <a:gdLst>
                <a:gd name="T0" fmla="*/ 0 w 29"/>
                <a:gd name="T1" fmla="*/ 0 h 2161"/>
                <a:gd name="T2" fmla="*/ 0 w 29"/>
                <a:gd name="T3" fmla="*/ 2161 h 2161"/>
                <a:gd name="T4" fmla="*/ 29 w 29"/>
                <a:gd name="T5" fmla="*/ 2161 h 2161"/>
                <a:gd name="T6" fmla="*/ 27 w 29"/>
                <a:gd name="T7" fmla="*/ 27 h 2161"/>
                <a:gd name="T8" fmla="*/ 0 w 29"/>
                <a:gd name="T9" fmla="*/ 0 h 2161"/>
                <a:gd name="T10" fmla="*/ 0 w 29"/>
                <a:gd name="T11" fmla="*/ 0 h 2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</p:grpSp>
      <p:sp>
        <p:nvSpPr>
          <p:cNvPr id="74761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990600" y="1905000"/>
            <a:ext cx="7772400" cy="1736725"/>
          </a:xfrm>
        </p:spPr>
        <p:txBody>
          <a:bodyPr anchor="t"/>
          <a:lstStyle>
            <a:lvl1pPr>
              <a:defRPr sz="5400"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74762" name="Rectangle 1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90600" y="3962400"/>
            <a:ext cx="6781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11" name="Rectangle 11"/>
          <p:cNvSpPr>
            <a:spLocks noGrp="1" noChangeArrowheads="1"/>
          </p:cNvSpPr>
          <p:nvPr>
            <p:ph type="dt" sz="quarter" idx="10"/>
          </p:nvPr>
        </p:nvSpPr>
        <p:spPr>
          <a:xfrm>
            <a:off x="9906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" name="Rectangle 12"/>
          <p:cNvSpPr>
            <a:spLocks noGrp="1" noChangeArrowheads="1"/>
          </p:cNvSpPr>
          <p:nvPr>
            <p:ph type="ftr" sz="quarter" idx="11"/>
          </p:nvPr>
        </p:nvSpPr>
        <p:spPr>
          <a:xfrm>
            <a:off x="3468688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857149-A952-4FD4-B1E5-0068F17D96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81532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8D4D89-B5BD-4D43-A3EF-66DB974508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1524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4B49FF-5BFB-49A0-AC6A-C5E057FE726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2614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918075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A15A8C-178E-4C99-B2FE-333ECDCB70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34763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7E8E5A-915C-4195-A132-052F2CE7F4E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580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36B74D-4C37-450D-8692-B1816883799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10001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C07857-77C9-4BF7-97E1-83A13E38C59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67083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657017-4731-40CB-9614-3C848635EF8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01909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7D20AC-3619-4E9E-B576-8CC2D6DE655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25903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40B606-BF32-482F-928F-90040B57D9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18281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48463" y="244475"/>
            <a:ext cx="2097087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44475"/>
            <a:ext cx="6138863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707798-65F9-4210-8C42-13DBF53652B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7793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319088" y="1828800"/>
            <a:ext cx="8824912" cy="5029200"/>
            <a:chOff x="201" y="1152"/>
            <a:chExt cx="5559" cy="3168"/>
          </a:xfrm>
        </p:grpSpPr>
        <p:sp>
          <p:nvSpPr>
            <p:cNvPr id="1032" name="Freeform 3"/>
            <p:cNvSpPr>
              <a:spLocks/>
            </p:cNvSpPr>
            <p:nvPr/>
          </p:nvSpPr>
          <p:spPr bwMode="ltGray">
            <a:xfrm>
              <a:off x="528" y="2909"/>
              <a:ext cx="5232" cy="1411"/>
            </a:xfrm>
            <a:custGeom>
              <a:avLst/>
              <a:gdLst>
                <a:gd name="T0" fmla="*/ 0 w 4897"/>
                <a:gd name="T1" fmla="*/ 0 h 2182"/>
                <a:gd name="T2" fmla="*/ 0 w 4897"/>
                <a:gd name="T3" fmla="*/ 1 h 2182"/>
                <a:gd name="T4" fmla="*/ 19653 w 4897"/>
                <a:gd name="T5" fmla="*/ 1 h 2182"/>
                <a:gd name="T6" fmla="*/ 19653 w 4897"/>
                <a:gd name="T7" fmla="*/ 0 h 2182"/>
                <a:gd name="T8" fmla="*/ 0 w 4897"/>
                <a:gd name="T9" fmla="*/ 0 h 2182"/>
                <a:gd name="T10" fmla="*/ 0 w 4897"/>
                <a:gd name="T11" fmla="*/ 0 h 218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33" name="Freeform 4"/>
            <p:cNvSpPr>
              <a:spLocks/>
            </p:cNvSpPr>
            <p:nvPr/>
          </p:nvSpPr>
          <p:spPr bwMode="ltGray">
            <a:xfrm>
              <a:off x="210" y="1152"/>
              <a:ext cx="5550" cy="3168"/>
            </a:xfrm>
            <a:custGeom>
              <a:avLst/>
              <a:gdLst>
                <a:gd name="T0" fmla="*/ 330 w 5550"/>
                <a:gd name="T1" fmla="*/ 1764 h 3168"/>
                <a:gd name="T2" fmla="*/ 0 w 5550"/>
                <a:gd name="T3" fmla="*/ 1764 h 3168"/>
                <a:gd name="T4" fmla="*/ 0 w 5550"/>
                <a:gd name="T5" fmla="*/ 3168 h 3168"/>
                <a:gd name="T6" fmla="*/ 5550 w 5550"/>
                <a:gd name="T7" fmla="*/ 3168 h 3168"/>
                <a:gd name="T8" fmla="*/ 5550 w 5550"/>
                <a:gd name="T9" fmla="*/ 0 h 3168"/>
                <a:gd name="T10" fmla="*/ 330 w 5550"/>
                <a:gd name="T11" fmla="*/ 0 h 3168"/>
                <a:gd name="T12" fmla="*/ 330 w 5550"/>
                <a:gd name="T13" fmla="*/ 1764 h 316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5550" h="3168">
                  <a:moveTo>
                    <a:pt x="330" y="1764"/>
                  </a:moveTo>
                  <a:lnTo>
                    <a:pt x="0" y="1764"/>
                  </a:lnTo>
                  <a:lnTo>
                    <a:pt x="0" y="3168"/>
                  </a:lnTo>
                  <a:lnTo>
                    <a:pt x="5550" y="3168"/>
                  </a:lnTo>
                  <a:lnTo>
                    <a:pt x="5550" y="0"/>
                  </a:lnTo>
                  <a:lnTo>
                    <a:pt x="330" y="0"/>
                  </a:lnTo>
                  <a:lnTo>
                    <a:pt x="330" y="1764"/>
                  </a:lnTo>
                  <a:close/>
                </a:path>
              </a:pathLst>
            </a:custGeom>
            <a:solidFill>
              <a:schemeClr val="bg2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34" name="Freeform 5"/>
            <p:cNvSpPr>
              <a:spLocks/>
            </p:cNvSpPr>
            <p:nvPr/>
          </p:nvSpPr>
          <p:spPr bwMode="ltGray">
            <a:xfrm>
              <a:off x="528" y="2932"/>
              <a:ext cx="5232" cy="1388"/>
            </a:xfrm>
            <a:custGeom>
              <a:avLst/>
              <a:gdLst>
                <a:gd name="T0" fmla="*/ 0 w 4897"/>
                <a:gd name="T1" fmla="*/ 0 h 2182"/>
                <a:gd name="T2" fmla="*/ 0 w 4897"/>
                <a:gd name="T3" fmla="*/ 1 h 2182"/>
                <a:gd name="T4" fmla="*/ 19653 w 4897"/>
                <a:gd name="T5" fmla="*/ 1 h 2182"/>
                <a:gd name="T6" fmla="*/ 19653 w 4897"/>
                <a:gd name="T7" fmla="*/ 0 h 2182"/>
                <a:gd name="T8" fmla="*/ 0 w 4897"/>
                <a:gd name="T9" fmla="*/ 0 h 2182"/>
                <a:gd name="T10" fmla="*/ 0 w 4897"/>
                <a:gd name="T11" fmla="*/ 0 h 218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alpha val="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3734" name="Freeform 6"/>
            <p:cNvSpPr>
              <a:spLocks/>
            </p:cNvSpPr>
            <p:nvPr/>
          </p:nvSpPr>
          <p:spPr bwMode="ltGray">
            <a:xfrm>
              <a:off x="528" y="1152"/>
              <a:ext cx="4607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3735" name="Freeform 7"/>
            <p:cNvSpPr>
              <a:spLocks/>
            </p:cNvSpPr>
            <p:nvPr/>
          </p:nvSpPr>
          <p:spPr bwMode="ltGray">
            <a:xfrm>
              <a:off x="528" y="1152"/>
              <a:ext cx="29" cy="1785"/>
            </a:xfrm>
            <a:custGeom>
              <a:avLst/>
              <a:gdLst>
                <a:gd name="T0" fmla="*/ 0 w 29"/>
                <a:gd name="T1" fmla="*/ 0 h 2161"/>
                <a:gd name="T2" fmla="*/ 0 w 29"/>
                <a:gd name="T3" fmla="*/ 2161 h 2161"/>
                <a:gd name="T4" fmla="*/ 29 w 29"/>
                <a:gd name="T5" fmla="*/ 2161 h 2161"/>
                <a:gd name="T6" fmla="*/ 27 w 29"/>
                <a:gd name="T7" fmla="*/ 27 h 2161"/>
                <a:gd name="T8" fmla="*/ 0 w 29"/>
                <a:gd name="T9" fmla="*/ 0 h 2161"/>
                <a:gd name="T10" fmla="*/ 0 w 29"/>
                <a:gd name="T11" fmla="*/ 0 h 2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3736" name="Freeform 8"/>
            <p:cNvSpPr>
              <a:spLocks/>
            </p:cNvSpPr>
            <p:nvPr/>
          </p:nvSpPr>
          <p:spPr bwMode="ltGray">
            <a:xfrm>
              <a:off x="527" y="2904"/>
              <a:ext cx="29" cy="1416"/>
            </a:xfrm>
            <a:custGeom>
              <a:avLst/>
              <a:gdLst>
                <a:gd name="T0" fmla="*/ 0 w 29"/>
                <a:gd name="T1" fmla="*/ 1416 h 1416"/>
                <a:gd name="T2" fmla="*/ 29 w 29"/>
                <a:gd name="T3" fmla="*/ 1416 h 1416"/>
                <a:gd name="T4" fmla="*/ 28 w 29"/>
                <a:gd name="T5" fmla="*/ 24 h 1416"/>
                <a:gd name="T6" fmla="*/ 0 w 29"/>
                <a:gd name="T7" fmla="*/ 0 h 1416"/>
                <a:gd name="T8" fmla="*/ 0 w 29"/>
                <a:gd name="T9" fmla="*/ 1416 h 1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1416">
                  <a:moveTo>
                    <a:pt x="0" y="1416"/>
                  </a:moveTo>
                  <a:lnTo>
                    <a:pt x="29" y="1416"/>
                  </a:lnTo>
                  <a:lnTo>
                    <a:pt x="28" y="24"/>
                  </a:lnTo>
                  <a:lnTo>
                    <a:pt x="0" y="0"/>
                  </a:lnTo>
                  <a:lnTo>
                    <a:pt x="0" y="1416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3737" name="Freeform 9"/>
            <p:cNvSpPr>
              <a:spLocks/>
            </p:cNvSpPr>
            <p:nvPr/>
          </p:nvSpPr>
          <p:spPr bwMode="ltGray">
            <a:xfrm>
              <a:off x="201" y="2904"/>
              <a:ext cx="2879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3738" name="Freeform 10"/>
            <p:cNvSpPr>
              <a:spLocks/>
            </p:cNvSpPr>
            <p:nvPr/>
          </p:nvSpPr>
          <p:spPr bwMode="ltGray">
            <a:xfrm>
              <a:off x="201" y="2904"/>
              <a:ext cx="30" cy="1416"/>
            </a:xfrm>
            <a:custGeom>
              <a:avLst/>
              <a:gdLst>
                <a:gd name="T0" fmla="*/ 0 w 30"/>
                <a:gd name="T1" fmla="*/ 0 h 1416"/>
                <a:gd name="T2" fmla="*/ 0 w 30"/>
                <a:gd name="T3" fmla="*/ 1416 h 1416"/>
                <a:gd name="T4" fmla="*/ 29 w 30"/>
                <a:gd name="T5" fmla="*/ 1416 h 1416"/>
                <a:gd name="T6" fmla="*/ 30 w 30"/>
                <a:gd name="T7" fmla="*/ 27 h 1416"/>
                <a:gd name="T8" fmla="*/ 0 w 30"/>
                <a:gd name="T9" fmla="*/ 0 h 1416"/>
                <a:gd name="T10" fmla="*/ 0 w 30"/>
                <a:gd name="T11" fmla="*/ 0 h 1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10001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</p:grpSp>
      <p:sp>
        <p:nvSpPr>
          <p:cNvPr id="73739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245225"/>
            <a:ext cx="190182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3740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3741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7375" y="6245225"/>
            <a:ext cx="190182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64F9B789-D3B6-4DB1-B248-C16C848105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3742" name="Rectangle 14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44475"/>
            <a:ext cx="8385175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73743" name="Rectangle 15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838200" y="1905000"/>
            <a:ext cx="8007350" cy="419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979" r:id="rId1"/>
    <p:sldLayoutId id="2147483969" r:id="rId2"/>
    <p:sldLayoutId id="2147483970" r:id="rId3"/>
    <p:sldLayoutId id="2147483971" r:id="rId4"/>
    <p:sldLayoutId id="2147483972" r:id="rId5"/>
    <p:sldLayoutId id="2147483973" r:id="rId6"/>
    <p:sldLayoutId id="2147483974" r:id="rId7"/>
    <p:sldLayoutId id="2147483975" r:id="rId8"/>
    <p:sldLayoutId id="2147483976" r:id="rId9"/>
    <p:sldLayoutId id="2147483977" r:id="rId10"/>
    <p:sldLayoutId id="214748397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Obdélník 1"/>
          <p:cNvSpPr>
            <a:spLocks noChangeArrowheads="1"/>
          </p:cNvSpPr>
          <p:nvPr/>
        </p:nvSpPr>
        <p:spPr bwMode="auto">
          <a:xfrm>
            <a:off x="539750" y="260350"/>
            <a:ext cx="8424863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cs-CZ" sz="2800"/>
              <a:t>Základní škola a Mateřská škola, Baška, p. o.</a:t>
            </a:r>
            <a:br>
              <a:rPr lang="cs-CZ" sz="2800"/>
            </a:br>
            <a:r>
              <a:rPr lang="cs-CZ" sz="2800"/>
              <a:t>Baška 137, 739 01 Baška</a:t>
            </a:r>
          </a:p>
        </p:txBody>
      </p:sp>
      <p:pic>
        <p:nvPicPr>
          <p:cNvPr id="307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214438"/>
            <a:ext cx="2235200" cy="178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6" name="TextovéPole 2"/>
          <p:cNvSpPr txBox="1">
            <a:spLocks noChangeArrowheads="1"/>
          </p:cNvSpPr>
          <p:nvPr/>
        </p:nvSpPr>
        <p:spPr bwMode="auto">
          <a:xfrm>
            <a:off x="595313" y="3160713"/>
            <a:ext cx="8369300" cy="354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sz="4000">
                <a:solidFill>
                  <a:srgbClr val="FFFF00"/>
                </a:solidFill>
              </a:rPr>
              <a:t>Živočichové ve volné přírodě – ptáci</a:t>
            </a:r>
          </a:p>
          <a:p>
            <a:pPr algn="ctr" eaLnBrk="1" hangingPunct="1"/>
            <a:endParaRPr lang="cs-CZ" sz="4000">
              <a:solidFill>
                <a:srgbClr val="FFFF00"/>
              </a:solidFill>
            </a:endParaRPr>
          </a:p>
          <a:p>
            <a:pPr algn="ctr" eaLnBrk="1" hangingPunct="1"/>
            <a:r>
              <a:rPr lang="cs-CZ" sz="2400"/>
              <a:t>Anotace :výklad nového učiva</a:t>
            </a:r>
          </a:p>
          <a:p>
            <a:pPr algn="ctr" eaLnBrk="1" hangingPunct="1"/>
            <a:r>
              <a:rPr lang="cs-CZ" sz="2400"/>
              <a:t>Autor : Mgr. Eva Palovská, 2011</a:t>
            </a:r>
          </a:p>
          <a:p>
            <a:pPr algn="ctr" eaLnBrk="1" hangingPunct="1"/>
            <a:r>
              <a:rPr lang="cs-CZ" sz="2400"/>
              <a:t>Ověření ve výuce : 12.10.2011, 2.třída</a:t>
            </a:r>
          </a:p>
          <a:p>
            <a:pPr algn="ctr" eaLnBrk="1" hangingPunct="1"/>
            <a:r>
              <a:rPr lang="cs-CZ" sz="2400"/>
              <a:t>Vyučovací předmět : Prvouka</a:t>
            </a:r>
          </a:p>
          <a:p>
            <a:pPr algn="ctr" eaLnBrk="1" hangingPunct="1"/>
            <a:r>
              <a:rPr lang="cs-CZ" sz="2400"/>
              <a:t>Vzdělávací oblast: Rozmanitost přírody</a:t>
            </a:r>
          </a:p>
          <a:p>
            <a:pPr algn="ctr" eaLnBrk="1" hangingPunct="1"/>
            <a:r>
              <a:rPr lang="cs-CZ" sz="2400"/>
              <a:t>Číslo materiálu : VY_32_INOVACE_03_Prv II.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2386013"/>
            <a:ext cx="7488237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TextovéPole 4"/>
          <p:cNvSpPr txBox="1">
            <a:spLocks noChangeArrowheads="1"/>
          </p:cNvSpPr>
          <p:nvPr/>
        </p:nvSpPr>
        <p:spPr bwMode="auto">
          <a:xfrm>
            <a:off x="2411413" y="5049838"/>
            <a:ext cx="48958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>
                <a:cs typeface="Arial" charset="0"/>
              </a:rPr>
              <a:t>               ZŠ a MŠ Baška př. org.</a:t>
            </a:r>
          </a:p>
          <a:p>
            <a:pPr eaLnBrk="1" hangingPunct="1"/>
            <a:r>
              <a:rPr lang="cs-CZ">
                <a:cs typeface="Arial" charset="0"/>
              </a:rPr>
              <a:t>                   739 01 Baška 137  </a:t>
            </a:r>
          </a:p>
        </p:txBody>
      </p:sp>
      <p:sp>
        <p:nvSpPr>
          <p:cNvPr id="4100" name="TextovéPole 4"/>
          <p:cNvSpPr txBox="1">
            <a:spLocks noChangeArrowheads="1"/>
          </p:cNvSpPr>
          <p:nvPr/>
        </p:nvSpPr>
        <p:spPr bwMode="auto">
          <a:xfrm>
            <a:off x="969963" y="1162050"/>
            <a:ext cx="7200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3200">
                <a:cs typeface="Arial" charset="0"/>
              </a:rPr>
              <a:t>   Práce zpracovaná v rámci projektu: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771775" y="188913"/>
            <a:ext cx="4114800" cy="1431925"/>
          </a:xfrm>
        </p:spPr>
        <p:txBody>
          <a:bodyPr/>
          <a:lstStyle/>
          <a:p>
            <a:pPr eaLnBrk="1" hangingPunct="1">
              <a:defRPr/>
            </a:pPr>
            <a:r>
              <a:rPr lang="cs-CZ" b="0" i="1" dirty="0" smtClean="0"/>
              <a:t>Datel černý</a:t>
            </a:r>
          </a:p>
        </p:txBody>
      </p:sp>
      <p:sp>
        <p:nvSpPr>
          <p:cNvPr id="7680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0" y="1700213"/>
            <a:ext cx="4356100" cy="4972050"/>
          </a:xfrm>
        </p:spPr>
        <p:txBody>
          <a:bodyPr/>
          <a:lstStyle/>
          <a:p>
            <a:pPr eaLnBrk="1" hangingPunct="1">
              <a:defRPr/>
            </a:pPr>
            <a:endParaRPr lang="cs-CZ" dirty="0" smtClean="0"/>
          </a:p>
          <a:p>
            <a:pPr eaLnBrk="1" hangingPunct="1">
              <a:defRPr/>
            </a:pPr>
            <a:endParaRPr lang="cs-CZ" dirty="0" smtClean="0"/>
          </a:p>
          <a:p>
            <a:pPr eaLnBrk="1" hangingPunct="1">
              <a:defRPr/>
            </a:pPr>
            <a:r>
              <a:rPr lang="cs-CZ" dirty="0" smtClean="0"/>
              <a:t>Svou velikostí připomíná vránu.</a:t>
            </a:r>
          </a:p>
          <a:p>
            <a:pPr eaLnBrk="1" hangingPunct="1">
              <a:defRPr/>
            </a:pPr>
            <a:endParaRPr lang="cs-CZ" dirty="0"/>
          </a:p>
          <a:p>
            <a:pPr eaLnBrk="1" hangingPunct="1">
              <a:defRPr/>
            </a:pPr>
            <a:r>
              <a:rPr lang="cs-CZ" dirty="0" smtClean="0"/>
              <a:t>Živí se dřevokaznými škůdci, které svým zobákem vytesává ze dřeva.</a:t>
            </a:r>
          </a:p>
          <a:p>
            <a:pPr eaLnBrk="1" hangingPunct="1">
              <a:defRPr/>
            </a:pPr>
            <a:endParaRPr lang="cs-CZ" dirty="0" smtClean="0"/>
          </a:p>
        </p:txBody>
      </p:sp>
      <p:pic>
        <p:nvPicPr>
          <p:cNvPr id="512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1989138"/>
            <a:ext cx="2924175" cy="380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2" grpId="0"/>
      <p:bldP spid="7680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0" y="115888"/>
            <a:ext cx="8385175" cy="1431925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Čáp bílý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400" y="692150"/>
            <a:ext cx="4381500" cy="4191000"/>
          </a:xfrm>
        </p:spPr>
        <p:txBody>
          <a:bodyPr/>
          <a:lstStyle/>
          <a:p>
            <a:pPr>
              <a:defRPr/>
            </a:pPr>
            <a:endParaRPr lang="cs-CZ" sz="2800" dirty="0" smtClean="0"/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800" dirty="0" smtClean="0"/>
              <a:t> Vyskytuje se </a:t>
            </a:r>
            <a:r>
              <a:rPr lang="cs-CZ" sz="2800" dirty="0"/>
              <a:t>na vlhkých loukách, polích, okrajích </a:t>
            </a:r>
            <a:r>
              <a:rPr lang="cs-CZ" sz="2800" dirty="0" smtClean="0"/>
              <a:t>vod. </a:t>
            </a:r>
            <a:r>
              <a:rPr lang="cs-CZ" sz="2800" dirty="0"/>
              <a:t>Č</a:t>
            </a:r>
            <a:r>
              <a:rPr lang="cs-CZ" sz="2800" dirty="0" smtClean="0"/>
              <a:t>asto se nachází 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800" dirty="0" smtClean="0"/>
              <a:t>v </a:t>
            </a:r>
            <a:r>
              <a:rPr lang="cs-CZ" sz="2800" dirty="0"/>
              <a:t>blízkosti lidských obydlí.</a:t>
            </a:r>
          </a:p>
          <a:p>
            <a:pPr>
              <a:defRPr/>
            </a:pPr>
            <a:endParaRPr lang="cs-CZ" sz="2800" dirty="0"/>
          </a:p>
          <a:p>
            <a:pPr>
              <a:defRPr/>
            </a:pPr>
            <a:r>
              <a:rPr lang="cs-CZ" sz="2800" dirty="0"/>
              <a:t>Na konci léta čápi odlétají na zimoviště </a:t>
            </a:r>
            <a:endParaRPr lang="cs-CZ" sz="2800" dirty="0" smtClean="0"/>
          </a:p>
          <a:p>
            <a:pPr>
              <a:defRPr/>
            </a:pPr>
            <a:r>
              <a:rPr lang="cs-CZ" sz="2800" dirty="0" smtClean="0"/>
              <a:t>ve </a:t>
            </a:r>
            <a:r>
              <a:rPr lang="cs-CZ" sz="2800" dirty="0"/>
              <a:t>střední a jižní Africe. </a:t>
            </a:r>
          </a:p>
          <a:p>
            <a:pPr>
              <a:defRPr/>
            </a:pPr>
            <a:endParaRPr lang="cs-CZ" sz="2800" dirty="0"/>
          </a:p>
          <a:p>
            <a:pPr>
              <a:defRPr/>
            </a:pPr>
            <a:r>
              <a:rPr lang="cs-CZ" sz="2800" dirty="0" smtClean="0"/>
              <a:t>Potravu tvoří žáby, ryby, plazi, hmyz.</a:t>
            </a:r>
            <a:endParaRPr lang="cs-CZ" sz="2800" dirty="0"/>
          </a:p>
        </p:txBody>
      </p:sp>
      <p:pic>
        <p:nvPicPr>
          <p:cNvPr id="6148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2565400"/>
            <a:ext cx="4464050" cy="3432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3338" y="188913"/>
            <a:ext cx="8385175" cy="1431925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Bažant obecný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0825" y="1916113"/>
            <a:ext cx="3859213" cy="4941887"/>
          </a:xfrm>
        </p:spPr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r>
              <a:rPr lang="cs-CZ" dirty="0" smtClean="0"/>
              <a:t>Samice od bažanta není koroptev, ale bažantí slepice.</a:t>
            </a:r>
          </a:p>
          <a:p>
            <a:pPr marL="0" indent="0">
              <a:buFont typeface="Wingdings" pitchFamily="2" charset="2"/>
              <a:buNone/>
              <a:defRPr/>
            </a:pPr>
            <a:endParaRPr lang="cs-CZ" dirty="0"/>
          </a:p>
          <a:p>
            <a:pPr marL="0" indent="0">
              <a:buFont typeface="Wingdings" pitchFamily="2" charset="2"/>
              <a:buNone/>
              <a:defRPr/>
            </a:pPr>
            <a:r>
              <a:rPr lang="cs-CZ" dirty="0"/>
              <a:t>J</a:t>
            </a:r>
            <a:r>
              <a:rPr lang="cs-CZ" dirty="0" smtClean="0"/>
              <a:t>e to pták z řádu hrabavých. </a:t>
            </a:r>
          </a:p>
          <a:p>
            <a:pPr marL="0" indent="0">
              <a:buFont typeface="Wingdings" pitchFamily="2" charset="2"/>
              <a:buNone/>
              <a:defRPr/>
            </a:pPr>
            <a:endParaRPr lang="cs-CZ" dirty="0"/>
          </a:p>
          <a:p>
            <a:pPr marL="0" indent="0">
              <a:buFont typeface="Wingdings" pitchFamily="2" charset="2"/>
              <a:buNone/>
              <a:defRPr/>
            </a:pPr>
            <a:r>
              <a:rPr lang="cs-CZ" dirty="0" smtClean="0"/>
              <a:t>Bažant je pták stěhovavý.</a:t>
            </a:r>
            <a:endParaRPr lang="cs-CZ" dirty="0"/>
          </a:p>
        </p:txBody>
      </p:sp>
      <p:pic>
        <p:nvPicPr>
          <p:cNvPr id="7172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2636838"/>
            <a:ext cx="4943475" cy="380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925" y="188913"/>
            <a:ext cx="8385175" cy="1431925"/>
          </a:xfrm>
        </p:spPr>
        <p:txBody>
          <a:bodyPr/>
          <a:lstStyle/>
          <a:p>
            <a:pPr>
              <a:defRPr/>
            </a:pPr>
            <a:r>
              <a:rPr lang="cs-CZ" sz="4000" dirty="0" smtClean="0"/>
              <a:t>Vlaštovka obecná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463" y="2133600"/>
            <a:ext cx="4625975" cy="4191000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Hnízdí v blízkosti hospodářských budov, kde má dostatek potravy (hmyz).</a:t>
            </a:r>
          </a:p>
          <a:p>
            <a:pPr>
              <a:defRPr/>
            </a:pPr>
            <a:endParaRPr lang="cs-CZ" dirty="0" smtClean="0"/>
          </a:p>
          <a:p>
            <a:pPr>
              <a:defRPr/>
            </a:pPr>
            <a:r>
              <a:rPr lang="cs-CZ" dirty="0" smtClean="0"/>
              <a:t>Je to stěhovavý pták.</a:t>
            </a:r>
            <a:endParaRPr lang="cs-CZ" dirty="0"/>
          </a:p>
        </p:txBody>
      </p:sp>
      <p:pic>
        <p:nvPicPr>
          <p:cNvPr id="8196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1427163"/>
            <a:ext cx="3700463" cy="481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0888" y="11113"/>
            <a:ext cx="8385175" cy="1431925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Sýkorka koňadra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-107950" y="1773238"/>
            <a:ext cx="4319588" cy="4191000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Sýkora koňadra žije v parcích, listnatých lesích i v blízkosti lidských obydlí. </a:t>
            </a:r>
          </a:p>
          <a:p>
            <a:pPr>
              <a:defRPr/>
            </a:pPr>
            <a:endParaRPr lang="cs-CZ" dirty="0"/>
          </a:p>
          <a:p>
            <a:pPr>
              <a:defRPr/>
            </a:pPr>
            <a:r>
              <a:rPr lang="cs-CZ" dirty="0" smtClean="0"/>
              <a:t>V létě se živí hmyzem, v zimě semeny z ptačích krmítek.</a:t>
            </a:r>
            <a:endParaRPr lang="cs-CZ" dirty="0"/>
          </a:p>
        </p:txBody>
      </p:sp>
      <p:pic>
        <p:nvPicPr>
          <p:cNvPr id="9220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449388"/>
            <a:ext cx="3744912" cy="4865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3213" y="1125538"/>
            <a:ext cx="9144000" cy="6858000"/>
          </a:xfrm>
        </p:spPr>
        <p:txBody>
          <a:bodyPr/>
          <a:lstStyle/>
          <a:p>
            <a:pPr>
              <a:defRPr/>
            </a:pPr>
            <a:endParaRPr lang="cs-CZ" sz="1200" dirty="0"/>
          </a:p>
          <a:p>
            <a:pPr>
              <a:defRPr/>
            </a:pPr>
            <a:endParaRPr lang="cs-CZ" sz="1200" dirty="0"/>
          </a:p>
        </p:txBody>
      </p:sp>
      <p:sp>
        <p:nvSpPr>
          <p:cNvPr id="10243" name="Obdélník 1"/>
          <p:cNvSpPr>
            <a:spLocks noChangeArrowheads="1"/>
          </p:cNvSpPr>
          <p:nvPr/>
        </p:nvSpPr>
        <p:spPr bwMode="auto">
          <a:xfrm>
            <a:off x="395288" y="1628775"/>
            <a:ext cx="84978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/>
              <a:t>10.10.2011:obrázky : Media DIDA  s.r.o., Kubíčkova 19, 779 00 Olomouc, www.mediadida.cz</a:t>
            </a:r>
          </a:p>
        </p:txBody>
      </p:sp>
      <p:sp>
        <p:nvSpPr>
          <p:cNvPr id="10244" name="TextovéPole 1"/>
          <p:cNvSpPr txBox="1">
            <a:spLocks noChangeArrowheads="1"/>
          </p:cNvSpPr>
          <p:nvPr/>
        </p:nvSpPr>
        <p:spPr bwMode="auto">
          <a:xfrm>
            <a:off x="395288" y="765175"/>
            <a:ext cx="30956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3200"/>
              <a:t>Zdroje obrázků: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rstvy skla">
  <a:themeElements>
    <a:clrScheme name="Vrstvy skla 4">
      <a:dk1>
        <a:srgbClr val="006600"/>
      </a:dk1>
      <a:lt1>
        <a:srgbClr val="FFFFFF"/>
      </a:lt1>
      <a:dk2>
        <a:srgbClr val="008000"/>
      </a:dk2>
      <a:lt2>
        <a:srgbClr val="FFFFB7"/>
      </a:lt2>
      <a:accent1>
        <a:srgbClr val="99CC00"/>
      </a:accent1>
      <a:accent2>
        <a:srgbClr val="00CC00"/>
      </a:accent2>
      <a:accent3>
        <a:srgbClr val="AAC0AA"/>
      </a:accent3>
      <a:accent4>
        <a:srgbClr val="DADADA"/>
      </a:accent4>
      <a:accent5>
        <a:srgbClr val="CAE2AA"/>
      </a:accent5>
      <a:accent6>
        <a:srgbClr val="00B900"/>
      </a:accent6>
      <a:hlink>
        <a:srgbClr val="99FF66"/>
      </a:hlink>
      <a:folHlink>
        <a:srgbClr val="FFFF66"/>
      </a:folHlink>
    </a:clrScheme>
    <a:fontScheme name="Vrstvy skla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rstvy skla 1">
        <a:dk1>
          <a:srgbClr val="FF9900"/>
        </a:dk1>
        <a:lt1>
          <a:srgbClr val="FFFFFF"/>
        </a:lt1>
        <a:dk2>
          <a:srgbClr val="FFCC66"/>
        </a:dk2>
        <a:lt2>
          <a:srgbClr val="CC6600"/>
        </a:lt2>
        <a:accent1>
          <a:srgbClr val="F05000"/>
        </a:accent1>
        <a:accent2>
          <a:srgbClr val="B28300"/>
        </a:accent2>
        <a:accent3>
          <a:srgbClr val="FFE2B8"/>
        </a:accent3>
        <a:accent4>
          <a:srgbClr val="DADADA"/>
        </a:accent4>
        <a:accent5>
          <a:srgbClr val="F6B3AA"/>
        </a:accent5>
        <a:accent6>
          <a:srgbClr val="A17600"/>
        </a:accent6>
        <a:hlink>
          <a:srgbClr val="99CC00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2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3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DDFFB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4">
        <a:dk1>
          <a:srgbClr val="006600"/>
        </a:dk1>
        <a:lt1>
          <a:srgbClr val="FFFFFF"/>
        </a:lt1>
        <a:dk2>
          <a:srgbClr val="008000"/>
        </a:dk2>
        <a:lt2>
          <a:srgbClr val="FFFFB7"/>
        </a:lt2>
        <a:accent1>
          <a:srgbClr val="99CC00"/>
        </a:accent1>
        <a:accent2>
          <a:srgbClr val="00CC00"/>
        </a:accent2>
        <a:accent3>
          <a:srgbClr val="AAC0AA"/>
        </a:accent3>
        <a:accent4>
          <a:srgbClr val="DADADA"/>
        </a:accent4>
        <a:accent5>
          <a:srgbClr val="CAE2AA"/>
        </a:accent5>
        <a:accent6>
          <a:srgbClr val="00B900"/>
        </a:accent6>
        <a:hlink>
          <a:srgbClr val="99FF66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5">
        <a:dk1>
          <a:srgbClr val="000000"/>
        </a:dk1>
        <a:lt1>
          <a:srgbClr val="CCECFF"/>
        </a:lt1>
        <a:dk2>
          <a:srgbClr val="000000"/>
        </a:dk2>
        <a:lt2>
          <a:srgbClr val="D6EDEE"/>
        </a:lt2>
        <a:accent1>
          <a:srgbClr val="E8F0F4"/>
        </a:accent1>
        <a:accent2>
          <a:srgbClr val="8EAAFA"/>
        </a:accent2>
        <a:accent3>
          <a:srgbClr val="E2F4FF"/>
        </a:accent3>
        <a:accent4>
          <a:srgbClr val="000000"/>
        </a:accent4>
        <a:accent5>
          <a:srgbClr val="F2F6F8"/>
        </a:accent5>
        <a:accent6>
          <a:srgbClr val="809AE3"/>
        </a:accent6>
        <a:hlink>
          <a:srgbClr val="0066FF"/>
        </a:hlink>
        <a:folHlink>
          <a:srgbClr val="9947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rstvy skla 6">
        <a:dk1>
          <a:srgbClr val="48486A"/>
        </a:dk1>
        <a:lt1>
          <a:srgbClr val="FFFFFF"/>
        </a:lt1>
        <a:dk2>
          <a:srgbClr val="000099"/>
        </a:dk2>
        <a:lt2>
          <a:srgbClr val="F8F8F8"/>
        </a:lt2>
        <a:accent1>
          <a:srgbClr val="6699FF"/>
        </a:accent1>
        <a:accent2>
          <a:srgbClr val="0000FF"/>
        </a:accent2>
        <a:accent3>
          <a:srgbClr val="AAAACA"/>
        </a:accent3>
        <a:accent4>
          <a:srgbClr val="DADADA"/>
        </a:accent4>
        <a:accent5>
          <a:srgbClr val="B8CAFF"/>
        </a:accent5>
        <a:accent6>
          <a:srgbClr val="0000E7"/>
        </a:accent6>
        <a:hlink>
          <a:srgbClr val="3D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7">
        <a:dk1>
          <a:srgbClr val="573F8B"/>
        </a:dk1>
        <a:lt1>
          <a:srgbClr val="FFFFFF"/>
        </a:lt1>
        <a:dk2>
          <a:srgbClr val="666699"/>
        </a:dk2>
        <a:lt2>
          <a:srgbClr val="D9D9FF"/>
        </a:lt2>
        <a:accent1>
          <a:srgbClr val="CC99FF"/>
        </a:accent1>
        <a:accent2>
          <a:srgbClr val="9933FF"/>
        </a:accent2>
        <a:accent3>
          <a:srgbClr val="B8B8CA"/>
        </a:accent3>
        <a:accent4>
          <a:srgbClr val="DADADA"/>
        </a:accent4>
        <a:accent5>
          <a:srgbClr val="E2CAFF"/>
        </a:accent5>
        <a:accent6>
          <a:srgbClr val="8A2DE7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8">
        <a:dk1>
          <a:srgbClr val="000000"/>
        </a:dk1>
        <a:lt1>
          <a:srgbClr val="EAEAEA"/>
        </a:lt1>
        <a:dk2>
          <a:srgbClr val="000000"/>
        </a:dk2>
        <a:lt2>
          <a:srgbClr val="C1C2CB"/>
        </a:lt2>
        <a:accent1>
          <a:srgbClr val="F1F1F7"/>
        </a:accent1>
        <a:accent2>
          <a:srgbClr val="8C8CB4"/>
        </a:accent2>
        <a:accent3>
          <a:srgbClr val="F3F3F3"/>
        </a:accent3>
        <a:accent4>
          <a:srgbClr val="000000"/>
        </a:accent4>
        <a:accent5>
          <a:srgbClr val="F7F7FA"/>
        </a:accent5>
        <a:accent6>
          <a:srgbClr val="7E7EA3"/>
        </a:accent6>
        <a:hlink>
          <a:srgbClr val="A3FFFF"/>
        </a:hlink>
        <a:folHlink>
          <a:srgbClr val="9E99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Glass Layers</Template>
  <TotalTime>367</TotalTime>
  <Words>228</Words>
  <Application>Microsoft Office PowerPoint</Application>
  <PresentationFormat>Předvádění na obrazovce (4:3)</PresentationFormat>
  <Paragraphs>43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3" baseType="lpstr">
      <vt:lpstr>Arial</vt:lpstr>
      <vt:lpstr>Arial Black</vt:lpstr>
      <vt:lpstr>Wingdings</vt:lpstr>
      <vt:lpstr>Calibri</vt:lpstr>
      <vt:lpstr>Vrstvy skla</vt:lpstr>
      <vt:lpstr>Prezentace aplikace PowerPoint</vt:lpstr>
      <vt:lpstr>Prezentace aplikace PowerPoint</vt:lpstr>
      <vt:lpstr>Datel černý</vt:lpstr>
      <vt:lpstr>Čáp bílý </vt:lpstr>
      <vt:lpstr>Bažant obecný</vt:lpstr>
      <vt:lpstr>Vlaštovka obecná</vt:lpstr>
      <vt:lpstr>Sýkorka koňadra</vt:lpstr>
      <vt:lpstr>Prezentace aplikace PowerPoint</vt:lpstr>
    </vt:vector>
  </TitlesOfParts>
  <Company>Baška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Živočichové ve volné přírodě</dc:title>
  <dc:creator>Tomy Pacy</dc:creator>
  <cp:lastModifiedBy>pc</cp:lastModifiedBy>
  <cp:revision>36</cp:revision>
  <dcterms:created xsi:type="dcterms:W3CDTF">2011-09-26T15:12:49Z</dcterms:created>
  <dcterms:modified xsi:type="dcterms:W3CDTF">2011-12-07T21:13:49Z</dcterms:modified>
</cp:coreProperties>
</file>