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96937-9B78-4819-A2C2-36F9C52D85E0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30697-D550-4585-A370-F290349B7B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5503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96937-9B78-4819-A2C2-36F9C52D85E0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30697-D550-4585-A370-F290349B7B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44086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96937-9B78-4819-A2C2-36F9C52D85E0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30697-D550-4585-A370-F290349B7B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02412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96937-9B78-4819-A2C2-36F9C52D85E0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30697-D550-4585-A370-F290349B7B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4094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96937-9B78-4819-A2C2-36F9C52D85E0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30697-D550-4585-A370-F290349B7B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4361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96937-9B78-4819-A2C2-36F9C52D85E0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30697-D550-4585-A370-F290349B7B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681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96937-9B78-4819-A2C2-36F9C52D85E0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30697-D550-4585-A370-F290349B7B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0319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96937-9B78-4819-A2C2-36F9C52D85E0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30697-D550-4585-A370-F290349B7B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27711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96937-9B78-4819-A2C2-36F9C52D85E0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30697-D550-4585-A370-F290349B7B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2119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96937-9B78-4819-A2C2-36F9C52D85E0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30697-D550-4585-A370-F290349B7B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7859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96937-9B78-4819-A2C2-36F9C52D85E0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30697-D550-4585-A370-F290349B7B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84257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99DDF11-7330-471C-9BAF-50AD98623F0E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7017659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196937-9B78-4819-A2C2-36F9C52D85E0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D30697-D550-4585-A370-F290349B7B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6655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60648"/>
            <a:ext cx="5760720" cy="129614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5157192"/>
          </a:xfrm>
        </p:spPr>
        <p:txBody>
          <a:bodyPr/>
          <a:lstStyle/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marL="0" indent="0">
              <a:buNone/>
            </a:pPr>
            <a:r>
              <a:rPr lang="cs-CZ" sz="1100" b="1" dirty="0" smtClean="0">
                <a:solidFill>
                  <a:schemeClr val="tx1"/>
                </a:solidFill>
              </a:rPr>
              <a:t>VY_12_INOVACE_OS.6.Cer.20_Zivoni_prostredi_trideni_organismu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dirty="0" smtClean="0">
                <a:solidFill>
                  <a:schemeClr val="tx1"/>
                </a:solidFill>
              </a:rPr>
              <a:t>: 23.1.2014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Vzdělávací obor: </a:t>
            </a:r>
            <a:r>
              <a:rPr lang="cs-CZ" sz="1100" b="1" dirty="0" smtClean="0">
                <a:solidFill>
                  <a:schemeClr val="tx1"/>
                </a:solidFill>
              </a:rPr>
              <a:t>Obraz 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Název: </a:t>
            </a:r>
            <a:r>
              <a:rPr lang="cs-CZ" sz="1100" b="1" dirty="0" smtClean="0">
                <a:solidFill>
                  <a:schemeClr val="tx1"/>
                </a:solidFill>
              </a:rPr>
              <a:t>ŽIVOTNÍ PROSTŘEDÍ – TŘÍDĚNÍ ORGANISMŮ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marL="0" indent="0">
              <a:buNone/>
            </a:pPr>
            <a:endParaRPr lang="cs-CZ" sz="1100" b="1" dirty="0"/>
          </a:p>
          <a:p>
            <a:pPr marL="0" indent="0">
              <a:buNone/>
            </a:pPr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pojmu třídění organismů.</a:t>
            </a:r>
          </a:p>
          <a:p>
            <a:pPr marL="0" indent="0">
              <a:buNone/>
            </a:pPr>
            <a:r>
              <a:rPr lang="cs-CZ" sz="1100" b="1" dirty="0" smtClean="0">
                <a:solidFill>
                  <a:schemeClr val="tx1"/>
                </a:solidFill>
              </a:rPr>
              <a:t>Citace : Černík Vladimír, Hamerská </a:t>
            </a:r>
            <a:r>
              <a:rPr lang="cs-CZ" sz="1100" b="1" dirty="0"/>
              <a:t>M</a:t>
            </a:r>
            <a:r>
              <a:rPr lang="cs-CZ" sz="1100" b="1" dirty="0" smtClean="0">
                <a:solidFill>
                  <a:schemeClr val="tx1"/>
                </a:solidFill>
              </a:rPr>
              <a:t>arta,  Martinec Zdeněk, </a:t>
            </a:r>
            <a:r>
              <a:rPr lang="cs-CZ" sz="1100" b="1" dirty="0"/>
              <a:t>V</a:t>
            </a:r>
            <a:r>
              <a:rPr lang="cs-CZ" sz="1100" b="1" dirty="0" smtClean="0">
                <a:solidFill>
                  <a:schemeClr val="tx1"/>
                </a:solidFill>
              </a:rPr>
              <a:t>aněk Jan, Přírodopis 6 pro základní školy, Zoologie </a:t>
            </a:r>
          </a:p>
          <a:p>
            <a:pPr marL="0" indent="0">
              <a:buNone/>
            </a:pPr>
            <a:r>
              <a:rPr lang="cs-CZ" sz="1100" b="1" dirty="0" smtClean="0">
                <a:solidFill>
                  <a:schemeClr val="tx1"/>
                </a:solidFill>
              </a:rPr>
              <a:t>a  botanika, 1. vyd. Praha: SPN – pedagogické nakladatelství, akciová společnost  2007,120 s. ISBN 978-80-7235-374-3.</a:t>
            </a:r>
          </a:p>
          <a:p>
            <a:pPr marL="0" indent="0">
              <a:buNone/>
            </a:pP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1918029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492375"/>
            <a:ext cx="8229600" cy="1143000"/>
          </a:xfrm>
        </p:spPr>
        <p:txBody>
          <a:bodyPr/>
          <a:lstStyle/>
          <a:p>
            <a:r>
              <a:rPr lang="cs-CZ" altLang="cs-CZ" sz="3200" dirty="0" smtClean="0"/>
              <a:t>Životní prostředí - třídění </a:t>
            </a:r>
            <a:r>
              <a:rPr lang="cs-CZ" altLang="cs-CZ" sz="3200" dirty="0"/>
              <a:t>organismů</a:t>
            </a:r>
          </a:p>
        </p:txBody>
      </p:sp>
    </p:spTree>
    <p:extLst>
      <p:ext uri="{BB962C8B-B14F-4D97-AF65-F5344CB8AC3E}">
        <p14:creationId xmlns:p14="http://schemas.microsoft.com/office/powerpoint/2010/main" xmlns="" val="9178734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229600" cy="5218113"/>
          </a:xfrm>
        </p:spPr>
        <p:txBody>
          <a:bodyPr/>
          <a:lstStyle/>
          <a:p>
            <a:pPr>
              <a:buFontTx/>
              <a:buNone/>
            </a:pPr>
            <a:r>
              <a:rPr lang="cs-CZ" altLang="cs-CZ" sz="2400"/>
              <a:t>Na Zemi se setkáte s velkým množstvím organismů.</a:t>
            </a:r>
          </a:p>
          <a:p>
            <a:pPr>
              <a:buFontTx/>
              <a:buNone/>
            </a:pPr>
            <a:endParaRPr lang="cs-CZ" altLang="cs-CZ" sz="2400"/>
          </a:p>
          <a:p>
            <a:pPr>
              <a:buFontTx/>
              <a:buNone/>
            </a:pPr>
            <a:r>
              <a:rPr lang="cs-CZ" altLang="cs-CZ" sz="2400"/>
              <a:t>Velmi jednoduše může organismy roztřídit do několika </a:t>
            </a:r>
          </a:p>
          <a:p>
            <a:pPr>
              <a:buFont typeface="Wingdings" pitchFamily="2" charset="2"/>
              <a:buNone/>
            </a:pPr>
            <a:r>
              <a:rPr lang="cs-CZ" altLang="cs-CZ" sz="2400"/>
              <a:t>velkých skupin:</a:t>
            </a:r>
          </a:p>
          <a:p>
            <a:pPr>
              <a:buFont typeface="Wingdings" pitchFamily="2" charset="2"/>
              <a:buNone/>
            </a:pPr>
            <a:endParaRPr lang="cs-CZ" altLang="cs-CZ" sz="2400"/>
          </a:p>
          <a:p>
            <a:pPr>
              <a:buFont typeface="Wingdings" pitchFamily="2" charset="2"/>
              <a:buChar char="Ø"/>
            </a:pPr>
            <a:r>
              <a:rPr lang="cs-CZ" altLang="cs-CZ" sz="2400"/>
              <a:t>Nebuněční (viry)</a:t>
            </a:r>
          </a:p>
          <a:p>
            <a:pPr>
              <a:buFont typeface="Wingdings" pitchFamily="2" charset="2"/>
              <a:buChar char="Ø"/>
            </a:pPr>
            <a:r>
              <a:rPr lang="cs-CZ" altLang="cs-CZ" sz="2400"/>
              <a:t>Bakterie (bakterie, sinice)</a:t>
            </a:r>
          </a:p>
          <a:p>
            <a:pPr>
              <a:buFont typeface="Wingdings" pitchFamily="2" charset="2"/>
              <a:buChar char="Ø"/>
            </a:pPr>
            <a:r>
              <a:rPr lang="cs-CZ" altLang="cs-CZ" sz="2400"/>
              <a:t>Prvoci</a:t>
            </a:r>
          </a:p>
          <a:p>
            <a:pPr>
              <a:buFont typeface="Wingdings" pitchFamily="2" charset="2"/>
              <a:buChar char="Ø"/>
            </a:pPr>
            <a:r>
              <a:rPr lang="cs-CZ" altLang="cs-CZ" sz="2400"/>
              <a:t>Živočichové</a:t>
            </a:r>
          </a:p>
          <a:p>
            <a:pPr>
              <a:buFont typeface="Wingdings" pitchFamily="2" charset="2"/>
              <a:buChar char="Ø"/>
            </a:pPr>
            <a:r>
              <a:rPr lang="cs-CZ" altLang="cs-CZ" sz="2400"/>
              <a:t>Rostliny</a:t>
            </a:r>
          </a:p>
          <a:p>
            <a:pPr>
              <a:buFont typeface="Wingdings" pitchFamily="2" charset="2"/>
              <a:buChar char="Ø"/>
            </a:pPr>
            <a:r>
              <a:rPr lang="cs-CZ" altLang="cs-CZ" sz="2400"/>
              <a:t>Houby</a:t>
            </a:r>
          </a:p>
          <a:p>
            <a:pPr>
              <a:buFont typeface="Wingdings" pitchFamily="2" charset="2"/>
              <a:buChar char="Ø"/>
            </a:pPr>
            <a:endParaRPr lang="cs-CZ" altLang="cs-CZ" sz="2400"/>
          </a:p>
          <a:p>
            <a:pPr>
              <a:buFont typeface="Wingdings" pitchFamily="2" charset="2"/>
              <a:buNone/>
            </a:pPr>
            <a:endParaRPr lang="cs-CZ" altLang="cs-CZ" sz="2400"/>
          </a:p>
          <a:p>
            <a:pPr>
              <a:buFont typeface="Wingdings" pitchFamily="2" charset="2"/>
              <a:buNone/>
            </a:pPr>
            <a:endParaRPr lang="cs-CZ" altLang="cs-CZ" sz="2400"/>
          </a:p>
          <a:p>
            <a:pPr>
              <a:buFont typeface="Wingdings" pitchFamily="2" charset="2"/>
              <a:buNone/>
            </a:pPr>
            <a:endParaRPr lang="cs-CZ" altLang="cs-CZ" sz="2400"/>
          </a:p>
          <a:p>
            <a:pPr>
              <a:buFont typeface="Wingdings" pitchFamily="2" charset="2"/>
              <a:buChar char="Ø"/>
            </a:pPr>
            <a:endParaRPr lang="cs-CZ" altLang="cs-CZ" sz="2400"/>
          </a:p>
          <a:p>
            <a:pPr>
              <a:buFont typeface="Wingdings" pitchFamily="2" charset="2"/>
              <a:buNone/>
            </a:pPr>
            <a:endParaRPr lang="cs-CZ" altLang="cs-CZ" sz="2400"/>
          </a:p>
        </p:txBody>
      </p:sp>
    </p:spTree>
    <p:extLst>
      <p:ext uri="{BB962C8B-B14F-4D97-AF65-F5344CB8AC3E}">
        <p14:creationId xmlns:p14="http://schemas.microsoft.com/office/powerpoint/2010/main" xmlns="" val="24731444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4213" y="260350"/>
            <a:ext cx="7489825" cy="6337300"/>
          </a:xfrm>
        </p:spPr>
        <p:txBody>
          <a:bodyPr/>
          <a:lstStyle/>
          <a:p>
            <a:pPr>
              <a:buFontTx/>
              <a:buNone/>
            </a:pPr>
            <a:r>
              <a:rPr lang="cs-CZ" altLang="cs-CZ" sz="2000"/>
              <a:t>Označení druhu tvoří jméno </a:t>
            </a:r>
            <a:r>
              <a:rPr lang="cs-CZ" altLang="cs-CZ" sz="2000" b="1"/>
              <a:t>rodové</a:t>
            </a:r>
            <a:r>
              <a:rPr lang="cs-CZ" altLang="cs-CZ" sz="2000"/>
              <a:t> a </a:t>
            </a:r>
            <a:r>
              <a:rPr lang="cs-CZ" altLang="cs-CZ" sz="2000" b="1"/>
              <a:t>druhové.</a:t>
            </a:r>
          </a:p>
          <a:p>
            <a:pPr>
              <a:buFontTx/>
              <a:buNone/>
            </a:pPr>
            <a:endParaRPr lang="cs-CZ" altLang="cs-CZ" sz="2000" b="1"/>
          </a:p>
          <a:p>
            <a:pPr>
              <a:buFontTx/>
              <a:buNone/>
            </a:pPr>
            <a:endParaRPr lang="cs-CZ" altLang="cs-CZ" sz="2000" b="1"/>
          </a:p>
        </p:txBody>
      </p:sp>
      <p:graphicFrame>
        <p:nvGraphicFramePr>
          <p:cNvPr id="9243" name="Group 27"/>
          <p:cNvGraphicFramePr>
            <a:graphicFrameLocks noGrp="1"/>
          </p:cNvGraphicFramePr>
          <p:nvPr>
            <p:ph sz="half" idx="2"/>
          </p:nvPr>
        </p:nvGraphicFramePr>
        <p:xfrm>
          <a:off x="1116013" y="1700213"/>
          <a:ext cx="6551612" cy="4094163"/>
        </p:xfrm>
        <a:graphic>
          <a:graphicData uri="http://schemas.openxmlformats.org/drawingml/2006/table">
            <a:tbl>
              <a:tblPr/>
              <a:tblGrid>
                <a:gridCol w="3027362"/>
                <a:gridCol w="3524250"/>
              </a:tblGrid>
              <a:tr h="7207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</a:t>
                      </a:r>
                      <a:r>
                        <a:rPr kumimoji="0" lang="cs-CZ" alt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Rodové jméno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</a:t>
                      </a:r>
                      <a:r>
                        <a:rPr kumimoji="0" lang="cs-CZ" alt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Druhové jméno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255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Babočka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kopřivová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239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Sasanka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hajní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239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Kapr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obecný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16951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20713"/>
            <a:ext cx="8229600" cy="5505450"/>
          </a:xfrm>
        </p:spPr>
        <p:txBody>
          <a:bodyPr/>
          <a:lstStyle/>
          <a:p>
            <a:pPr>
              <a:buFontTx/>
              <a:buNone/>
            </a:pPr>
            <a:endParaRPr lang="cs-CZ" altLang="cs-CZ" sz="2400"/>
          </a:p>
          <a:p>
            <a:pPr>
              <a:buFontTx/>
              <a:buNone/>
            </a:pPr>
            <a:r>
              <a:rPr lang="cs-CZ" altLang="cs-CZ" sz="2400"/>
              <a:t>Označení pro všechny jedince se shodnými znaky</a:t>
            </a:r>
          </a:p>
          <a:p>
            <a:pPr>
              <a:buFontTx/>
              <a:buNone/>
            </a:pPr>
            <a:r>
              <a:rPr lang="cs-CZ" altLang="cs-CZ" sz="2400"/>
              <a:t>a nároky, kteří mají plodné potomstvo se znaky rodičů je</a:t>
            </a:r>
          </a:p>
          <a:p>
            <a:pPr>
              <a:buFontTx/>
              <a:buNone/>
            </a:pPr>
            <a:r>
              <a:rPr lang="cs-CZ" altLang="cs-CZ" sz="2400" b="1"/>
              <a:t>druh</a:t>
            </a:r>
            <a:r>
              <a:rPr lang="cs-CZ" altLang="cs-CZ" sz="2400"/>
              <a:t>. Druh má dvouslovné pojmenování.</a:t>
            </a:r>
          </a:p>
          <a:p>
            <a:pPr>
              <a:buFontTx/>
              <a:buNone/>
            </a:pPr>
            <a:endParaRPr lang="cs-CZ" altLang="cs-CZ" sz="2400"/>
          </a:p>
          <a:p>
            <a:pPr>
              <a:buFontTx/>
              <a:buNone/>
            </a:pPr>
            <a:r>
              <a:rPr lang="cs-CZ" altLang="cs-CZ" sz="2400"/>
              <a:t>Skupina rodů vývojově příbuzných se nazývá </a:t>
            </a:r>
            <a:r>
              <a:rPr lang="cs-CZ" altLang="cs-CZ" sz="2400" b="1"/>
              <a:t>čeleď.</a:t>
            </a:r>
            <a:r>
              <a:rPr lang="cs-CZ" altLang="cs-CZ" sz="2400"/>
              <a:t> </a:t>
            </a:r>
          </a:p>
          <a:p>
            <a:pPr>
              <a:buFontTx/>
              <a:buNone/>
            </a:pPr>
            <a:r>
              <a:rPr lang="cs-CZ" altLang="cs-CZ" sz="2400"/>
              <a:t>(hrách, fazole, čočka – čeleď bobovité,  kočka, tygr, lev – </a:t>
            </a:r>
          </a:p>
          <a:p>
            <a:pPr>
              <a:buFontTx/>
              <a:buNone/>
            </a:pPr>
            <a:r>
              <a:rPr lang="cs-CZ" altLang="cs-CZ" sz="2400"/>
              <a:t>- čeleď kočkovití).</a:t>
            </a:r>
          </a:p>
          <a:p>
            <a:pPr>
              <a:buFontTx/>
              <a:buNone/>
            </a:pPr>
            <a:endParaRPr lang="cs-CZ" altLang="cs-CZ" sz="2400"/>
          </a:p>
          <a:p>
            <a:pPr>
              <a:buFontTx/>
              <a:buNone/>
            </a:pPr>
            <a:r>
              <a:rPr lang="cs-CZ" altLang="cs-CZ" sz="2400"/>
              <a:t>Nejlépe asi známe rostliny, houby, zvířata. Tyto skupiny</a:t>
            </a:r>
          </a:p>
          <a:p>
            <a:pPr>
              <a:buFontTx/>
              <a:buNone/>
            </a:pPr>
            <a:r>
              <a:rPr lang="cs-CZ" altLang="cs-CZ" sz="2400"/>
              <a:t>označujeme jako říše. </a:t>
            </a:r>
            <a:endParaRPr lang="cs-CZ" altLang="cs-CZ" sz="2400" b="1"/>
          </a:p>
        </p:txBody>
      </p:sp>
    </p:spTree>
    <p:extLst>
      <p:ext uri="{BB962C8B-B14F-4D97-AF65-F5344CB8AC3E}">
        <p14:creationId xmlns:p14="http://schemas.microsoft.com/office/powerpoint/2010/main" xmlns="" val="25007971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549275"/>
            <a:ext cx="8291513" cy="5576888"/>
          </a:xfrm>
        </p:spPr>
        <p:txBody>
          <a:bodyPr/>
          <a:lstStyle/>
          <a:p>
            <a:pPr>
              <a:buFontTx/>
              <a:buNone/>
            </a:pPr>
            <a:r>
              <a:rPr lang="cs-CZ" altLang="cs-CZ" sz="2800"/>
              <a:t>         Členění druhu podle říše</a:t>
            </a:r>
          </a:p>
        </p:txBody>
      </p:sp>
      <p:graphicFrame>
        <p:nvGraphicFramePr>
          <p:cNvPr id="11348" name="Group 84"/>
          <p:cNvGraphicFramePr>
            <a:graphicFrameLocks noGrp="1"/>
          </p:cNvGraphicFramePr>
          <p:nvPr>
            <p:ph sz="half" idx="2"/>
          </p:nvPr>
        </p:nvGraphicFramePr>
        <p:xfrm>
          <a:off x="539750" y="1628775"/>
          <a:ext cx="8208963" cy="4525963"/>
        </p:xfrm>
        <a:graphic>
          <a:graphicData uri="http://schemas.openxmlformats.org/drawingml/2006/table">
            <a:tbl>
              <a:tblPr/>
              <a:tblGrid>
                <a:gridCol w="1042988"/>
                <a:gridCol w="1620837"/>
                <a:gridCol w="839788"/>
                <a:gridCol w="1936750"/>
                <a:gridCol w="1042987"/>
                <a:gridCol w="1725613"/>
              </a:tblGrid>
              <a:tr h="6477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Říše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Rostliny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</a:t>
                      </a: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Říše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Živočichové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Říše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Houby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4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Oddělení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krytosemenné rostliny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Kmen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strunatci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Oddělení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pravé houby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Třída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dvouděložné rostliny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Třída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savci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Třída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stopkovýtrusné  houby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61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Řád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bobokvěté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Řád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šelmy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Řád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hřibotvaré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Čeleď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bobovté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Čeleď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kočkovité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Čeleď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hřibovité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4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hrách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rys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hřib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Druh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Hrách setý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Rys ostrovid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Hřib smrkový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9653411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229600" cy="5218113"/>
          </a:xfrm>
        </p:spPr>
        <p:txBody>
          <a:bodyPr/>
          <a:lstStyle/>
          <a:p>
            <a:pPr>
              <a:buFontTx/>
              <a:buNone/>
            </a:pPr>
            <a:r>
              <a:rPr lang="cs-CZ" altLang="cs-CZ" sz="2400" dirty="0">
                <a:solidFill>
                  <a:schemeClr val="accent2"/>
                </a:solidFill>
              </a:rPr>
              <a:t>Pomocí knih o přírodě vyhledej a porovnej obrázky různých </a:t>
            </a:r>
          </a:p>
          <a:p>
            <a:pPr>
              <a:buFontTx/>
              <a:buNone/>
            </a:pPr>
            <a:r>
              <a:rPr lang="cs-CZ" altLang="cs-CZ" sz="2400" dirty="0">
                <a:solidFill>
                  <a:schemeClr val="accent2"/>
                </a:solidFill>
              </a:rPr>
              <a:t>d</a:t>
            </a:r>
            <a:r>
              <a:rPr lang="cs-CZ" altLang="cs-CZ" sz="2400" dirty="0" smtClean="0">
                <a:solidFill>
                  <a:schemeClr val="accent2"/>
                </a:solidFill>
              </a:rPr>
              <a:t>ruhů </a:t>
            </a:r>
            <a:r>
              <a:rPr lang="cs-CZ" altLang="cs-CZ" sz="2400" dirty="0">
                <a:solidFill>
                  <a:schemeClr val="accent2"/>
                </a:solidFill>
              </a:rPr>
              <a:t>živočichů, rostlin a hub. Napiš vždy tři zástupce,</a:t>
            </a:r>
          </a:p>
          <a:p>
            <a:pPr>
              <a:buFontTx/>
              <a:buNone/>
            </a:pPr>
            <a:r>
              <a:rPr lang="cs-CZ" altLang="cs-CZ" sz="2400" dirty="0">
                <a:solidFill>
                  <a:schemeClr val="accent2"/>
                </a:solidFill>
              </a:rPr>
              <a:t>Např. Babočka kopřivová, Babočka paví oko ….. atd.</a:t>
            </a:r>
          </a:p>
        </p:txBody>
      </p:sp>
    </p:spTree>
    <p:extLst>
      <p:ext uri="{BB962C8B-B14F-4D97-AF65-F5344CB8AC3E}">
        <p14:creationId xmlns:p14="http://schemas.microsoft.com/office/powerpoint/2010/main" xmlns="" val="13100426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Zdroje :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Černík Vladimír, Hamerská </a:t>
            </a:r>
            <a:r>
              <a:rPr lang="cs-CZ" sz="2000" b="1" dirty="0" smtClean="0"/>
              <a:t>M</a:t>
            </a:r>
            <a:r>
              <a:rPr lang="cs-CZ" sz="2000" b="1" dirty="0" smtClean="0">
                <a:solidFill>
                  <a:schemeClr val="tx1"/>
                </a:solidFill>
              </a:rPr>
              <a:t>arta,  Martinec Zdeněk, </a:t>
            </a:r>
            <a:r>
              <a:rPr lang="cs-CZ" sz="2000" b="1" dirty="0" smtClean="0"/>
              <a:t>V</a:t>
            </a:r>
            <a:r>
              <a:rPr lang="cs-CZ" sz="2000" b="1" dirty="0" smtClean="0">
                <a:solidFill>
                  <a:schemeClr val="tx1"/>
                </a:solidFill>
              </a:rPr>
              <a:t>aněk Jan, Přírodopis 6 pro základní školy, Zoologie 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a  botanika, 1. vyd. Praha: SPN – pedagogické nakladatelství, akciová společnost  2007,120 s. ISBN 978-80-7235-374-3.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322461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274</Words>
  <Application>Microsoft Office PowerPoint</Application>
  <PresentationFormat>Předvádění na obrazovce (4:3)</PresentationFormat>
  <Paragraphs>108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Životní prostředí - třídění organismů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Dum</cp:lastModifiedBy>
  <cp:revision>3</cp:revision>
  <dcterms:created xsi:type="dcterms:W3CDTF">2014-04-13T19:01:09Z</dcterms:created>
  <dcterms:modified xsi:type="dcterms:W3CDTF">2014-05-05T10:52:02Z</dcterms:modified>
</cp:coreProperties>
</file>