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0883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7152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40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9877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71150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972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936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8647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767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6562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9555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243F05-B21D-42DA-AEF5-88F78A6DF738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7993A2-DB38-4420-89EE-A80C2CE80D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475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157192"/>
          </a:xfrm>
        </p:spPr>
        <p:txBody>
          <a:bodyPr/>
          <a:lstStyle/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VY_12_INOVACE_OS.6.Cer.22_</a:t>
            </a:r>
            <a:r>
              <a:rPr lang="cs-CZ" sz="1100" b="1" dirty="0" err="1" smtClean="0">
                <a:solidFill>
                  <a:schemeClr val="tx1"/>
                </a:solidFill>
              </a:rPr>
              <a:t>Zivoni</a:t>
            </a:r>
            <a:r>
              <a:rPr lang="cs-CZ" sz="1100" b="1" dirty="0" smtClean="0">
                <a:solidFill>
                  <a:schemeClr val="tx1"/>
                </a:solidFill>
              </a:rPr>
              <a:t>_</a:t>
            </a:r>
            <a:r>
              <a:rPr lang="cs-CZ" sz="1100" b="1" dirty="0" err="1" smtClean="0">
                <a:solidFill>
                  <a:schemeClr val="tx1"/>
                </a:solidFill>
              </a:rPr>
              <a:t>prostredi</a:t>
            </a:r>
            <a:r>
              <a:rPr lang="cs-CZ" sz="1100" b="1" dirty="0" smtClean="0">
                <a:solidFill>
                  <a:schemeClr val="tx1"/>
                </a:solidFill>
              </a:rPr>
              <a:t>_</a:t>
            </a:r>
            <a:r>
              <a:rPr lang="cs-CZ" sz="1100" b="1" dirty="0" err="1" smtClean="0">
                <a:solidFill>
                  <a:schemeClr val="tx1"/>
                </a:solidFill>
              </a:rPr>
              <a:t>pruzkum</a:t>
            </a:r>
            <a:r>
              <a:rPr lang="cs-CZ" sz="1100" b="1" dirty="0" smtClean="0">
                <a:solidFill>
                  <a:schemeClr val="tx1"/>
                </a:solidFill>
              </a:rPr>
              <a:t>_</a:t>
            </a:r>
            <a:r>
              <a:rPr lang="cs-CZ" sz="1100" b="1" dirty="0" err="1" smtClean="0">
                <a:solidFill>
                  <a:schemeClr val="tx1"/>
                </a:solidFill>
              </a:rPr>
              <a:t>mikrosveta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22.1.2014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ŽIVOTNÍ PROSTŘEDÍ – PRŮZKUM MIKROSVĚTA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průzkum mikrosvěta.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Citace : Černík Vladimír, Hamerská </a:t>
            </a:r>
            <a:r>
              <a:rPr lang="cs-CZ" sz="1100" b="1" dirty="0"/>
              <a:t>M</a:t>
            </a:r>
            <a:r>
              <a:rPr lang="cs-CZ" sz="1100" b="1" dirty="0" smtClean="0">
                <a:solidFill>
                  <a:schemeClr val="tx1"/>
                </a:solidFill>
              </a:rPr>
              <a:t>arta,  Martinec Zdeněk, </a:t>
            </a:r>
            <a:r>
              <a:rPr lang="cs-CZ" sz="1100" b="1" dirty="0"/>
              <a:t>V</a:t>
            </a:r>
            <a:r>
              <a:rPr lang="cs-CZ" sz="1100" b="1" dirty="0" smtClean="0">
                <a:solidFill>
                  <a:schemeClr val="tx1"/>
                </a:solidFill>
              </a:rPr>
              <a:t>aněk Jan, Přírodopis 6 pro základní školy, Zoologie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  botanika, 1. vyd. Praha: SPN – pedagogické nakladatelství, akciová společnost  2007,120 s. ISBN 978-80-7235-374-3.</a:t>
            </a:r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1273593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060575"/>
            <a:ext cx="8229600" cy="1223963"/>
          </a:xfrm>
        </p:spPr>
        <p:txBody>
          <a:bodyPr/>
          <a:lstStyle/>
          <a:p>
            <a:r>
              <a:rPr lang="cs-CZ" altLang="cs-CZ" sz="3200"/>
              <a:t>Průzkum mikrosvětem</a:t>
            </a:r>
          </a:p>
        </p:txBody>
      </p:sp>
    </p:spTree>
    <p:extLst>
      <p:ext uri="{BB962C8B-B14F-4D97-AF65-F5344CB8AC3E}">
        <p14:creationId xmlns:p14="http://schemas.microsoft.com/office/powerpoint/2010/main" xmlns="" val="2183491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692150"/>
            <a:ext cx="8229600" cy="5462588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dirty="0"/>
              <a:t>Jako správný průzkumník si musíme připravit pomůcky.</a:t>
            </a:r>
          </a:p>
          <a:p>
            <a:pPr>
              <a:buFontTx/>
              <a:buNone/>
            </a:pPr>
            <a:r>
              <a:rPr lang="cs-CZ" altLang="cs-CZ" sz="2400" dirty="0"/>
              <a:t>Kromě mikroskopu budeme potřebovat:</a:t>
            </a:r>
          </a:p>
          <a:p>
            <a:pPr>
              <a:buFontTx/>
              <a:buChar char="-"/>
            </a:pPr>
            <a:r>
              <a:rPr lang="cs-CZ" altLang="cs-CZ" sz="2400" dirty="0"/>
              <a:t>mikroskopické podložní sklíčko</a:t>
            </a:r>
          </a:p>
          <a:p>
            <a:pPr>
              <a:buFontTx/>
              <a:buChar char="-"/>
            </a:pPr>
            <a:r>
              <a:rPr lang="cs-CZ" altLang="cs-CZ" sz="2400" dirty="0"/>
              <a:t>krycí sklíčko</a:t>
            </a:r>
          </a:p>
          <a:p>
            <a:pPr>
              <a:buFontTx/>
              <a:buChar char="-"/>
            </a:pPr>
            <a:r>
              <a:rPr lang="cs-CZ" altLang="cs-CZ" sz="2400" dirty="0" err="1"/>
              <a:t>Petriho</a:t>
            </a:r>
            <a:r>
              <a:rPr lang="cs-CZ" altLang="cs-CZ" sz="2400" dirty="0"/>
              <a:t> misku</a:t>
            </a:r>
          </a:p>
          <a:p>
            <a:pPr>
              <a:buFontTx/>
              <a:buChar char="-"/>
            </a:pPr>
            <a:r>
              <a:rPr lang="cs-CZ" altLang="cs-CZ" sz="2400" dirty="0"/>
              <a:t>kapátko </a:t>
            </a:r>
          </a:p>
          <a:p>
            <a:pPr>
              <a:buFontTx/>
              <a:buChar char="-"/>
            </a:pPr>
            <a:r>
              <a:rPr lang="cs-CZ" altLang="cs-CZ" sz="2400" dirty="0"/>
              <a:t>pinzetu</a:t>
            </a:r>
          </a:p>
          <a:p>
            <a:pPr>
              <a:buFontTx/>
              <a:buChar char="-"/>
            </a:pPr>
            <a:r>
              <a:rPr lang="cs-CZ" altLang="cs-CZ" sz="2400" dirty="0"/>
              <a:t>skalpel</a:t>
            </a:r>
          </a:p>
          <a:p>
            <a:pPr>
              <a:buFontTx/>
              <a:buChar char="-"/>
            </a:pPr>
            <a:r>
              <a:rPr lang="cs-CZ" altLang="cs-CZ" sz="2400" dirty="0"/>
              <a:t>preparační jehlu</a:t>
            </a:r>
          </a:p>
          <a:p>
            <a:pPr>
              <a:buFontTx/>
              <a:buChar char="-"/>
            </a:pPr>
            <a:r>
              <a:rPr lang="cs-CZ" altLang="cs-CZ" sz="2400" dirty="0"/>
              <a:t>nůžky</a:t>
            </a:r>
          </a:p>
          <a:p>
            <a:pPr>
              <a:buFontTx/>
              <a:buChar char="-"/>
            </a:pPr>
            <a:r>
              <a:rPr lang="cs-CZ" altLang="cs-CZ" sz="2400" dirty="0"/>
              <a:t>vodní preparát (voda z akvária, </a:t>
            </a:r>
            <a:r>
              <a:rPr lang="cs-CZ" altLang="cs-CZ" sz="2400" dirty="0" smtClean="0"/>
              <a:t>voda, </a:t>
            </a:r>
            <a:r>
              <a:rPr lang="cs-CZ" altLang="cs-CZ" sz="2400" dirty="0"/>
              <a:t>ve které bylo listí)</a:t>
            </a:r>
          </a:p>
          <a:p>
            <a:pPr>
              <a:buFontTx/>
              <a:buChar char="-"/>
            </a:pPr>
            <a:endParaRPr lang="cs-CZ" altLang="cs-CZ" sz="2400" dirty="0"/>
          </a:p>
          <a:p>
            <a:pPr>
              <a:buFontTx/>
              <a:buChar char="-"/>
            </a:pPr>
            <a:endParaRPr lang="cs-CZ" alt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3082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000" dirty="0"/>
              <a:t>Na podložní sklíčko pomocí kapátka naneseme kapku vody.   </a:t>
            </a:r>
          </a:p>
          <a:p>
            <a:pPr>
              <a:buFontTx/>
              <a:buNone/>
            </a:pPr>
            <a:r>
              <a:rPr lang="cs-CZ" altLang="cs-CZ" sz="2000" dirty="0"/>
              <a:t>Tu rozlijeme po sklíčku tak, že ho postavíme na hranu. Na sklíčku nám</a:t>
            </a:r>
          </a:p>
          <a:p>
            <a:pPr>
              <a:buFontTx/>
              <a:buNone/>
            </a:pPr>
            <a:r>
              <a:rPr lang="cs-CZ" altLang="cs-CZ" sz="2000" dirty="0"/>
              <a:t>nesmí zůstat bublinky.</a:t>
            </a:r>
          </a:p>
          <a:p>
            <a:pPr>
              <a:buFontTx/>
              <a:buNone/>
            </a:pPr>
            <a:r>
              <a:rPr lang="cs-CZ" altLang="cs-CZ" sz="2000" dirty="0"/>
              <a:t>Přebytečnou tekutinu odsajeme filtračním papírem.</a:t>
            </a:r>
          </a:p>
          <a:p>
            <a:pPr>
              <a:buFontTx/>
              <a:buNone/>
            </a:pPr>
            <a:r>
              <a:rPr lang="cs-CZ" altLang="cs-CZ" sz="2000" dirty="0"/>
              <a:t>Nyní máme vodní preparát hotov.</a:t>
            </a:r>
          </a:p>
          <a:p>
            <a:pPr>
              <a:buFontTx/>
              <a:buNone/>
            </a:pPr>
            <a:r>
              <a:rPr lang="cs-CZ" altLang="cs-CZ" sz="2000" dirty="0"/>
              <a:t>Vložte jej opatrně na stolek mikroskopu a upevněte </a:t>
            </a:r>
          </a:p>
          <a:p>
            <a:pPr>
              <a:buFontTx/>
              <a:buNone/>
            </a:pPr>
            <a:r>
              <a:rPr lang="cs-CZ" altLang="cs-CZ" sz="2000" dirty="0"/>
              <a:t>svorkami.</a:t>
            </a:r>
          </a:p>
          <a:p>
            <a:pPr>
              <a:buFontTx/>
              <a:buNone/>
            </a:pPr>
            <a:endParaRPr lang="cs-CZ" altLang="cs-CZ" sz="2000" dirty="0"/>
          </a:p>
          <a:p>
            <a:pPr>
              <a:buFontTx/>
              <a:buNone/>
            </a:pPr>
            <a:r>
              <a:rPr lang="cs-CZ" altLang="cs-CZ" sz="2000" dirty="0" smtClean="0">
                <a:solidFill>
                  <a:srgbClr val="0070C0"/>
                </a:solidFill>
              </a:rPr>
              <a:t>Nakresli, </a:t>
            </a:r>
            <a:r>
              <a:rPr lang="cs-CZ" altLang="cs-CZ" sz="2000" dirty="0">
                <a:solidFill>
                  <a:srgbClr val="0070C0"/>
                </a:solidFill>
              </a:rPr>
              <a:t>co vidíš pod mikroskopem.</a:t>
            </a:r>
          </a:p>
          <a:p>
            <a:pPr>
              <a:buFontTx/>
              <a:buNone/>
            </a:pPr>
            <a:endParaRPr lang="cs-CZ" alt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24958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/>
              <a:t>Jaké pomůcky potřebuješ k práci s mikroskopem?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Co jsi </a:t>
            </a:r>
            <a:r>
              <a:rPr lang="cs-CZ" sz="2800" dirty="0" smtClean="0"/>
              <a:t>pozoroval </a:t>
            </a:r>
            <a:r>
              <a:rPr lang="cs-CZ" sz="2800" dirty="0" smtClean="0"/>
              <a:t>pod mikroskopem?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2894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 práci s mikroskopem potřebuji: </a:t>
            </a:r>
            <a:r>
              <a:rPr lang="cs-CZ" altLang="cs-CZ" sz="2400" dirty="0" smtClean="0">
                <a:solidFill>
                  <a:schemeClr val="accent1">
                    <a:lumMod val="75000"/>
                  </a:schemeClr>
                </a:solidFill>
              </a:rPr>
              <a:t>mikroskopické podložní sklíčko, </a:t>
            </a:r>
          </a:p>
          <a:p>
            <a:pPr>
              <a:buNone/>
            </a:pPr>
            <a:r>
              <a:rPr lang="cs-CZ" altLang="cs-CZ" sz="2400" dirty="0" smtClean="0">
                <a:solidFill>
                  <a:schemeClr val="accent1">
                    <a:lumMod val="75000"/>
                  </a:schemeClr>
                </a:solidFill>
              </a:rPr>
              <a:t>krycí sklíčko, </a:t>
            </a:r>
            <a:r>
              <a:rPr lang="cs-CZ" alt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Petriho</a:t>
            </a:r>
            <a:r>
              <a:rPr lang="cs-CZ" altLang="cs-CZ" sz="2400" dirty="0" smtClean="0">
                <a:solidFill>
                  <a:schemeClr val="accent1">
                    <a:lumMod val="75000"/>
                  </a:schemeClr>
                </a:solidFill>
              </a:rPr>
              <a:t> misku, kapátko, pinzetu, skalpel, preparační </a:t>
            </a:r>
          </a:p>
          <a:p>
            <a:pPr>
              <a:buNone/>
            </a:pPr>
            <a:r>
              <a:rPr lang="cs-CZ" altLang="cs-CZ" sz="2400" dirty="0" smtClean="0">
                <a:solidFill>
                  <a:schemeClr val="accent1">
                    <a:lumMod val="75000"/>
                  </a:schemeClr>
                </a:solidFill>
              </a:rPr>
              <a:t>jehlu, nůžky, preparát.</a:t>
            </a:r>
          </a:p>
          <a:p>
            <a:pPr>
              <a:buNone/>
            </a:pPr>
            <a:endParaRPr lang="cs-CZ" alt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altLang="cs-CZ" sz="2400" dirty="0" smtClean="0">
                <a:solidFill>
                  <a:schemeClr val="accent1">
                    <a:lumMod val="75000"/>
                  </a:schemeClr>
                </a:solidFill>
              </a:rPr>
              <a:t>Pod mikroskopem jsme pozorovali vodní preparát.</a:t>
            </a:r>
          </a:p>
          <a:p>
            <a:pPr>
              <a:buNone/>
            </a:pPr>
            <a:endParaRPr lang="cs-CZ" alt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Zdroje :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Černík Vladimír, Hamerská </a:t>
            </a:r>
            <a:r>
              <a:rPr lang="cs-CZ" sz="2000" b="1" dirty="0" smtClean="0"/>
              <a:t>M</a:t>
            </a:r>
            <a:r>
              <a:rPr lang="cs-CZ" sz="2000" b="1" dirty="0" smtClean="0">
                <a:solidFill>
                  <a:schemeClr val="tx1"/>
                </a:solidFill>
              </a:rPr>
              <a:t>arta,  Martinec Zdeněk, </a:t>
            </a:r>
            <a:r>
              <a:rPr lang="cs-CZ" sz="2000" b="1" dirty="0" smtClean="0"/>
              <a:t>V</a:t>
            </a:r>
            <a:r>
              <a:rPr lang="cs-CZ" sz="2000" b="1" dirty="0" smtClean="0">
                <a:solidFill>
                  <a:schemeClr val="tx1"/>
                </a:solidFill>
              </a:rPr>
              <a:t>aněk Jan, Přírodopis 6 pro základní školy, Zoologie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</a:rPr>
              <a:t>a  botanika, 1. vyd. Praha: SPN – pedagogické nakladatelství, akciová společnost  2007,120 s. ISBN 978-80-7235-374-3.</a:t>
            </a:r>
          </a:p>
          <a:p>
            <a:pPr marL="0" indent="0">
              <a:buNone/>
            </a:pPr>
            <a:endParaRPr lang="cs-CZ" sz="20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81746294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209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Průzkum mikrosvětem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6</cp:revision>
  <dcterms:created xsi:type="dcterms:W3CDTF">2014-04-13T19:05:12Z</dcterms:created>
  <dcterms:modified xsi:type="dcterms:W3CDTF">2014-05-05T10:48:16Z</dcterms:modified>
</cp:coreProperties>
</file>