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3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05BB5-B61A-4DE8-87A8-D33941524019}" type="datetimeFigureOut">
              <a:rPr lang="cs-CZ" smtClean="0"/>
              <a:t>15.4.2014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D3103-2E96-474A-89FA-5427B5B3DB2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66276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05BB5-B61A-4DE8-87A8-D33941524019}" type="datetimeFigureOut">
              <a:rPr lang="cs-CZ" smtClean="0"/>
              <a:t>15.4.2014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D3103-2E96-474A-89FA-5427B5B3DB2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48678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05BB5-B61A-4DE8-87A8-D33941524019}" type="datetimeFigureOut">
              <a:rPr lang="cs-CZ" smtClean="0"/>
              <a:t>15.4.2014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D3103-2E96-474A-89FA-5427B5B3DB2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47699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05BB5-B61A-4DE8-87A8-D33941524019}" type="datetimeFigureOut">
              <a:rPr lang="cs-CZ" smtClean="0"/>
              <a:t>15.4.2014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D3103-2E96-474A-89FA-5427B5B3DB2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10214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05BB5-B61A-4DE8-87A8-D33941524019}" type="datetimeFigureOut">
              <a:rPr lang="cs-CZ" smtClean="0"/>
              <a:t>15.4.2014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D3103-2E96-474A-89FA-5427B5B3DB2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8342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05BB5-B61A-4DE8-87A8-D33941524019}" type="datetimeFigureOut">
              <a:rPr lang="cs-CZ" smtClean="0"/>
              <a:t>15.4.2014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D3103-2E96-474A-89FA-5427B5B3DB2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3766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05BB5-B61A-4DE8-87A8-D33941524019}" type="datetimeFigureOut">
              <a:rPr lang="cs-CZ" smtClean="0"/>
              <a:t>15.4.2014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D3103-2E96-474A-89FA-5427B5B3DB2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3338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05BB5-B61A-4DE8-87A8-D33941524019}" type="datetimeFigureOut">
              <a:rPr lang="cs-CZ" smtClean="0"/>
              <a:t>15.4.2014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D3103-2E96-474A-89FA-5427B5B3DB2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18300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05BB5-B61A-4DE8-87A8-D33941524019}" type="datetimeFigureOut">
              <a:rPr lang="cs-CZ" smtClean="0"/>
              <a:t>15.4.2014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D3103-2E96-474A-89FA-5427B5B3DB2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1043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05BB5-B61A-4DE8-87A8-D33941524019}" type="datetimeFigureOut">
              <a:rPr lang="cs-CZ" smtClean="0"/>
              <a:t>15.4.2014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D3103-2E96-474A-89FA-5427B5B3DB2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30666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705BB5-B61A-4DE8-87A8-D33941524019}" type="datetimeFigureOut">
              <a:rPr lang="cs-CZ" smtClean="0"/>
              <a:t>15.4.2014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FD3103-2E96-474A-89FA-5427B5B3DB2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05805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705BB5-B61A-4DE8-87A8-D33941524019}" type="datetimeFigureOut">
              <a:rPr lang="cs-CZ" smtClean="0"/>
              <a:t>15.4.2014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FD3103-2E96-474A-89FA-5427B5B3DB2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50488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d#Druhy_soud.C5.A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260648"/>
            <a:ext cx="5760720" cy="129614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5157192"/>
          </a:xfrm>
        </p:spPr>
        <p:txBody>
          <a:bodyPr/>
          <a:lstStyle/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Název školy: </a:t>
            </a:r>
            <a:r>
              <a:rPr lang="cs-CZ" sz="1100" b="1" dirty="0" smtClean="0">
                <a:solidFill>
                  <a:schemeClr val="tx1"/>
                </a:solidFill>
              </a:rPr>
              <a:t>Základní škola a Mateřská škola Kladno, Norská 2633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Autor: Martina Černá</a:t>
            </a: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Název materiálu:  </a:t>
            </a:r>
          </a:p>
          <a:p>
            <a:pPr marL="0" indent="0">
              <a:buNone/>
            </a:pPr>
            <a:r>
              <a:rPr lang="cs-CZ" sz="1100" b="1" dirty="0" smtClean="0">
                <a:solidFill>
                  <a:schemeClr val="tx1"/>
                </a:solidFill>
              </a:rPr>
              <a:t>VY_12_INOVACE_OS.6.Cer.25_Soudni_moc</a:t>
            </a: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Datum</a:t>
            </a:r>
            <a:r>
              <a:rPr lang="cs-CZ" sz="1100" b="1" dirty="0" smtClean="0">
                <a:solidFill>
                  <a:schemeClr val="tx1"/>
                </a:solidFill>
              </a:rPr>
              <a:t>: </a:t>
            </a:r>
            <a:r>
              <a:rPr lang="cs-CZ" sz="1100" b="1" dirty="0" smtClean="0">
                <a:solidFill>
                  <a:schemeClr val="tx1"/>
                </a:solidFill>
              </a:rPr>
              <a:t>21.1.2014</a:t>
            </a: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Ročník: </a:t>
            </a:r>
            <a:r>
              <a:rPr lang="cs-CZ" sz="1100" b="1" dirty="0" smtClean="0">
                <a:solidFill>
                  <a:schemeClr val="tx1"/>
                </a:solidFill>
              </a:rPr>
              <a:t>ŠESTÝ</a:t>
            </a: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Vzdělávací oblast: </a:t>
            </a:r>
            <a:r>
              <a:rPr lang="cs-CZ" sz="1100" b="1" dirty="0" smtClean="0">
                <a:solidFill>
                  <a:schemeClr val="tx1"/>
                </a:solidFill>
              </a:rPr>
              <a:t>Člověk a společnost</a:t>
            </a: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 Vzdělávací obor: </a:t>
            </a:r>
            <a:r>
              <a:rPr lang="cs-CZ" sz="1100" b="1" dirty="0" smtClean="0">
                <a:solidFill>
                  <a:schemeClr val="tx1"/>
                </a:solidFill>
              </a:rPr>
              <a:t>Obraz světa</a:t>
            </a: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Název: </a:t>
            </a:r>
            <a:r>
              <a:rPr lang="cs-CZ" sz="1100" b="1" dirty="0" smtClean="0">
                <a:solidFill>
                  <a:schemeClr val="tx1"/>
                </a:solidFill>
              </a:rPr>
              <a:t>SOUDNÍ MOC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Číslo operačního programu: </a:t>
            </a:r>
            <a:r>
              <a:rPr lang="cs-CZ" sz="1100" b="1" dirty="0" smtClean="0">
                <a:solidFill>
                  <a:schemeClr val="tx1"/>
                </a:solidFill>
              </a:rPr>
              <a:t>CZ.1.07/1.4.00/21.3489</a:t>
            </a: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11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1100" dirty="0" smtClean="0">
                <a:solidFill>
                  <a:schemeClr val="tx1"/>
                </a:solidFill>
              </a:rPr>
              <a:t> Název projektu: </a:t>
            </a:r>
            <a:r>
              <a:rPr lang="cs-CZ" sz="1100" b="1" dirty="0" smtClean="0">
                <a:solidFill>
                  <a:schemeClr val="tx1"/>
                </a:solidFill>
              </a:rPr>
              <a:t>UČÍME SE S RADOSTÍ</a:t>
            </a:r>
          </a:p>
          <a:p>
            <a:pPr marL="0" indent="0">
              <a:buNone/>
            </a:pPr>
            <a:endParaRPr lang="cs-CZ" sz="1100" b="1" dirty="0"/>
          </a:p>
          <a:p>
            <a:pPr marL="0" indent="0">
              <a:buNone/>
            </a:pPr>
            <a:r>
              <a:rPr lang="cs-CZ" sz="1100" b="1" dirty="0" smtClean="0">
                <a:solidFill>
                  <a:schemeClr val="tx1"/>
                </a:solidFill>
              </a:rPr>
              <a:t>Anotace: Tento materiál slouží k zopakování pojmu soudní moc.</a:t>
            </a:r>
          </a:p>
          <a:p>
            <a:pPr marL="0" indent="0">
              <a:buNone/>
            </a:pPr>
            <a:r>
              <a:rPr lang="cs-CZ" sz="1100" b="1" dirty="0" smtClean="0">
                <a:solidFill>
                  <a:schemeClr val="tx1"/>
                </a:solidFill>
              </a:rPr>
              <a:t>Citace : Černík Vladimír, Hamerská </a:t>
            </a:r>
            <a:r>
              <a:rPr lang="cs-CZ" sz="1100" b="1" dirty="0"/>
              <a:t>M</a:t>
            </a:r>
            <a:r>
              <a:rPr lang="cs-CZ" sz="1100" b="1" dirty="0" smtClean="0">
                <a:solidFill>
                  <a:schemeClr val="tx1"/>
                </a:solidFill>
              </a:rPr>
              <a:t>arta,  Martinec Zdeněk, </a:t>
            </a:r>
            <a:r>
              <a:rPr lang="cs-CZ" sz="1100" b="1" dirty="0"/>
              <a:t>V</a:t>
            </a:r>
            <a:r>
              <a:rPr lang="cs-CZ" sz="1100" b="1" dirty="0" smtClean="0">
                <a:solidFill>
                  <a:schemeClr val="tx1"/>
                </a:solidFill>
              </a:rPr>
              <a:t>aněk Jan, Přírodopis 6 pro základní školy, Zoologie </a:t>
            </a:r>
          </a:p>
          <a:p>
            <a:pPr marL="0" indent="0">
              <a:buNone/>
            </a:pPr>
            <a:r>
              <a:rPr lang="cs-CZ" sz="1100" b="1" dirty="0" smtClean="0">
                <a:solidFill>
                  <a:schemeClr val="tx1"/>
                </a:solidFill>
              </a:rPr>
              <a:t>a  botanika, 1. vyd. Praha: SPN – pedagogické nakladatelství, akciová společnost  2007,120 s. ISBN 978-80-7235-374-3.</a:t>
            </a:r>
          </a:p>
          <a:p>
            <a:pPr marL="0" indent="0">
              <a:buNone/>
            </a:pP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6028868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420938"/>
            <a:ext cx="8229600" cy="1152525"/>
          </a:xfrm>
        </p:spPr>
        <p:txBody>
          <a:bodyPr/>
          <a:lstStyle/>
          <a:p>
            <a:r>
              <a:rPr lang="cs-CZ" altLang="cs-CZ" sz="3200" dirty="0"/>
              <a:t>Soudní moc</a:t>
            </a:r>
          </a:p>
        </p:txBody>
      </p:sp>
    </p:spTree>
    <p:extLst>
      <p:ext uri="{BB962C8B-B14F-4D97-AF65-F5344CB8AC3E}">
        <p14:creationId xmlns:p14="http://schemas.microsoft.com/office/powerpoint/2010/main" val="32166887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692150"/>
            <a:ext cx="8229600" cy="5462588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altLang="cs-CZ" sz="2400" dirty="0"/>
              <a:t>Soudnictví nebo také justice či judikativa je jednou ze tří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400" dirty="0"/>
              <a:t>složek státní moci.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altLang="cs-CZ" sz="2400" dirty="0"/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400" dirty="0"/>
              <a:t>Její výkon zajišťují nezávislé soudy. Soudy mají chránit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400" dirty="0"/>
              <a:t>zákonným způsobem práva při jejich porušení a ohrožení.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400" dirty="0"/>
              <a:t>Některé soudy se také zabývají posuzováním zákonů a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400" dirty="0"/>
              <a:t>předpisů podléhajících ústavní listině. Pouze soud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400" dirty="0"/>
              <a:t>rozhoduje o vině a trestu při spáchání trestného činu.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altLang="cs-CZ" sz="2400" dirty="0"/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400" dirty="0"/>
              <a:t>Soudy můžeme rozdělit na: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400" dirty="0"/>
              <a:t>-obecné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400" dirty="0"/>
              <a:t>-zvláštní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400" dirty="0"/>
              <a:t> 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altLang="cs-CZ" sz="2400" dirty="0"/>
          </a:p>
        </p:txBody>
      </p:sp>
    </p:spTree>
    <p:extLst>
      <p:ext uri="{BB962C8B-B14F-4D97-AF65-F5344CB8AC3E}">
        <p14:creationId xmlns:p14="http://schemas.microsoft.com/office/powerpoint/2010/main" val="13406060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620713"/>
            <a:ext cx="8229600" cy="5534025"/>
          </a:xfrm>
        </p:spPr>
        <p:txBody>
          <a:bodyPr/>
          <a:lstStyle/>
          <a:p>
            <a:pPr>
              <a:buFontTx/>
              <a:buNone/>
            </a:pPr>
            <a:r>
              <a:rPr lang="cs-CZ" altLang="cs-CZ" sz="2400" dirty="0"/>
              <a:t>Obecné soudy – rozhodují ve dvou základních oblastech:</a:t>
            </a:r>
          </a:p>
          <a:p>
            <a:r>
              <a:rPr lang="cs-CZ" altLang="cs-CZ" sz="2400" dirty="0"/>
              <a:t>Občanskoprávní (civilní) soudnictví – poskytuje ochranu</a:t>
            </a:r>
          </a:p>
          <a:p>
            <a:pPr>
              <a:buFontTx/>
              <a:buNone/>
            </a:pPr>
            <a:r>
              <a:rPr lang="cs-CZ" altLang="cs-CZ" sz="2400" dirty="0"/>
              <a:t> soukromím právům v obchodním, rodinném nebo </a:t>
            </a:r>
          </a:p>
          <a:p>
            <a:pPr>
              <a:buFontTx/>
              <a:buNone/>
            </a:pPr>
            <a:r>
              <a:rPr lang="cs-CZ" altLang="cs-CZ" sz="2400" dirty="0"/>
              <a:t>dědickém řízení</a:t>
            </a:r>
          </a:p>
          <a:p>
            <a:r>
              <a:rPr lang="cs-CZ" altLang="cs-CZ" sz="2400" dirty="0"/>
              <a:t>Trestní soudnictví – rozhoduje o vině a výši trestu</a:t>
            </a:r>
          </a:p>
          <a:p>
            <a:pPr>
              <a:buFontTx/>
              <a:buNone/>
            </a:pPr>
            <a:r>
              <a:rPr lang="cs-CZ" altLang="cs-CZ" sz="2400" dirty="0"/>
              <a:t>za spáchaný trestný čin</a:t>
            </a:r>
          </a:p>
          <a:p>
            <a:pPr>
              <a:buFontTx/>
              <a:buNone/>
            </a:pPr>
            <a:endParaRPr lang="cs-CZ" altLang="cs-CZ" sz="2400" dirty="0"/>
          </a:p>
          <a:p>
            <a:pPr>
              <a:buFontTx/>
              <a:buNone/>
            </a:pPr>
            <a:r>
              <a:rPr lang="cs-CZ" altLang="cs-CZ" sz="2400" dirty="0"/>
              <a:t>Obecné soudy dále dělíme podle jejich postavení:</a:t>
            </a:r>
          </a:p>
          <a:p>
            <a:r>
              <a:rPr lang="cs-CZ" altLang="cs-CZ" sz="2400" dirty="0"/>
              <a:t>Nejvyšší soud</a:t>
            </a:r>
          </a:p>
          <a:p>
            <a:r>
              <a:rPr lang="cs-CZ" altLang="cs-CZ" sz="2400" dirty="0"/>
              <a:t>Vrchní soudy</a:t>
            </a:r>
          </a:p>
          <a:p>
            <a:r>
              <a:rPr lang="cs-CZ" altLang="cs-CZ" sz="2400" dirty="0"/>
              <a:t>Krajské soudy</a:t>
            </a:r>
          </a:p>
          <a:p>
            <a:r>
              <a:rPr lang="cs-CZ" altLang="cs-CZ" sz="2400" dirty="0"/>
              <a:t>Okresní soudy</a:t>
            </a:r>
          </a:p>
          <a:p>
            <a:pPr>
              <a:buFontTx/>
              <a:buNone/>
            </a:pPr>
            <a:endParaRPr lang="cs-CZ" altLang="cs-CZ" sz="2400" dirty="0"/>
          </a:p>
        </p:txBody>
      </p:sp>
    </p:spTree>
    <p:extLst>
      <p:ext uri="{BB962C8B-B14F-4D97-AF65-F5344CB8AC3E}">
        <p14:creationId xmlns:p14="http://schemas.microsoft.com/office/powerpoint/2010/main" val="15009505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692150"/>
            <a:ext cx="8372475" cy="5391150"/>
          </a:xfrm>
        </p:spPr>
        <p:txBody>
          <a:bodyPr/>
          <a:lstStyle/>
          <a:p>
            <a:pPr>
              <a:buFontTx/>
              <a:buNone/>
            </a:pPr>
            <a:r>
              <a:rPr lang="cs-CZ" altLang="cs-CZ" sz="2400" dirty="0"/>
              <a:t>Zvláštní soudy – jedná se o soudy, které se postupně </a:t>
            </a:r>
          </a:p>
          <a:p>
            <a:pPr>
              <a:buFontTx/>
              <a:buNone/>
            </a:pPr>
            <a:r>
              <a:rPr lang="cs-CZ" altLang="cs-CZ" sz="2400" dirty="0"/>
              <a:t>vyvíjely a vznikly nově:</a:t>
            </a:r>
          </a:p>
          <a:p>
            <a:r>
              <a:rPr lang="cs-CZ" altLang="cs-CZ" sz="2400" dirty="0"/>
              <a:t>Správní soudy – rozhodují v aktech správní agendy</a:t>
            </a:r>
          </a:p>
          <a:p>
            <a:r>
              <a:rPr lang="cs-CZ" altLang="cs-CZ" sz="2400" dirty="0"/>
              <a:t>Ústavní soudy – dohlíží na dodržování ústavnosti dané země</a:t>
            </a:r>
          </a:p>
          <a:p>
            <a:pPr>
              <a:buFontTx/>
              <a:buNone/>
            </a:pPr>
            <a:endParaRPr lang="cs-CZ" altLang="cs-CZ" sz="2400" dirty="0"/>
          </a:p>
          <a:p>
            <a:pPr>
              <a:buFontTx/>
              <a:buNone/>
            </a:pPr>
            <a:r>
              <a:rPr lang="cs-CZ" altLang="cs-CZ" sz="2400" dirty="0"/>
              <a:t>Představitel soudu – soudce, by měl být nezávislý</a:t>
            </a:r>
          </a:p>
          <a:p>
            <a:pPr>
              <a:buFontTx/>
              <a:buNone/>
            </a:pPr>
            <a:r>
              <a:rPr lang="cs-CZ" altLang="cs-CZ" sz="2400" dirty="0"/>
              <a:t>vykonavatel soudní moci. Rozhoduje jako třetí nezávislý </a:t>
            </a:r>
          </a:p>
          <a:p>
            <a:pPr>
              <a:buFontTx/>
              <a:buNone/>
            </a:pPr>
            <a:r>
              <a:rPr lang="cs-CZ" altLang="cs-CZ" sz="2400" dirty="0"/>
              <a:t>účastník, aby rozhodoval nestraně a spravedlivě. </a:t>
            </a:r>
          </a:p>
          <a:p>
            <a:pPr>
              <a:buFontTx/>
              <a:buNone/>
            </a:pPr>
            <a:endParaRPr lang="cs-CZ" altLang="cs-CZ" sz="2400" dirty="0"/>
          </a:p>
        </p:txBody>
      </p:sp>
    </p:spTree>
    <p:extLst>
      <p:ext uri="{BB962C8B-B14F-4D97-AF65-F5344CB8AC3E}">
        <p14:creationId xmlns:p14="http://schemas.microsoft.com/office/powerpoint/2010/main" val="1810489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692150"/>
            <a:ext cx="8229600" cy="5434013"/>
          </a:xfrm>
        </p:spPr>
        <p:txBody>
          <a:bodyPr/>
          <a:lstStyle/>
          <a:p>
            <a:pPr>
              <a:buFontTx/>
              <a:buNone/>
            </a:pPr>
            <a:r>
              <a:rPr lang="cs-CZ" altLang="cs-CZ" sz="2400" dirty="0">
                <a:solidFill>
                  <a:srgbClr val="0070C0"/>
                </a:solidFill>
              </a:rPr>
              <a:t>Co jsou to zvláštní soudy a jakou vykonávají funkci.</a:t>
            </a:r>
          </a:p>
          <a:p>
            <a:pPr>
              <a:buFontTx/>
              <a:buNone/>
            </a:pPr>
            <a:endParaRPr lang="cs-CZ" altLang="cs-CZ" sz="2400" dirty="0">
              <a:solidFill>
                <a:srgbClr val="0070C0"/>
              </a:solidFill>
            </a:endParaRPr>
          </a:p>
          <a:p>
            <a:pPr>
              <a:buFontTx/>
              <a:buNone/>
            </a:pPr>
            <a:endParaRPr lang="cs-CZ" altLang="cs-CZ" sz="2400" dirty="0">
              <a:solidFill>
                <a:srgbClr val="0070C0"/>
              </a:solidFill>
            </a:endParaRPr>
          </a:p>
          <a:p>
            <a:pPr>
              <a:buFontTx/>
              <a:buNone/>
            </a:pPr>
            <a:endParaRPr lang="cs-CZ" altLang="cs-CZ" sz="2400" dirty="0">
              <a:solidFill>
                <a:srgbClr val="0070C0"/>
              </a:solidFill>
            </a:endParaRPr>
          </a:p>
          <a:p>
            <a:pPr>
              <a:buFontTx/>
              <a:buNone/>
            </a:pPr>
            <a:r>
              <a:rPr lang="cs-CZ" altLang="cs-CZ" sz="2400" dirty="0">
                <a:solidFill>
                  <a:srgbClr val="0070C0"/>
                </a:solidFill>
              </a:rPr>
              <a:t>V jakých oblastech rozhodují obecné soudy.</a:t>
            </a:r>
          </a:p>
          <a:p>
            <a:pPr>
              <a:buFontTx/>
              <a:buNone/>
            </a:pPr>
            <a:endParaRPr lang="cs-CZ" altLang="cs-CZ" sz="2400" dirty="0">
              <a:solidFill>
                <a:srgbClr val="0070C0"/>
              </a:solidFill>
            </a:endParaRPr>
          </a:p>
          <a:p>
            <a:pPr>
              <a:buFontTx/>
              <a:buNone/>
            </a:pPr>
            <a:endParaRPr lang="cs-CZ" altLang="cs-CZ" sz="2400" dirty="0">
              <a:solidFill>
                <a:srgbClr val="0070C0"/>
              </a:solidFill>
            </a:endParaRPr>
          </a:p>
          <a:p>
            <a:pPr>
              <a:buFontTx/>
              <a:buNone/>
            </a:pPr>
            <a:endParaRPr lang="cs-CZ" altLang="cs-CZ" sz="2400" dirty="0">
              <a:solidFill>
                <a:srgbClr val="0070C0"/>
              </a:solidFill>
            </a:endParaRPr>
          </a:p>
          <a:p>
            <a:pPr>
              <a:buFontTx/>
              <a:buNone/>
            </a:pPr>
            <a:r>
              <a:rPr lang="cs-CZ" altLang="cs-CZ" sz="2400" dirty="0">
                <a:solidFill>
                  <a:srgbClr val="0070C0"/>
                </a:solidFill>
              </a:rPr>
              <a:t>Kdo je vykonavatelem soudní moci.</a:t>
            </a:r>
          </a:p>
          <a:p>
            <a:pPr>
              <a:buFontTx/>
              <a:buNone/>
            </a:pPr>
            <a:endParaRPr lang="cs-CZ" altLang="cs-CZ" sz="2400" dirty="0">
              <a:solidFill>
                <a:srgbClr val="0070C0"/>
              </a:solidFill>
            </a:endParaRPr>
          </a:p>
          <a:p>
            <a:pPr>
              <a:buFontTx/>
              <a:buNone/>
            </a:pPr>
            <a:endParaRPr lang="cs-CZ" altLang="cs-CZ" sz="2400" dirty="0"/>
          </a:p>
          <a:p>
            <a:pPr>
              <a:buFontTx/>
              <a:buNone/>
            </a:pPr>
            <a:endParaRPr lang="cs-CZ" altLang="cs-CZ" sz="2400" dirty="0"/>
          </a:p>
          <a:p>
            <a:pPr>
              <a:buFontTx/>
              <a:buNone/>
            </a:pPr>
            <a:endParaRPr lang="cs-CZ" altLang="cs-CZ" sz="2400" dirty="0"/>
          </a:p>
        </p:txBody>
      </p:sp>
    </p:spTree>
    <p:extLst>
      <p:ext uri="{BB962C8B-B14F-4D97-AF65-F5344CB8AC3E}">
        <p14:creationId xmlns:p14="http://schemas.microsoft.com/office/powerpoint/2010/main" val="20406493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536" y="692696"/>
            <a:ext cx="8229600" cy="5505450"/>
          </a:xfrm>
        </p:spPr>
        <p:txBody>
          <a:bodyPr/>
          <a:lstStyle/>
          <a:p>
            <a:pPr>
              <a:buFontTx/>
              <a:buNone/>
            </a:pPr>
            <a:r>
              <a:rPr lang="cs-CZ" altLang="cs-CZ" sz="2000" dirty="0">
                <a:solidFill>
                  <a:srgbClr val="0070C0"/>
                </a:solidFill>
              </a:rPr>
              <a:t>Co jsou to zvláštní soudy a jakou vykonávají funkci.</a:t>
            </a:r>
          </a:p>
          <a:p>
            <a:pPr>
              <a:buFontTx/>
              <a:buNone/>
            </a:pPr>
            <a:endParaRPr lang="cs-CZ" altLang="cs-CZ" sz="2000" dirty="0">
              <a:solidFill>
                <a:schemeClr val="accent2"/>
              </a:solidFill>
            </a:endParaRPr>
          </a:p>
          <a:p>
            <a:pPr>
              <a:buFontTx/>
              <a:buNone/>
            </a:pPr>
            <a:r>
              <a:rPr lang="cs-CZ" altLang="cs-CZ" sz="2000" dirty="0"/>
              <a:t>Správní soudy rozhodují v aktech správní agendy.</a:t>
            </a:r>
          </a:p>
          <a:p>
            <a:pPr>
              <a:buFontTx/>
              <a:buNone/>
            </a:pPr>
            <a:r>
              <a:rPr lang="cs-CZ" altLang="cs-CZ" sz="2000" dirty="0"/>
              <a:t>Ústavní soudy dohlíží na dodržování ústavnosti dané země. </a:t>
            </a:r>
          </a:p>
          <a:p>
            <a:pPr>
              <a:buFontTx/>
              <a:buNone/>
            </a:pPr>
            <a:endParaRPr lang="cs-CZ" altLang="cs-CZ" sz="2000" dirty="0"/>
          </a:p>
          <a:p>
            <a:pPr>
              <a:buFontTx/>
              <a:buNone/>
            </a:pPr>
            <a:r>
              <a:rPr lang="cs-CZ" altLang="cs-CZ" sz="2000" dirty="0">
                <a:solidFill>
                  <a:srgbClr val="0070C0"/>
                </a:solidFill>
              </a:rPr>
              <a:t>V jakých oblastech rozhodují obecné soudy.</a:t>
            </a:r>
          </a:p>
          <a:p>
            <a:pPr>
              <a:buFontTx/>
              <a:buNone/>
            </a:pPr>
            <a:endParaRPr lang="cs-CZ" altLang="cs-CZ" sz="2000" dirty="0">
              <a:solidFill>
                <a:schemeClr val="accent2"/>
              </a:solidFill>
            </a:endParaRPr>
          </a:p>
          <a:p>
            <a:pPr>
              <a:buFontTx/>
              <a:buNone/>
            </a:pPr>
            <a:r>
              <a:rPr lang="cs-CZ" altLang="cs-CZ" sz="2000" dirty="0"/>
              <a:t>Rozhodují v oblasti občanskosprávního řízení a trestních</a:t>
            </a:r>
          </a:p>
          <a:p>
            <a:pPr>
              <a:buFontTx/>
              <a:buNone/>
            </a:pPr>
            <a:r>
              <a:rPr lang="cs-CZ" altLang="cs-CZ" sz="2000" dirty="0"/>
              <a:t>činech</a:t>
            </a:r>
          </a:p>
          <a:p>
            <a:pPr>
              <a:buFontTx/>
              <a:buNone/>
            </a:pPr>
            <a:endParaRPr lang="cs-CZ" altLang="cs-CZ" sz="2000" dirty="0"/>
          </a:p>
          <a:p>
            <a:pPr>
              <a:buFontTx/>
              <a:buNone/>
            </a:pPr>
            <a:r>
              <a:rPr lang="cs-CZ" altLang="cs-CZ" sz="2000" dirty="0">
                <a:solidFill>
                  <a:srgbClr val="0070C0"/>
                </a:solidFill>
              </a:rPr>
              <a:t>Kdo je vykonavatelem soudní moci.</a:t>
            </a:r>
          </a:p>
          <a:p>
            <a:pPr>
              <a:buFontTx/>
              <a:buNone/>
            </a:pPr>
            <a:endParaRPr lang="cs-CZ" altLang="cs-CZ" sz="2000" dirty="0">
              <a:solidFill>
                <a:schemeClr val="accent2"/>
              </a:solidFill>
            </a:endParaRPr>
          </a:p>
          <a:p>
            <a:pPr>
              <a:buFontTx/>
              <a:buNone/>
            </a:pPr>
            <a:r>
              <a:rPr lang="cs-CZ" altLang="cs-CZ" sz="2000" dirty="0"/>
              <a:t>Soudce jako nezávislá osoba. </a:t>
            </a:r>
          </a:p>
          <a:p>
            <a:pPr>
              <a:buFontTx/>
              <a:buNone/>
            </a:pPr>
            <a:r>
              <a:rPr lang="cs-CZ" altLang="cs-CZ" sz="2000" dirty="0"/>
              <a:t>http://cs.wikipedia.org/wiki/Soud#Druhy_soud.C5.AF</a:t>
            </a:r>
          </a:p>
          <a:p>
            <a:pPr>
              <a:buFontTx/>
              <a:buNone/>
            </a:pPr>
            <a:endParaRPr lang="cs-CZ" altLang="cs-CZ" sz="2000" dirty="0"/>
          </a:p>
          <a:p>
            <a:pPr>
              <a:buFontTx/>
              <a:buNone/>
            </a:pPr>
            <a:endParaRPr lang="cs-CZ" altLang="cs-CZ" sz="2000" dirty="0"/>
          </a:p>
          <a:p>
            <a:pPr>
              <a:buFontTx/>
              <a:buNone/>
            </a:pPr>
            <a:endParaRPr lang="cs-CZ" altLang="cs-CZ" sz="2000" dirty="0"/>
          </a:p>
          <a:p>
            <a:pPr>
              <a:buFontTx/>
              <a:buNone/>
            </a:pPr>
            <a:endParaRPr lang="cs-CZ" altLang="cs-CZ" sz="2000" dirty="0"/>
          </a:p>
        </p:txBody>
      </p:sp>
    </p:spTree>
    <p:extLst>
      <p:ext uri="{BB962C8B-B14F-4D97-AF65-F5344CB8AC3E}">
        <p14:creationId xmlns:p14="http://schemas.microsoft.com/office/powerpoint/2010/main" val="2438892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pPr>
              <a:buFontTx/>
              <a:buNone/>
            </a:pPr>
            <a:r>
              <a:rPr lang="cs-CZ" altLang="cs-CZ" sz="2000" dirty="0" smtClean="0"/>
              <a:t>Zdroje:</a:t>
            </a:r>
          </a:p>
          <a:p>
            <a:pPr>
              <a:buFontTx/>
              <a:buNone/>
            </a:pPr>
            <a:endParaRPr lang="cs-CZ" altLang="cs-CZ" sz="2000" dirty="0" smtClean="0"/>
          </a:p>
          <a:p>
            <a:pPr>
              <a:buFontTx/>
              <a:buNone/>
            </a:pPr>
            <a:r>
              <a:rPr lang="cs-CZ" altLang="cs-CZ" sz="2000" dirty="0" smtClean="0">
                <a:solidFill>
                  <a:srgbClr val="0070C0"/>
                </a:solidFill>
                <a:hlinkClick r:id="rId2"/>
              </a:rPr>
              <a:t>http://cs.wikipedia.org/wiki/Soud#Druhy_soud.C5.AF</a:t>
            </a:r>
            <a:endParaRPr lang="cs-CZ" altLang="cs-CZ" sz="2000" dirty="0" smtClean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159298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279</Words>
  <Application>Microsoft Office PowerPoint</Application>
  <PresentationFormat>Předvádění na obrazovce (4:3)</PresentationFormat>
  <Paragraphs>85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Soudní moc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4</cp:revision>
  <dcterms:created xsi:type="dcterms:W3CDTF">2014-04-13T18:57:09Z</dcterms:created>
  <dcterms:modified xsi:type="dcterms:W3CDTF">2014-04-14T22:02:03Z</dcterms:modified>
</cp:coreProperties>
</file>