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58" r:id="rId4"/>
    <p:sldId id="262" r:id="rId5"/>
    <p:sldId id="261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330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C0CDF-4261-4CA7-A64A-38BB6092B529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AC1DF0-9EA5-41B7-BC3F-B7186C18E1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76457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C0CDF-4261-4CA7-A64A-38BB6092B529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AC1DF0-9EA5-41B7-BC3F-B7186C18E1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34350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C0CDF-4261-4CA7-A64A-38BB6092B529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AC1DF0-9EA5-41B7-BC3F-B7186C18E1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521629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C0CDF-4261-4CA7-A64A-38BB6092B529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AC1DF0-9EA5-41B7-BC3F-B7186C18E1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32806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C0CDF-4261-4CA7-A64A-38BB6092B529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AC1DF0-9EA5-41B7-BC3F-B7186C18E1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58826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C0CDF-4261-4CA7-A64A-38BB6092B529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AC1DF0-9EA5-41B7-BC3F-B7186C18E1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55308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C0CDF-4261-4CA7-A64A-38BB6092B529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AC1DF0-9EA5-41B7-BC3F-B7186C18E1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61882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C0CDF-4261-4CA7-A64A-38BB6092B529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AC1DF0-9EA5-41B7-BC3F-B7186C18E1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74963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C0CDF-4261-4CA7-A64A-38BB6092B529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AC1DF0-9EA5-41B7-BC3F-B7186C18E1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13199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C0CDF-4261-4CA7-A64A-38BB6092B529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AC1DF0-9EA5-41B7-BC3F-B7186C18E1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90979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C0CDF-4261-4CA7-A64A-38BB6092B529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AC1DF0-9EA5-41B7-BC3F-B7186C18E1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053056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EC0CDF-4261-4CA7-A64A-38BB6092B529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AC1DF0-9EA5-41B7-BC3F-B7186C18E1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59974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cs.wikipedia.org/wiki/Parlament_%C4%8Cesk%C3%A9_republiky" TargetMode="External"/><Relationship Id="rId2" Type="http://schemas.openxmlformats.org/officeDocument/2006/relationships/hyperlink" Target="https://cs.wikipedia.org/wiki/Sen%C3%A1t_%C4%8CR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1988840"/>
            <a:ext cx="6400800" cy="4869160"/>
          </a:xfrm>
        </p:spPr>
        <p:txBody>
          <a:bodyPr>
            <a:noAutofit/>
          </a:bodyPr>
          <a:lstStyle/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 školy: </a:t>
            </a:r>
            <a:r>
              <a:rPr lang="cs-CZ" sz="1100" b="1" dirty="0" smtClean="0">
                <a:solidFill>
                  <a:schemeClr val="tx1"/>
                </a:solidFill>
              </a:rPr>
              <a:t>Základní škola a Mateřská škola Kladno, Norská 2633</a:t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Autor: Martina Černá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 materiálu:  </a:t>
            </a: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VY_12_INOVACE_OS.6.Cer.26_Moc_zakonodarna</a:t>
            </a:r>
            <a:endParaRPr lang="cs-CZ" sz="1100" dirty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Datum</a:t>
            </a:r>
            <a:r>
              <a:rPr lang="cs-CZ" sz="1100" b="1" smtClean="0">
                <a:solidFill>
                  <a:schemeClr val="tx1"/>
                </a:solidFill>
              </a:rPr>
              <a:t>: 21.1.2014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Ročník: </a:t>
            </a:r>
            <a:r>
              <a:rPr lang="cs-CZ" sz="1100" b="1" dirty="0" smtClean="0">
                <a:solidFill>
                  <a:schemeClr val="tx1"/>
                </a:solidFill>
              </a:rPr>
              <a:t>ŠESTÝ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Vzdělávací oblast: </a:t>
            </a:r>
            <a:r>
              <a:rPr lang="cs-CZ" sz="1100" b="1" dirty="0" smtClean="0">
                <a:solidFill>
                  <a:schemeClr val="tx1"/>
                </a:solidFill>
              </a:rPr>
              <a:t>Člověk a společnost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Vzdělávací obor: </a:t>
            </a:r>
            <a:r>
              <a:rPr lang="cs-CZ" sz="1100" b="1" dirty="0" smtClean="0">
                <a:solidFill>
                  <a:schemeClr val="tx1"/>
                </a:solidFill>
              </a:rPr>
              <a:t>Obraz světa</a:t>
            </a:r>
            <a:r>
              <a:rPr lang="cs-CZ" sz="1100" dirty="0" smtClean="0">
                <a:solidFill>
                  <a:schemeClr val="tx1"/>
                </a:solidFill>
              </a:rPr>
              <a:t/>
            </a:r>
            <a:br>
              <a:rPr lang="cs-CZ" sz="1100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Název: </a:t>
            </a:r>
            <a:r>
              <a:rPr lang="cs-CZ" sz="1100" b="1" dirty="0" smtClean="0">
                <a:solidFill>
                  <a:schemeClr val="tx1"/>
                </a:solidFill>
              </a:rPr>
              <a:t>MOC ZÁKONODÁRNÁ</a:t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Číslo operačního programu: </a:t>
            </a:r>
            <a:r>
              <a:rPr lang="cs-CZ" sz="1100" b="1" dirty="0" smtClean="0">
                <a:solidFill>
                  <a:schemeClr val="tx1"/>
                </a:solidFill>
              </a:rPr>
              <a:t>CZ.1.07/1.4.00/21.3489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Název projektu: </a:t>
            </a:r>
            <a:r>
              <a:rPr lang="cs-CZ" sz="1100" b="1" dirty="0" smtClean="0">
                <a:solidFill>
                  <a:schemeClr val="tx1"/>
                </a:solidFill>
              </a:rPr>
              <a:t>UČÍME SE S RADOSTÍ</a:t>
            </a: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Anotace: Tento materiál slouží k zopakování pojmu parlament, senát.</a:t>
            </a: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Citace : JANOŠKOVÁ Dagmar, Občanská výchova s blokem Rodinná výchova pro 6.ročník základních škol a primu víceletého gymnázia, 1. </a:t>
            </a:r>
            <a:r>
              <a:rPr lang="cs-CZ" sz="1100" b="1" dirty="0" err="1" smtClean="0">
                <a:solidFill>
                  <a:schemeClr val="tx1"/>
                </a:solidFill>
              </a:rPr>
              <a:t>vyd</a:t>
            </a:r>
            <a:r>
              <a:rPr lang="cs-CZ" sz="1100" b="1" dirty="0" smtClean="0">
                <a:solidFill>
                  <a:schemeClr val="tx1"/>
                </a:solidFill>
              </a:rPr>
              <a:t>. Plzeň: </a:t>
            </a:r>
            <a:r>
              <a:rPr lang="cs-CZ" sz="1100" b="1" dirty="0" err="1" smtClean="0">
                <a:solidFill>
                  <a:schemeClr val="tx1"/>
                </a:solidFill>
              </a:rPr>
              <a:t>Fraus</a:t>
            </a:r>
            <a:r>
              <a:rPr lang="cs-CZ" sz="1100" b="1" dirty="0" smtClean="0">
                <a:solidFill>
                  <a:schemeClr val="tx1"/>
                </a:solidFill>
              </a:rPr>
              <a:t> 2003 136 s. ISBN 80-7238-207-1.</a:t>
            </a: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40" y="476672"/>
            <a:ext cx="5760720" cy="129614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19614881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32856"/>
            <a:ext cx="8229600" cy="1224136"/>
          </a:xfrm>
        </p:spPr>
        <p:txBody>
          <a:bodyPr>
            <a:normAutofit/>
          </a:bodyPr>
          <a:lstStyle/>
          <a:p>
            <a:r>
              <a:rPr lang="cs-CZ" sz="3200" u="sng" dirty="0" smtClean="0"/>
              <a:t>Moc zákonodárná</a:t>
            </a:r>
            <a:endParaRPr lang="cs-CZ" sz="3200" u="sng" dirty="0"/>
          </a:p>
        </p:txBody>
      </p:sp>
      <p:pic>
        <p:nvPicPr>
          <p:cNvPr id="1027" name="Picture 3" descr="C:\Users\ADMIN\AppData\Local\Microsoft\Windows\Temporary Internet Files\Content.IE5\3EQAP7OQ\MC9002871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284984"/>
            <a:ext cx="4824536" cy="2880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029569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                                        Moc zákonodárná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Parlament České republiky má dvě komory: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Poslaneckou sněmovnu (dolní komora) – 200 poslanců, délka volebního období 4 roky, poslancem může být volen každý občan ČR po dosažení věku 21 let, rozpuštěn může být prezidentem za daných podmínek Ústavy, poměrový volební systém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Senát (horní komora) -81 senátorů, voleni na dobu 6 ti let, každé dva roky se volí 1/3 senátu, senátorem může být každý občan ČR po dosažení 40 ti let, nemůže být rozpuštěn prezidentem, většinový volební systém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1724816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Úkol: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Kolik členů má poslanecká sněmovna?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Od kolika let může být zvolen občan do PS?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Kolik členů má senát?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Na jak dlouho je volen senátor?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Odpověď: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Poslanecká sněmovna má 200 poslanců.</a:t>
            </a:r>
          </a:p>
          <a:p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Poslancem může být zvolen občan od 21 let.</a:t>
            </a:r>
          </a:p>
          <a:p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Senát má 81 senátorů.</a:t>
            </a:r>
          </a:p>
          <a:p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Senátor je volen na dobu 6 let.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908720"/>
            <a:ext cx="7848872" cy="532859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Zdroje:</a:t>
            </a:r>
          </a:p>
          <a:p>
            <a:pPr algn="l"/>
            <a:endParaRPr lang="cs-CZ" sz="2400" dirty="0" smtClean="0">
              <a:solidFill>
                <a:schemeClr val="tx1"/>
              </a:solidFill>
            </a:endParaRP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Obrázky: KLIPART: Microsoft Office PowerPoint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  <a:hlinkClick r:id="rId2"/>
              </a:rPr>
              <a:t>https://cs.wikipedia.org/wiki/Sen%C3%A1t_%C4%8CR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l"/>
            <a:r>
              <a:rPr lang="cs-CZ" sz="2400" dirty="0">
                <a:solidFill>
                  <a:schemeClr val="tx1"/>
                </a:solidFill>
                <a:hlinkClick r:id="rId3"/>
              </a:rPr>
              <a:t>https://cs.wikipedia.org/wiki/Parlament_%</a:t>
            </a:r>
            <a:r>
              <a:rPr lang="cs-CZ" sz="2400" dirty="0" smtClean="0">
                <a:solidFill>
                  <a:schemeClr val="tx1"/>
                </a:solidFill>
                <a:hlinkClick r:id="rId3"/>
              </a:rPr>
              <a:t>C4%8Cesk%C3%A9_republiky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l"/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541284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188</Words>
  <Application>Microsoft Office PowerPoint</Application>
  <PresentationFormat>Předvádění na obrazovce (4:3)</PresentationFormat>
  <Paragraphs>52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Moc zákonodárná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6</cp:revision>
  <dcterms:created xsi:type="dcterms:W3CDTF">2014-04-14T04:29:16Z</dcterms:created>
  <dcterms:modified xsi:type="dcterms:W3CDTF">2014-05-03T18:16:35Z</dcterms:modified>
</cp:coreProperties>
</file>