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0" r:id="rId3"/>
    <p:sldId id="258" r:id="rId4"/>
    <p:sldId id="261" r:id="rId5"/>
    <p:sldId id="262" r:id="rId6"/>
    <p:sldId id="259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330" y="-7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BE958-4E44-4943-800E-6F0CE6F27A8E}" type="datetimeFigureOut">
              <a:rPr lang="cs-CZ" smtClean="0"/>
              <a:pPr/>
              <a:t>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962041-C417-4D0D-97DE-6DE6E1C0A34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432872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BE958-4E44-4943-800E-6F0CE6F27A8E}" type="datetimeFigureOut">
              <a:rPr lang="cs-CZ" smtClean="0"/>
              <a:pPr/>
              <a:t>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962041-C417-4D0D-97DE-6DE6E1C0A34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496312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BE958-4E44-4943-800E-6F0CE6F27A8E}" type="datetimeFigureOut">
              <a:rPr lang="cs-CZ" smtClean="0"/>
              <a:pPr/>
              <a:t>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962041-C417-4D0D-97DE-6DE6E1C0A34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422954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BE958-4E44-4943-800E-6F0CE6F27A8E}" type="datetimeFigureOut">
              <a:rPr lang="cs-CZ" smtClean="0"/>
              <a:pPr/>
              <a:t>3.5.2014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962041-C417-4D0D-97DE-6DE6E1C0A34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544039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BE958-4E44-4943-800E-6F0CE6F27A8E}" type="datetimeFigureOut">
              <a:rPr lang="cs-CZ" smtClean="0"/>
              <a:pPr/>
              <a:t>3.5.2014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962041-C417-4D0D-97DE-6DE6E1C0A34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434227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BE958-4E44-4943-800E-6F0CE6F27A8E}" type="datetimeFigureOut">
              <a:rPr lang="cs-CZ" smtClean="0"/>
              <a:pPr/>
              <a:t>3.5.2014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962041-C417-4D0D-97DE-6DE6E1C0A34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935663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BE958-4E44-4943-800E-6F0CE6F27A8E}" type="datetimeFigureOut">
              <a:rPr lang="cs-CZ" smtClean="0"/>
              <a:pPr/>
              <a:t>3.5.2014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962041-C417-4D0D-97DE-6DE6E1C0A34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229133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BE958-4E44-4943-800E-6F0CE6F27A8E}" type="datetimeFigureOut">
              <a:rPr lang="cs-CZ" smtClean="0"/>
              <a:pPr/>
              <a:t>3.5.2014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962041-C417-4D0D-97DE-6DE6E1C0A34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148406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BE958-4E44-4943-800E-6F0CE6F27A8E}" type="datetimeFigureOut">
              <a:rPr lang="cs-CZ" smtClean="0"/>
              <a:pPr/>
              <a:t>3.5.2014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962041-C417-4D0D-97DE-6DE6E1C0A34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301448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BE958-4E44-4943-800E-6F0CE6F27A8E}" type="datetimeFigureOut">
              <a:rPr lang="cs-CZ" smtClean="0"/>
              <a:pPr/>
              <a:t>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962041-C417-4D0D-97DE-6DE6E1C0A34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179703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BE958-4E44-4943-800E-6F0CE6F27A8E}" type="datetimeFigureOut">
              <a:rPr lang="cs-CZ" smtClean="0"/>
              <a:pPr/>
              <a:t>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962041-C417-4D0D-97DE-6DE6E1C0A34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253220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C2BE958-4E44-4943-800E-6F0CE6F27A8E}" type="datetimeFigureOut">
              <a:rPr lang="cs-CZ" smtClean="0"/>
              <a:pPr/>
              <a:t>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962041-C417-4D0D-97DE-6DE6E1C0A34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58263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cs.wikipedia.org/wiki/Parlament_%C4%8Cesk%C3%A9_republiky" TargetMode="External"/><Relationship Id="rId2" Type="http://schemas.openxmlformats.org/officeDocument/2006/relationships/hyperlink" Target="https://cs.wikipedia.org/wiki/Sen%C3%A1t_%C4%8CR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1988840"/>
            <a:ext cx="6400800" cy="4869160"/>
          </a:xfrm>
        </p:spPr>
        <p:txBody>
          <a:bodyPr>
            <a:noAutofit/>
          </a:bodyPr>
          <a:lstStyle/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Název školy: </a:t>
            </a:r>
            <a:r>
              <a:rPr lang="cs-CZ" sz="1100" b="1" dirty="0" smtClean="0">
                <a:solidFill>
                  <a:schemeClr val="tx1"/>
                </a:solidFill>
              </a:rPr>
              <a:t>Základní škola a Mateřská škola Kladno, Norská 2633</a:t>
            </a:r>
            <a:br>
              <a:rPr lang="cs-CZ" sz="1100" b="1" dirty="0" smtClean="0">
                <a:solidFill>
                  <a:schemeClr val="tx1"/>
                </a:solidFill>
              </a:rPr>
            </a:br>
            <a:endParaRPr lang="cs-CZ" sz="1100" dirty="0" smtClean="0">
              <a:solidFill>
                <a:schemeClr val="tx1"/>
              </a:solidFill>
            </a:endParaRP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Autor: Martina Černá</a:t>
            </a: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 </a:t>
            </a: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Název materiálu:  </a:t>
            </a:r>
          </a:p>
          <a:p>
            <a:pPr algn="l"/>
            <a:r>
              <a:rPr lang="cs-CZ" sz="1100" b="1" dirty="0" smtClean="0">
                <a:solidFill>
                  <a:schemeClr val="tx1"/>
                </a:solidFill>
              </a:rPr>
              <a:t>VY_12_INOVACE_OS.6.Cer.27_Parlament</a:t>
            </a:r>
            <a:endParaRPr lang="cs-CZ" sz="1100" dirty="0">
              <a:solidFill>
                <a:schemeClr val="tx1"/>
              </a:solidFill>
            </a:endParaRP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 </a:t>
            </a: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Datum</a:t>
            </a:r>
            <a:r>
              <a:rPr lang="cs-CZ" sz="1100" b="1" smtClean="0">
                <a:solidFill>
                  <a:schemeClr val="tx1"/>
                </a:solidFill>
              </a:rPr>
              <a:t>: 21.1.2014</a:t>
            </a:r>
            <a:endParaRPr lang="cs-CZ" sz="1100" dirty="0" smtClean="0">
              <a:solidFill>
                <a:schemeClr val="tx1"/>
              </a:solidFill>
            </a:endParaRP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 </a:t>
            </a: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Ročník: </a:t>
            </a:r>
            <a:r>
              <a:rPr lang="cs-CZ" sz="1100" b="1" dirty="0" smtClean="0">
                <a:solidFill>
                  <a:schemeClr val="tx1"/>
                </a:solidFill>
              </a:rPr>
              <a:t>ŠESTÝ</a:t>
            </a:r>
            <a:endParaRPr lang="cs-CZ" sz="1100" dirty="0" smtClean="0">
              <a:solidFill>
                <a:schemeClr val="tx1"/>
              </a:solidFill>
            </a:endParaRP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 </a:t>
            </a: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Vzdělávací oblast: </a:t>
            </a:r>
            <a:r>
              <a:rPr lang="cs-CZ" sz="1100" b="1" dirty="0" smtClean="0">
                <a:solidFill>
                  <a:schemeClr val="tx1"/>
                </a:solidFill>
              </a:rPr>
              <a:t>Člověk a společnost</a:t>
            </a:r>
            <a:endParaRPr lang="cs-CZ" sz="1100" dirty="0" smtClean="0">
              <a:solidFill>
                <a:schemeClr val="tx1"/>
              </a:solidFill>
            </a:endParaRPr>
          </a:p>
          <a:p>
            <a:pPr algn="l"/>
            <a:endParaRPr lang="cs-CZ" sz="1100" dirty="0" smtClean="0">
              <a:solidFill>
                <a:schemeClr val="tx1"/>
              </a:solidFill>
            </a:endParaRP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 Vzdělávací obor: </a:t>
            </a:r>
            <a:r>
              <a:rPr lang="cs-CZ" sz="1100" b="1" dirty="0" smtClean="0">
                <a:solidFill>
                  <a:schemeClr val="tx1"/>
                </a:solidFill>
              </a:rPr>
              <a:t>Obraz světa</a:t>
            </a:r>
            <a:r>
              <a:rPr lang="cs-CZ" sz="1100" dirty="0" smtClean="0">
                <a:solidFill>
                  <a:schemeClr val="tx1"/>
                </a:solidFill>
              </a:rPr>
              <a:t/>
            </a:r>
            <a:br>
              <a:rPr lang="cs-CZ" sz="1100" dirty="0" smtClean="0">
                <a:solidFill>
                  <a:schemeClr val="tx1"/>
                </a:solidFill>
              </a:rPr>
            </a:br>
            <a:endParaRPr lang="cs-CZ" sz="1100" dirty="0" smtClean="0">
              <a:solidFill>
                <a:schemeClr val="tx1"/>
              </a:solidFill>
            </a:endParaRP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Název: </a:t>
            </a:r>
            <a:r>
              <a:rPr lang="cs-CZ" sz="1100" b="1" dirty="0" smtClean="0">
                <a:solidFill>
                  <a:schemeClr val="tx1"/>
                </a:solidFill>
              </a:rPr>
              <a:t>PARLAMENT</a:t>
            </a:r>
            <a:br>
              <a:rPr lang="cs-CZ" sz="1100" b="1" dirty="0" smtClean="0">
                <a:solidFill>
                  <a:schemeClr val="tx1"/>
                </a:solidFill>
              </a:rPr>
            </a:br>
            <a:endParaRPr lang="cs-CZ" sz="1100" b="1" dirty="0" smtClean="0">
              <a:solidFill>
                <a:schemeClr val="tx1"/>
              </a:solidFill>
            </a:endParaRP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Číslo operačního programu: </a:t>
            </a:r>
            <a:r>
              <a:rPr lang="cs-CZ" sz="1100" b="1" dirty="0" smtClean="0">
                <a:solidFill>
                  <a:schemeClr val="tx1"/>
                </a:solidFill>
              </a:rPr>
              <a:t>CZ.1.07/1.4.00/21.3489</a:t>
            </a:r>
            <a:endParaRPr lang="cs-CZ" sz="1100" dirty="0" smtClean="0">
              <a:solidFill>
                <a:schemeClr val="tx1"/>
              </a:solidFill>
            </a:endParaRPr>
          </a:p>
          <a:p>
            <a:pPr algn="l"/>
            <a:endParaRPr lang="cs-CZ" sz="1100" dirty="0" smtClean="0">
              <a:solidFill>
                <a:schemeClr val="tx1"/>
              </a:solidFill>
            </a:endParaRP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 Název projektu: </a:t>
            </a:r>
            <a:r>
              <a:rPr lang="cs-CZ" sz="1100" b="1" dirty="0" smtClean="0">
                <a:solidFill>
                  <a:schemeClr val="tx1"/>
                </a:solidFill>
              </a:rPr>
              <a:t>UČÍME SE S RADOSTÍ</a:t>
            </a:r>
          </a:p>
          <a:p>
            <a:pPr algn="l"/>
            <a:endParaRPr lang="cs-CZ" sz="1100" b="1" dirty="0" smtClean="0">
              <a:solidFill>
                <a:schemeClr val="tx1"/>
              </a:solidFill>
            </a:endParaRPr>
          </a:p>
          <a:p>
            <a:pPr algn="l"/>
            <a:r>
              <a:rPr lang="cs-CZ" sz="1100" b="1" dirty="0" smtClean="0">
                <a:solidFill>
                  <a:schemeClr val="tx1"/>
                </a:solidFill>
              </a:rPr>
              <a:t>Anotace: Tento materiál slouží k zopakování pojmu parlament.</a:t>
            </a:r>
          </a:p>
          <a:p>
            <a:pPr algn="l"/>
            <a:r>
              <a:rPr lang="cs-CZ" sz="1100" b="1" dirty="0" smtClean="0">
                <a:solidFill>
                  <a:schemeClr val="tx1"/>
                </a:solidFill>
              </a:rPr>
              <a:t>Citace : JANOŠKOVÁ Dagmar, Občanská výchova s blokem Rodinná výchova pro 6.ročník základních škol a primu víceletého gymnázia, 1. </a:t>
            </a:r>
            <a:r>
              <a:rPr lang="cs-CZ" sz="1100" b="1" dirty="0" err="1" smtClean="0">
                <a:solidFill>
                  <a:schemeClr val="tx1"/>
                </a:solidFill>
              </a:rPr>
              <a:t>vyd</a:t>
            </a:r>
            <a:r>
              <a:rPr lang="cs-CZ" sz="1100" b="1" dirty="0" smtClean="0">
                <a:solidFill>
                  <a:schemeClr val="tx1"/>
                </a:solidFill>
              </a:rPr>
              <a:t>. Plzeň: </a:t>
            </a:r>
            <a:r>
              <a:rPr lang="cs-CZ" sz="1100" b="1" dirty="0" err="1" smtClean="0">
                <a:solidFill>
                  <a:schemeClr val="tx1"/>
                </a:solidFill>
              </a:rPr>
              <a:t>Fraus</a:t>
            </a:r>
            <a:r>
              <a:rPr lang="cs-CZ" sz="1100" b="1" dirty="0" smtClean="0">
                <a:solidFill>
                  <a:schemeClr val="tx1"/>
                </a:solidFill>
              </a:rPr>
              <a:t> 2003 136 s. ISBN 80-7238-207-1.</a:t>
            </a:r>
          </a:p>
          <a:p>
            <a:pPr algn="l"/>
            <a:endParaRPr lang="cs-CZ" sz="1100" b="1" dirty="0" smtClean="0">
              <a:solidFill>
                <a:schemeClr val="tx1"/>
              </a:solidFill>
            </a:endParaRPr>
          </a:p>
          <a:p>
            <a:pPr algn="l"/>
            <a:endParaRPr lang="cs-CZ" sz="1100" b="1" dirty="0" smtClean="0">
              <a:solidFill>
                <a:schemeClr val="tx1"/>
              </a:solidFill>
            </a:endParaRPr>
          </a:p>
          <a:p>
            <a:pPr algn="l"/>
            <a:endParaRPr lang="cs-CZ" sz="1100" dirty="0" smtClean="0">
              <a:solidFill>
                <a:schemeClr val="tx1"/>
              </a:solidFill>
            </a:endParaRPr>
          </a:p>
          <a:p>
            <a:pPr algn="l"/>
            <a:endParaRPr lang="cs-CZ" sz="1100" dirty="0"/>
          </a:p>
        </p:txBody>
      </p:sp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40" y="476672"/>
            <a:ext cx="5760720" cy="1296144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231205700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80928"/>
            <a:ext cx="8229600" cy="1080120"/>
          </a:xfrm>
        </p:spPr>
        <p:txBody>
          <a:bodyPr>
            <a:normAutofit/>
          </a:bodyPr>
          <a:lstStyle/>
          <a:p>
            <a:r>
              <a:rPr lang="cs-CZ" sz="3200" u="sng" dirty="0" smtClean="0"/>
              <a:t>Parlament</a:t>
            </a:r>
            <a:endParaRPr lang="cs-CZ" sz="3200" u="sng" dirty="0"/>
          </a:p>
        </p:txBody>
      </p:sp>
    </p:spTree>
    <p:extLst>
      <p:ext uri="{BB962C8B-B14F-4D97-AF65-F5344CB8AC3E}">
        <p14:creationId xmlns:p14="http://schemas.microsoft.com/office/powerpoint/2010/main" xmlns="" val="17234402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                                   </a:t>
            </a:r>
            <a:r>
              <a:rPr lang="cs-CZ" sz="2400" dirty="0" smtClean="0"/>
              <a:t>Parlament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Projednává a přijímá zákony 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Návrh na podání zákonů může dát :</a:t>
            </a:r>
          </a:p>
          <a:p>
            <a:r>
              <a:rPr lang="cs-CZ" sz="2400" dirty="0" smtClean="0"/>
              <a:t>Poslanec</a:t>
            </a:r>
          </a:p>
          <a:p>
            <a:r>
              <a:rPr lang="cs-CZ" sz="2400" dirty="0" smtClean="0"/>
              <a:t>Skupina poslanců</a:t>
            </a:r>
          </a:p>
          <a:p>
            <a:r>
              <a:rPr lang="cs-CZ" sz="2400" dirty="0" smtClean="0"/>
              <a:t>Senátor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Vláda</a:t>
            </a:r>
          </a:p>
          <a:p>
            <a:r>
              <a:rPr lang="cs-CZ" sz="2400" dirty="0" smtClean="0"/>
              <a:t>Zastupitelé vyšších samosprávních celků</a:t>
            </a:r>
          </a:p>
          <a:p>
            <a:pPr marL="0" indent="0">
              <a:buNone/>
            </a:pPr>
            <a:r>
              <a:rPr lang="cs-CZ" sz="2400" dirty="0" smtClean="0"/>
              <a:t>Poslanci návrhy zákonů projednávají, pozměňují nebo doplňují.</a:t>
            </a:r>
          </a:p>
          <a:p>
            <a:pPr marL="0" indent="0">
              <a:buNone/>
            </a:pPr>
            <a:r>
              <a:rPr lang="cs-CZ" sz="2400" dirty="0" smtClean="0"/>
              <a:t>Aby mohli zákon přijmout musí jich být přítomna alespoň 1/3.</a:t>
            </a:r>
          </a:p>
          <a:p>
            <a:pPr marL="0" indent="0">
              <a:buNone/>
            </a:pPr>
            <a:r>
              <a:rPr lang="cs-CZ" sz="2400" dirty="0" smtClean="0"/>
              <a:t>Poté je parlament usnášení schopen.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140854502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21744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Úkol.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Jakou funkci vykonává parlament?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Kolik musí být přítomných poslanců k přijetí </a:t>
            </a:r>
          </a:p>
          <a:p>
            <a:pPr>
              <a:buNone/>
            </a:pPr>
            <a:r>
              <a:rPr lang="cs-CZ" dirty="0" smtClean="0"/>
              <a:t>Zákona?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4176464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Odpověď: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Parlament projednává a přijímá zákony.</a:t>
            </a:r>
          </a:p>
          <a:p>
            <a:pPr>
              <a:buNone/>
            </a:pPr>
            <a:endParaRPr lang="cs-CZ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K přijetí zákona je potřeba alespoň 1/3 poslanců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908720"/>
            <a:ext cx="7848872" cy="5328592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>
                <a:solidFill>
                  <a:schemeClr val="tx1"/>
                </a:solidFill>
              </a:rPr>
              <a:t>Zdroje:</a:t>
            </a:r>
          </a:p>
          <a:p>
            <a:pPr algn="l"/>
            <a:endParaRPr lang="cs-CZ" sz="2400" dirty="0" smtClean="0">
              <a:solidFill>
                <a:schemeClr val="tx1"/>
              </a:solidFill>
            </a:endParaRPr>
          </a:p>
          <a:p>
            <a:pPr algn="l"/>
            <a:r>
              <a:rPr lang="cs-CZ" sz="2400" dirty="0" smtClean="0">
                <a:solidFill>
                  <a:schemeClr val="tx1"/>
                </a:solidFill>
                <a:hlinkClick r:id="rId2"/>
              </a:rPr>
              <a:t>https://cs.wikipedia.org/wiki/Sen%C3%A1t_%C4%8CR</a:t>
            </a:r>
            <a:endParaRPr lang="cs-CZ" sz="2400" dirty="0" smtClean="0">
              <a:solidFill>
                <a:schemeClr val="tx1"/>
              </a:solidFill>
            </a:endParaRPr>
          </a:p>
          <a:p>
            <a:pPr algn="l"/>
            <a:r>
              <a:rPr lang="cs-CZ" sz="2400" dirty="0">
                <a:solidFill>
                  <a:schemeClr val="tx1"/>
                </a:solidFill>
                <a:hlinkClick r:id="rId3"/>
              </a:rPr>
              <a:t>https://cs.wikipedia.org/wiki/Parlament_%</a:t>
            </a:r>
            <a:r>
              <a:rPr lang="cs-CZ" sz="2400" dirty="0" smtClean="0">
                <a:solidFill>
                  <a:schemeClr val="tx1"/>
                </a:solidFill>
                <a:hlinkClick r:id="rId3"/>
              </a:rPr>
              <a:t>C4%8Cesk%C3%A9_republiky</a:t>
            </a:r>
            <a:endParaRPr lang="cs-CZ" sz="2400" dirty="0" smtClean="0">
              <a:solidFill>
                <a:schemeClr val="tx1"/>
              </a:solidFill>
            </a:endParaRPr>
          </a:p>
          <a:p>
            <a:pPr algn="l"/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69842299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</TotalTime>
  <Words>108</Words>
  <Application>Microsoft Office PowerPoint</Application>
  <PresentationFormat>Předvádění na obrazovce (4:3)</PresentationFormat>
  <Paragraphs>50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Snímek 1</vt:lpstr>
      <vt:lpstr>Parlament</vt:lpstr>
      <vt:lpstr>Snímek 3</vt:lpstr>
      <vt:lpstr>Snímek 4</vt:lpstr>
      <vt:lpstr>Snímek 5</vt:lpstr>
      <vt:lpstr>Snímek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ADMIN</cp:lastModifiedBy>
  <cp:revision>6</cp:revision>
  <dcterms:created xsi:type="dcterms:W3CDTF">2014-04-14T04:32:22Z</dcterms:created>
  <dcterms:modified xsi:type="dcterms:W3CDTF">2014-05-03T18:09:14Z</dcterms:modified>
</cp:coreProperties>
</file>