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7345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31203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4315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1574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14566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4891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95196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9530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4267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0366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5674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A8D75-693E-463C-8E09-DE587401AC94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FDE63-4F0B-4A04-BAB5-3E72086B07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39547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eckralove.org/uploads/gallery/full/519.jpg" TargetMode="External"/><Relationship Id="rId2" Type="http://schemas.openxmlformats.org/officeDocument/2006/relationships/hyperlink" Target="http://www.topzine.cz/wp-content/uploads/2010/03/Resuscitace_1.j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700808"/>
            <a:ext cx="6400800" cy="5157192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VY_12_INOVACE_OS.6.Cer.29_Prvni_pomoc_zastava_dechu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28.1.2014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PRVNÍ POMOC – ZÁSTAVA DECHU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první pomoc –zástava dechu.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Citace: </a:t>
            </a:r>
            <a:r>
              <a:rPr lang="cs-CZ" sz="1100" dirty="0" smtClean="0">
                <a:solidFill>
                  <a:schemeClr val="tx1"/>
                </a:solidFill>
              </a:rPr>
              <a:t>B</a:t>
            </a:r>
            <a:r>
              <a:rPr lang="cs-CZ" sz="1100" dirty="0">
                <a:solidFill>
                  <a:schemeClr val="tx1"/>
                </a:solidFill>
              </a:rPr>
              <a:t>. </a:t>
            </a:r>
            <a:r>
              <a:rPr lang="cs-CZ" sz="1100" dirty="0" err="1">
                <a:solidFill>
                  <a:schemeClr val="tx1"/>
                </a:solidFill>
              </a:rPr>
              <a:t>Šefrna</a:t>
            </a:r>
            <a:r>
              <a:rPr lang="cs-CZ" sz="1100" dirty="0">
                <a:solidFill>
                  <a:schemeClr val="tx1"/>
                </a:solidFill>
              </a:rPr>
              <a:t> - Poskytování první pomoci, ČÚV ČSČK, 1982</a:t>
            </a:r>
            <a:r>
              <a:rPr lang="cs-CZ" sz="1100" b="1" dirty="0">
                <a:solidFill>
                  <a:schemeClr val="tx1"/>
                </a:solidFill>
              </a:rPr>
              <a:t/>
            </a:r>
            <a:br>
              <a:rPr lang="cs-CZ" sz="1100" b="1" dirty="0">
                <a:solidFill>
                  <a:schemeClr val="tx1"/>
                </a:solidFill>
              </a:rPr>
            </a:br>
            <a:r>
              <a:rPr lang="cs-CZ" sz="1100" dirty="0" smtClean="0">
                <a:solidFill>
                  <a:schemeClr val="tx1"/>
                </a:solidFill>
              </a:rPr>
              <a:t>Příručka první pomoci, učebnicové texty pro odbornou přípravu jednotek požární ochrany 1998, vydalo: Sdružení pro nadaci </a:t>
            </a:r>
            <a:r>
              <a:rPr lang="cs-CZ" sz="1100" dirty="0" err="1" smtClean="0">
                <a:solidFill>
                  <a:schemeClr val="tx1"/>
                </a:solidFill>
              </a:rPr>
              <a:t>Gallus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Rubes</a:t>
            </a:r>
            <a:r>
              <a:rPr lang="cs-CZ" sz="1100" dirty="0" smtClean="0">
                <a:solidFill>
                  <a:schemeClr val="tx1"/>
                </a:solidFill>
              </a:rPr>
              <a:t> za přispění státní dotace Ministerstva vnitra – Ředitelství hasičského záchranného sboru České republiky, 255 stran, ISBN 80-07- 01036x</a:t>
            </a:r>
            <a:endParaRPr lang="cs-CZ" sz="1100" b="1" dirty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332656"/>
            <a:ext cx="5760720" cy="11521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41949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76872"/>
            <a:ext cx="8229600" cy="11521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První pomoc – zástava dechu</a:t>
            </a:r>
            <a:endParaRPr lang="cs-CZ" sz="3200" dirty="0"/>
          </a:p>
        </p:txBody>
      </p:sp>
      <p:pic>
        <p:nvPicPr>
          <p:cNvPr id="3074" name="Picture 2" descr="C:\Users\ADMIN\Desktop\5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573016"/>
            <a:ext cx="3744416" cy="28765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01280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 lidském životě rozhodují vteřiny. Proto je dobré vědět jak rychle pomoci člověku, který se dostal do nesnází.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Zástava dechu, neprůchodnost dýchacích cest nebo nedostatečné dýchání, vede k nedostatečnému okysličení těla </a:t>
            </a:r>
          </a:p>
          <a:p>
            <a:pPr marL="0" indent="0">
              <a:buNone/>
            </a:pPr>
            <a:r>
              <a:rPr lang="cs-CZ" sz="2400" dirty="0" smtClean="0"/>
              <a:t>a může vést  až k poškození mozku.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Mezi nejčastější příčiny zástavy dechu patří například tonutí, úraz elektrickým proudem, poranění hrudníku či hlavy, otravy nebo křečové stavy.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Normální počet dechů je 16 u dospělého člověka.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2333313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000" dirty="0" smtClean="0"/>
              <a:t>Jak poznáme zástavu dechu?</a:t>
            </a:r>
          </a:p>
          <a:p>
            <a:pPr marL="0" indent="0">
              <a:buNone/>
            </a:pPr>
            <a:endParaRPr lang="cs-CZ" sz="20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sz="2000" dirty="0" smtClean="0"/>
              <a:t>Pohledem zjistíme, zda se postiženému pohybuje hrudník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000" dirty="0" smtClean="0"/>
              <a:t>Postižený může mít promodralé rty nebo celý obličej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000" dirty="0" smtClean="0"/>
              <a:t>Poslechneme si, přiložením ucha k ústům, zda je slyšitelné dýchání kolem úst a nosu postiženého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000" dirty="0" smtClean="0"/>
              <a:t>Postižený může vydávat chraplavé, sípavé, pískavé zvuky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000" dirty="0" smtClean="0"/>
              <a:t>Postižený může mít ústa plné nečistot (zvratky, písek aj.)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sz="2400" dirty="0"/>
          </a:p>
        </p:txBody>
      </p:sp>
      <p:pic>
        <p:nvPicPr>
          <p:cNvPr id="1027" name="Picture 3" descr="C:\Users\ADMIN\Desktop\pomoc1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929" y="3778662"/>
            <a:ext cx="3228975" cy="2419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53635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Jak provedeme první pomoc při nedostatečném dýchání nebo neprůchodnosti dýchacích cest?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Postižený leží na zádech a my mu zakloníme hlavu.  To většinou stačí </a:t>
            </a:r>
          </a:p>
          <a:p>
            <a:pPr marL="0" indent="0">
              <a:buNone/>
            </a:pPr>
            <a:r>
              <a:rPr lang="cs-CZ" sz="2000" dirty="0" smtClean="0"/>
              <a:t>k uvolnění dýchacích cest. Někdy však musíme použít tzv. „trojí hmat“. </a:t>
            </a:r>
          </a:p>
          <a:p>
            <a:pPr marL="0" indent="0">
              <a:buNone/>
            </a:pPr>
            <a:r>
              <a:rPr lang="cs-CZ" sz="2000" dirty="0" smtClean="0"/>
              <a:t>Ten se dělá: záklon hlavy, předsunutím dolní čelisti tahem za úhel dolní čelisti</a:t>
            </a:r>
          </a:p>
          <a:p>
            <a:pPr marL="0" indent="0">
              <a:buNone/>
            </a:pPr>
            <a:r>
              <a:rPr lang="cs-CZ" sz="2000" dirty="0" smtClean="0"/>
              <a:t>pod ušním lalůčkem,  otevření úst palcem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 descr="C:\Users\ADMIN\Desktop\Resuscitace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789041"/>
            <a:ext cx="4320480" cy="2250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95517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 lnSpcReduction="10000"/>
          </a:bodyPr>
          <a:lstStyle/>
          <a:p>
            <a:pPr marL="0" indent="0" fontAlgn="base">
              <a:buNone/>
            </a:pPr>
            <a:r>
              <a:rPr lang="cs-CZ" sz="2000" dirty="0" smtClean="0"/>
              <a:t>Jak pomůžeme při úplné zástavě dechu?</a:t>
            </a:r>
          </a:p>
          <a:p>
            <a:pPr fontAlgn="base"/>
            <a:r>
              <a:rPr lang="cs-CZ" sz="2000" dirty="0" smtClean="0"/>
              <a:t>Nejprve zkontrolujeme dutinu ústí. V případě znečištění vložíme ruku co nejhlouběji a snažíme se vyndat všechen obsah ven.</a:t>
            </a:r>
          </a:p>
          <a:p>
            <a:pPr fontAlgn="base"/>
            <a:r>
              <a:rPr lang="cs-CZ" sz="2000" dirty="0" smtClean="0"/>
              <a:t>Hlavu </a:t>
            </a:r>
            <a:r>
              <a:rPr lang="cs-CZ" sz="2000" dirty="0"/>
              <a:t>postiženého zakláníme </a:t>
            </a:r>
            <a:r>
              <a:rPr lang="cs-CZ" sz="2000" dirty="0" smtClean="0"/>
              <a:t>dozadu pomocí levé ruky, kterou máme </a:t>
            </a:r>
            <a:r>
              <a:rPr lang="cs-CZ" sz="2000" dirty="0"/>
              <a:t>pod krkem a pravou tlačíme na čelo. Pravou rukou </a:t>
            </a:r>
            <a:r>
              <a:rPr lang="cs-CZ" sz="2000" dirty="0" smtClean="0"/>
              <a:t>stlačujeme </a:t>
            </a:r>
            <a:r>
              <a:rPr lang="cs-CZ" sz="2000" dirty="0"/>
              <a:t>nosní dírky a ucpáváme tak nos, aby </a:t>
            </a:r>
            <a:r>
              <a:rPr lang="cs-CZ" sz="2000" dirty="0" smtClean="0"/>
              <a:t>nám při vdechu neutíkal vzduch nosem</a:t>
            </a:r>
            <a:r>
              <a:rPr lang="cs-CZ" sz="2000" dirty="0"/>
              <a:t>.</a:t>
            </a:r>
          </a:p>
          <a:p>
            <a:pPr fontAlgn="base"/>
            <a:r>
              <a:rPr lang="cs-CZ" sz="2000" dirty="0" smtClean="0"/>
              <a:t>Ústa otevřete ze široka, </a:t>
            </a:r>
            <a:r>
              <a:rPr lang="cs-CZ" sz="2000" dirty="0"/>
              <a:t>nadechněte se a </a:t>
            </a:r>
            <a:r>
              <a:rPr lang="cs-CZ" sz="2000" dirty="0" smtClean="0"/>
              <a:t>svými ústy překryjte  ústa </a:t>
            </a:r>
            <a:r>
              <a:rPr lang="cs-CZ" sz="2000" dirty="0"/>
              <a:t>postiženého </a:t>
            </a:r>
            <a:r>
              <a:rPr lang="cs-CZ" sz="2000" dirty="0" smtClean="0"/>
              <a:t>tak, </a:t>
            </a:r>
            <a:r>
              <a:rPr lang="cs-CZ" sz="2000" dirty="0"/>
              <a:t>aby mezi vašimi rty a obličejem neunikal vzduch. </a:t>
            </a:r>
            <a:r>
              <a:rPr lang="cs-CZ" sz="2000" dirty="0" smtClean="0"/>
              <a:t>Vdechněte </a:t>
            </a:r>
            <a:r>
              <a:rPr lang="cs-CZ" sz="2000" dirty="0"/>
              <a:t>svůj objem </a:t>
            </a:r>
            <a:r>
              <a:rPr lang="cs-CZ" sz="2000" dirty="0" smtClean="0"/>
              <a:t>vzduchu z plic do </a:t>
            </a:r>
            <a:r>
              <a:rPr lang="cs-CZ" sz="2000" dirty="0"/>
              <a:t>dýchacích cest postiženého a sledujte jeho hrudník. </a:t>
            </a:r>
            <a:r>
              <a:rPr lang="cs-CZ" sz="2000" dirty="0" smtClean="0"/>
              <a:t>Pokud se postiženému zvedá hrudník ukazuje se, že </a:t>
            </a:r>
            <a:r>
              <a:rPr lang="cs-CZ" sz="2000" dirty="0"/>
              <a:t>vzduch proniká do plic a dýchání je účinné.</a:t>
            </a:r>
          </a:p>
          <a:p>
            <a:pPr fontAlgn="base"/>
            <a:r>
              <a:rPr lang="cs-CZ" sz="2000" dirty="0"/>
              <a:t>Oddalte ústa a nechte postiženého pasivně vydechnout. Tato pauza nám slouží k opětovnému nádechu a zároveň pozorujeme hrudník postiženého jestli opravdu klesá a tím že vzduch volně uniká z jeho plic</a:t>
            </a:r>
            <a:r>
              <a:rPr lang="cs-CZ" sz="2000" dirty="0" smtClean="0"/>
              <a:t>.</a:t>
            </a:r>
          </a:p>
          <a:p>
            <a:pPr fontAlgn="base"/>
            <a:endParaRPr lang="cs-CZ" sz="2000" dirty="0" smtClean="0"/>
          </a:p>
          <a:p>
            <a:pPr marL="0" indent="0" fontAlgn="base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PAMATUJ! Vždy nejprve volej záchranou pomoc !Na čísle 155 sedí školený odborní, který ti dokáže poradit a správně navést v každé situaci.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735586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10445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Jaké jsou nejčastější příčiny zástavy dechu?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 provedeme první pomoc při nedostatečném </a:t>
            </a:r>
          </a:p>
          <a:p>
            <a:pPr>
              <a:buNone/>
            </a:pPr>
            <a:r>
              <a:rPr lang="cs-CZ" dirty="0" smtClean="0"/>
              <a:t>dýchání nebo neprůchodnosti dýchacích cest?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r>
              <a:rPr lang="cs-CZ" dirty="0" smtClean="0"/>
              <a:t>Nejčastější příčiny  zástavy dechu jsou tonutí, </a:t>
            </a:r>
          </a:p>
          <a:p>
            <a:pPr>
              <a:buNone/>
            </a:pPr>
            <a:r>
              <a:rPr lang="cs-CZ" dirty="0" smtClean="0"/>
              <a:t>úraz elektrickým proudem,poranění hlavy nebo </a:t>
            </a:r>
          </a:p>
          <a:p>
            <a:pPr>
              <a:buNone/>
            </a:pPr>
            <a:r>
              <a:rPr lang="cs-CZ" dirty="0" smtClean="0"/>
              <a:t>hrudníku, otrava, křečové stavy.</a:t>
            </a:r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Postižený leží na zádech a my mu zakloníme hlavu.  To většinou stačí k uvolnění dýchacích cest. Někdy však musíme použít tzv. „trojí hmat“. </a:t>
            </a:r>
          </a:p>
          <a:p>
            <a:pPr marL="0" indent="0">
              <a:buNone/>
            </a:pPr>
            <a:r>
              <a:rPr lang="cs-CZ" dirty="0" smtClean="0"/>
              <a:t>Ten se dělá: záklon hlavy, předsunutím dolní čelisti tahem za úhel dolní </a:t>
            </a:r>
            <a:r>
              <a:rPr lang="cs-CZ" dirty="0" err="1" smtClean="0"/>
              <a:t>čelistipod</a:t>
            </a:r>
            <a:r>
              <a:rPr lang="cs-CZ" dirty="0" smtClean="0"/>
              <a:t> ušním lalůčkem,  otevření úst palcem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Zdroje:</a:t>
            </a:r>
          </a:p>
          <a:p>
            <a:pPr marL="0" indent="0">
              <a:buNone/>
            </a:pPr>
            <a:r>
              <a:rPr lang="cs-CZ" sz="1600" dirty="0"/>
              <a:t>B. </a:t>
            </a:r>
            <a:r>
              <a:rPr lang="cs-CZ" sz="1600" dirty="0" err="1"/>
              <a:t>Šefrna</a:t>
            </a:r>
            <a:r>
              <a:rPr lang="cs-CZ" sz="1600" dirty="0"/>
              <a:t> - Poskytování první pomoci, ČÚV ČSČK, </a:t>
            </a:r>
            <a:r>
              <a:rPr lang="cs-CZ" sz="1600" dirty="0" smtClean="0"/>
              <a:t>1982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Příručka první pomoci, učebnicové texty pro odbornou přípravu jednotek požární ochrany 1998, vydalo: Sdružení pro nadaci </a:t>
            </a:r>
            <a:r>
              <a:rPr lang="cs-CZ" sz="1600" dirty="0" err="1" smtClean="0"/>
              <a:t>Gallus</a:t>
            </a:r>
            <a:r>
              <a:rPr lang="cs-CZ" sz="1600" dirty="0" smtClean="0"/>
              <a:t> </a:t>
            </a:r>
            <a:r>
              <a:rPr lang="cs-CZ" sz="1600" dirty="0" err="1" smtClean="0"/>
              <a:t>Rubes</a:t>
            </a:r>
            <a:r>
              <a:rPr lang="cs-CZ" sz="1600" dirty="0" smtClean="0"/>
              <a:t> za přispění státní dotace Ministerstva vnitra – Ředitelství hasičského záchranného sboru České republiky, 255 stran, ISBN 80-07- 01036x</a:t>
            </a:r>
            <a:br>
              <a:rPr lang="cs-CZ" sz="1600" dirty="0" smtClean="0"/>
            </a:b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Obrázky:</a:t>
            </a:r>
          </a:p>
          <a:p>
            <a:r>
              <a:rPr lang="cs-CZ" sz="1600" dirty="0" smtClean="0">
                <a:hlinkClick r:id="rId2"/>
              </a:rPr>
              <a:t>http://www.topzine.cz/wp-content/uploads/2010/03/Resuscitace_1.jp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http://www.hradeckralove.org/uploads/gallery/full/519.jpg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9008954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360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První pomoc – zástava dechu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19</cp:revision>
  <dcterms:created xsi:type="dcterms:W3CDTF">2014-04-14T16:45:46Z</dcterms:created>
  <dcterms:modified xsi:type="dcterms:W3CDTF">2014-05-04T09:17:33Z</dcterms:modified>
</cp:coreProperties>
</file>