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560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7568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4600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036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172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8400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0881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6413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957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7037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9641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631C0-B837-4717-A4D6-37D5E700DE8A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DBA28-C4C5-4200-BCA4-7025A3947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6587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700808"/>
            <a:ext cx="6400800" cy="5157192"/>
          </a:xfrm>
        </p:spPr>
        <p:txBody>
          <a:bodyPr>
            <a:noAutofit/>
          </a:bodyPr>
          <a:lstStyle/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školy: </a:t>
            </a:r>
            <a:r>
              <a:rPr lang="cs-CZ" sz="1100" b="1" dirty="0" smtClean="0">
                <a:solidFill>
                  <a:schemeClr val="tx1"/>
                </a:solidFill>
              </a:rPr>
              <a:t>Základní škola a Mateřská škola Kladno, Norská 2633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Autor: Martina Černá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materiálu:  </a:t>
            </a: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VY_12_INOVACE_OS.6.Cer.30_Prvni_pomoc</a:t>
            </a:r>
            <a:endParaRPr lang="cs-CZ" sz="1100" dirty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Datum</a:t>
            </a:r>
            <a:r>
              <a:rPr lang="cs-CZ" sz="1100" b="1" dirty="0" smtClean="0">
                <a:solidFill>
                  <a:schemeClr val="tx1"/>
                </a:solidFill>
              </a:rPr>
              <a:t>: 28.1.2014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Ročník: </a:t>
            </a:r>
            <a:r>
              <a:rPr lang="cs-CZ" sz="1100" b="1" dirty="0" smtClean="0">
                <a:solidFill>
                  <a:schemeClr val="tx1"/>
                </a:solidFill>
              </a:rPr>
              <a:t>ŠESTÝ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Vzdělávací oblast: </a:t>
            </a:r>
            <a:r>
              <a:rPr lang="cs-CZ" sz="1100" b="1" dirty="0" smtClean="0">
                <a:solidFill>
                  <a:schemeClr val="tx1"/>
                </a:solidFill>
              </a:rPr>
              <a:t>Člověk a společnost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Vzdělávací obor: </a:t>
            </a:r>
            <a:r>
              <a:rPr lang="cs-CZ" sz="1100" b="1" dirty="0" smtClean="0">
                <a:solidFill>
                  <a:schemeClr val="tx1"/>
                </a:solidFill>
              </a:rPr>
              <a:t>Obraz světa</a:t>
            </a:r>
            <a:r>
              <a:rPr lang="cs-CZ" sz="1100" dirty="0" smtClean="0">
                <a:solidFill>
                  <a:schemeClr val="tx1"/>
                </a:solidFill>
              </a:rPr>
              <a:t/>
            </a:r>
            <a:br>
              <a:rPr lang="cs-CZ" sz="1100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Název: </a:t>
            </a:r>
            <a:r>
              <a:rPr lang="cs-CZ" sz="1100" b="1" dirty="0" smtClean="0">
                <a:solidFill>
                  <a:schemeClr val="tx1"/>
                </a:solidFill>
              </a:rPr>
              <a:t>PRVNÍ POMOC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Číslo operačního programu: </a:t>
            </a:r>
            <a:r>
              <a:rPr lang="cs-CZ" sz="1100" b="1" dirty="0" smtClean="0">
                <a:solidFill>
                  <a:schemeClr val="tx1"/>
                </a:solidFill>
              </a:rPr>
              <a:t>CZ.1.07/1.4.00/21.3489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Název projektu: </a:t>
            </a:r>
            <a:r>
              <a:rPr lang="cs-CZ" sz="1100" b="1" dirty="0" smtClean="0">
                <a:solidFill>
                  <a:schemeClr val="tx1"/>
                </a:solidFill>
              </a:rPr>
              <a:t>UČÍME SE S RADOSTÍ</a:t>
            </a: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Anotace: Tento materiál slouží k zopakování pojmu první pomoc.</a:t>
            </a: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Citace: </a:t>
            </a:r>
            <a:r>
              <a:rPr lang="cs-CZ" sz="1100" dirty="0">
                <a:solidFill>
                  <a:schemeClr val="tx1"/>
                </a:solidFill>
              </a:rPr>
              <a:t>B. </a:t>
            </a:r>
            <a:r>
              <a:rPr lang="cs-CZ" sz="1100" dirty="0" err="1">
                <a:solidFill>
                  <a:schemeClr val="tx1"/>
                </a:solidFill>
              </a:rPr>
              <a:t>Šefrna</a:t>
            </a:r>
            <a:r>
              <a:rPr lang="cs-CZ" sz="1100" dirty="0">
                <a:solidFill>
                  <a:schemeClr val="tx1"/>
                </a:solidFill>
              </a:rPr>
              <a:t> - Poskytování první pomoci, ČÚV ČSČK, </a:t>
            </a:r>
            <a:r>
              <a:rPr lang="cs-CZ" sz="1100" dirty="0" smtClean="0">
                <a:solidFill>
                  <a:schemeClr val="tx1"/>
                </a:solidFill>
              </a:rPr>
              <a:t>1982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Příručka první pomoci, učebnicové texty pro odbornou přípravu jednotek požární ochrany 1998, vydalo: Sdružení pro nadaci </a:t>
            </a:r>
            <a:r>
              <a:rPr lang="cs-CZ" sz="1100" dirty="0" err="1" smtClean="0">
                <a:solidFill>
                  <a:schemeClr val="tx1"/>
                </a:solidFill>
              </a:rPr>
              <a:t>Gallus</a:t>
            </a:r>
            <a:r>
              <a:rPr lang="cs-CZ" sz="1100" dirty="0" smtClean="0">
                <a:solidFill>
                  <a:schemeClr val="tx1"/>
                </a:solidFill>
              </a:rPr>
              <a:t> </a:t>
            </a:r>
            <a:r>
              <a:rPr lang="cs-CZ" sz="1100" dirty="0" err="1" smtClean="0">
                <a:solidFill>
                  <a:schemeClr val="tx1"/>
                </a:solidFill>
              </a:rPr>
              <a:t>Rubes</a:t>
            </a:r>
            <a:r>
              <a:rPr lang="cs-CZ" sz="1100" dirty="0" smtClean="0">
                <a:solidFill>
                  <a:schemeClr val="tx1"/>
                </a:solidFill>
              </a:rPr>
              <a:t> za přispění státní dotace Ministerstva vnitra – Ředitelství hasičského záchranného sboru České republiky, 255 stran, ISBN 80-07- 01036x</a:t>
            </a:r>
            <a:endParaRPr lang="cs-CZ" sz="1100" dirty="0">
              <a:solidFill>
                <a:schemeClr val="tx1"/>
              </a:solidFill>
            </a:endParaRP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40" y="332656"/>
            <a:ext cx="5760720" cy="11521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03227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První pomoc</a:t>
            </a:r>
            <a:endParaRPr lang="cs-CZ" sz="3200" u="sng" dirty="0"/>
          </a:p>
        </p:txBody>
      </p:sp>
    </p:spTree>
    <p:extLst>
      <p:ext uri="{BB962C8B-B14F-4D97-AF65-F5344CB8AC3E}">
        <p14:creationId xmlns:p14="http://schemas.microsoft.com/office/powerpoint/2010/main" xmlns="" val="1591765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u="sng" dirty="0" smtClean="0"/>
              <a:t>První pomoc </a:t>
            </a:r>
            <a:r>
              <a:rPr lang="cs-CZ" sz="2000" dirty="0" smtClean="0"/>
              <a:t>– zajišťuje ošetření postiženého nebo nemocného před příjezdem Lékařské záchranné služby, nebo jiného kvalifikovaného odborníka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u="sng" dirty="0" smtClean="0"/>
              <a:t>Cílem je </a:t>
            </a:r>
            <a:r>
              <a:rPr lang="cs-CZ" sz="2000" dirty="0" smtClean="0"/>
              <a:t>:</a:t>
            </a:r>
          </a:p>
          <a:p>
            <a:pPr>
              <a:buFontTx/>
              <a:buChar char="-"/>
            </a:pPr>
            <a:r>
              <a:rPr lang="cs-CZ" sz="2000" dirty="0" smtClean="0"/>
              <a:t>Zachránit lidský život</a:t>
            </a:r>
          </a:p>
          <a:p>
            <a:pPr>
              <a:buFontTx/>
              <a:buChar char="-"/>
            </a:pPr>
            <a:r>
              <a:rPr lang="cs-CZ" sz="2000" dirty="0" smtClean="0"/>
              <a:t>Zabránit zhoršení zdravotního stavu nebo dalšímu poranění</a:t>
            </a:r>
          </a:p>
          <a:p>
            <a:pPr>
              <a:buFontTx/>
              <a:buChar char="-"/>
            </a:pPr>
            <a:r>
              <a:rPr lang="cs-CZ" sz="2000" dirty="0" smtClean="0"/>
              <a:t>Zajistit odbornou pomoc a transport k odbornému vyšetření</a:t>
            </a:r>
          </a:p>
          <a:p>
            <a:pPr>
              <a:buFontTx/>
              <a:buChar char="-"/>
            </a:pPr>
            <a:endParaRPr lang="cs-CZ" sz="2000" dirty="0"/>
          </a:p>
          <a:p>
            <a:pPr marL="0" indent="0">
              <a:buNone/>
            </a:pPr>
            <a:r>
              <a:rPr lang="cs-CZ" sz="2000" u="sng" dirty="0" smtClean="0"/>
              <a:t>Úkol první pomoci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 smtClean="0"/>
              <a:t> Zajistit základní životní funkce</a:t>
            </a:r>
          </a:p>
          <a:p>
            <a:pPr>
              <a:buFontTx/>
              <a:buChar char="-"/>
            </a:pPr>
            <a:r>
              <a:rPr lang="cs-CZ" sz="2000" dirty="0" smtClean="0"/>
              <a:t>Zajistit průchodnost dýchacích cest</a:t>
            </a:r>
          </a:p>
          <a:p>
            <a:pPr>
              <a:buFontTx/>
              <a:buChar char="-"/>
            </a:pPr>
            <a:r>
              <a:rPr lang="cs-CZ" sz="2000" dirty="0" smtClean="0"/>
              <a:t>Nutnost udržení krevního oběhu ( nepřímá srdeční masáž, zastavení krvácení)</a:t>
            </a:r>
          </a:p>
          <a:p>
            <a:pPr>
              <a:buFontTx/>
              <a:buChar char="-"/>
            </a:pPr>
            <a:r>
              <a:rPr lang="cs-CZ" sz="2000" dirty="0" smtClean="0"/>
              <a:t>Zajistit vědomí postiženého ( stav mysli , základem je bdělost, která je předpokladem dalších stránek vědomí)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179929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u="sng" dirty="0" smtClean="0"/>
              <a:t>Základní pravidla první pomoci</a:t>
            </a:r>
            <a:r>
              <a:rPr lang="cs-CZ" sz="2400" dirty="0" smtClean="0"/>
              <a:t>:</a:t>
            </a:r>
          </a:p>
          <a:p>
            <a:r>
              <a:rPr lang="cs-CZ" sz="2400" dirty="0" smtClean="0"/>
              <a:t>První pomoc neposkytuje v případě ohrožení svého vlastního</a:t>
            </a:r>
          </a:p>
          <a:p>
            <a:pPr marL="0" indent="0">
              <a:buNone/>
            </a:pPr>
            <a:r>
              <a:rPr lang="cs-CZ" sz="2400" dirty="0" smtClean="0"/>
              <a:t>Života</a:t>
            </a:r>
          </a:p>
          <a:p>
            <a:r>
              <a:rPr lang="cs-CZ" sz="2400" dirty="0" smtClean="0"/>
              <a:t>Na prvním místě se věnujeme těm, co mají nejvážnější poranění</a:t>
            </a:r>
          </a:p>
          <a:p>
            <a:r>
              <a:rPr lang="cs-CZ" sz="2400" dirty="0" smtClean="0"/>
              <a:t>S postiženým hýbejte jen v případě, kdy je to opravdu nebytně </a:t>
            </a:r>
            <a:r>
              <a:rPr lang="cs-CZ" sz="2400" dirty="0"/>
              <a:t>n</a:t>
            </a:r>
            <a:r>
              <a:rPr lang="cs-CZ" sz="2400" dirty="0" smtClean="0"/>
              <a:t>utné, mohlo by dojít k vážnějšímu zranění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NEZAPOMEŇTE VOLAT ZÁCHRANNOU SLUŽBU 155, 112 !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250822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Úkol: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Co zajišťuje první pomoc?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Jaké jsou cíle první pomoci?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Kdy neposkytuje první pomoc?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Jaká jsou důležitá telefonní čísla?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Odpověď:</a:t>
            </a:r>
          </a:p>
          <a:p>
            <a:pPr>
              <a:buNone/>
            </a:pPr>
            <a:r>
              <a:rPr lang="cs-CZ" sz="2400" dirty="0" smtClean="0"/>
              <a:t>První pomoc zajišťuje ošetření nemocného nebo poraněného </a:t>
            </a:r>
          </a:p>
          <a:p>
            <a:pPr>
              <a:buNone/>
            </a:pPr>
            <a:r>
              <a:rPr lang="cs-CZ" sz="2400" dirty="0" smtClean="0"/>
              <a:t>před příjezdem lékařské záchranné služby,nebo jiného </a:t>
            </a:r>
          </a:p>
          <a:p>
            <a:pPr>
              <a:buNone/>
            </a:pPr>
            <a:r>
              <a:rPr lang="cs-CZ" sz="2400" dirty="0" smtClean="0"/>
              <a:t>kvalifikovaného odborníka.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Cílem první pomoci je zachránit lidský život, zabránit zhoršení </a:t>
            </a:r>
          </a:p>
          <a:p>
            <a:pPr>
              <a:buNone/>
            </a:pPr>
            <a:r>
              <a:rPr lang="cs-CZ" sz="2400" dirty="0" smtClean="0"/>
              <a:t>zdravotního stavu nebo dalšímu poranění,zajistit odbornou </a:t>
            </a:r>
          </a:p>
          <a:p>
            <a:pPr>
              <a:buNone/>
            </a:pPr>
            <a:r>
              <a:rPr lang="cs-CZ" sz="2400" dirty="0" smtClean="0"/>
              <a:t>pomoc, transport k odbornému vyšetření 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První pomoc neposkytujme v případě ohrožení vlastního života.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Důležitá telefonní čísla jsou </a:t>
            </a:r>
            <a:r>
              <a:rPr lang="cs-CZ" sz="2400" dirty="0" smtClean="0">
                <a:solidFill>
                  <a:srgbClr val="FF0000"/>
                </a:solidFill>
              </a:rPr>
              <a:t>155 a 112.</a:t>
            </a:r>
            <a:endParaRPr lang="cs-CZ" sz="24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Zdroje:</a:t>
            </a:r>
          </a:p>
          <a:p>
            <a:pPr marL="0" indent="0">
              <a:buNone/>
            </a:pPr>
            <a:r>
              <a:rPr lang="cs-CZ" sz="2000" dirty="0"/>
              <a:t>B. </a:t>
            </a:r>
            <a:r>
              <a:rPr lang="cs-CZ" sz="2000" dirty="0" err="1"/>
              <a:t>Šefrna</a:t>
            </a:r>
            <a:r>
              <a:rPr lang="cs-CZ" sz="2000" dirty="0"/>
              <a:t> - Poskytování první pomoci, ČÚV ČSČK, </a:t>
            </a:r>
            <a:r>
              <a:rPr lang="cs-CZ" sz="2000" dirty="0" smtClean="0"/>
              <a:t>1982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Příručka první pomoci, učebnicové texty pro odbornou přípravu jednotek požární ochrany 1998, vydalo: Sdružení pro nadaci </a:t>
            </a:r>
            <a:r>
              <a:rPr lang="cs-CZ" sz="2000" dirty="0" err="1" smtClean="0"/>
              <a:t>Gallus</a:t>
            </a:r>
            <a:r>
              <a:rPr lang="cs-CZ" sz="2000" dirty="0" smtClean="0"/>
              <a:t> </a:t>
            </a:r>
            <a:r>
              <a:rPr lang="cs-CZ" sz="2000" dirty="0" err="1" smtClean="0"/>
              <a:t>Rubes</a:t>
            </a:r>
            <a:r>
              <a:rPr lang="cs-CZ" sz="2000" smtClean="0"/>
              <a:t> za přispění státní dotace Ministerstva vnitra – Ředitelství hasičského záchranného sboru České republiky, 255 stran, ISBN 80-07- 01036x</a:t>
            </a:r>
            <a:br>
              <a:rPr lang="cs-CZ" sz="2000" smtClean="0"/>
            </a:br>
            <a:endParaRPr lang="cs-CZ" sz="2000" smtClean="0"/>
          </a:p>
          <a:p>
            <a:pPr marL="0" indent="0">
              <a:buNone/>
            </a:pP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8758078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286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První pomoc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pomoc</dc:title>
  <dc:creator>ADMIN</dc:creator>
  <cp:lastModifiedBy>ADMIN</cp:lastModifiedBy>
  <cp:revision>11</cp:revision>
  <dcterms:created xsi:type="dcterms:W3CDTF">2014-04-14T18:27:37Z</dcterms:created>
  <dcterms:modified xsi:type="dcterms:W3CDTF">2014-05-04T09:16:24Z</dcterms:modified>
</cp:coreProperties>
</file>