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6277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1422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224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8244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9629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0514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608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9452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9155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6073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8629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F016F-F767-40DA-BBA9-CA43F66C659F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651FE-7E02-42CD-83FD-7FCAC72355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7300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772816"/>
            <a:ext cx="6400800" cy="508518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VY_12_INOVACE_OS.6.Cer.32_Prvni_pomoc_bezvedomi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30.1.2014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PRVNÍ POMOC – BEZVĚDOMÍ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bezvědomí.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</a:t>
            </a:r>
            <a:r>
              <a:rPr lang="cs-CZ" sz="1100" dirty="0" smtClean="0">
                <a:solidFill>
                  <a:schemeClr val="tx1"/>
                </a:solidFill>
              </a:rPr>
              <a:t>B</a:t>
            </a:r>
            <a:r>
              <a:rPr lang="cs-CZ" sz="1100" dirty="0">
                <a:solidFill>
                  <a:schemeClr val="tx1"/>
                </a:solidFill>
              </a:rPr>
              <a:t>. </a:t>
            </a:r>
            <a:r>
              <a:rPr lang="cs-CZ" sz="1100" dirty="0" err="1">
                <a:solidFill>
                  <a:schemeClr val="tx1"/>
                </a:solidFill>
              </a:rPr>
              <a:t>Šefrna</a:t>
            </a:r>
            <a:r>
              <a:rPr lang="cs-CZ" sz="1100" dirty="0">
                <a:solidFill>
                  <a:schemeClr val="tx1"/>
                </a:solidFill>
              </a:rPr>
              <a:t> - Poskytování první pomoci, ČÚV ČSČK, </a:t>
            </a:r>
            <a:r>
              <a:rPr lang="cs-CZ" sz="1100" dirty="0" smtClean="0">
                <a:solidFill>
                  <a:schemeClr val="tx1"/>
                </a:solidFill>
              </a:rPr>
              <a:t>1982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Příručka první pomoci, učebnicové texty pro odbornou přípravu jednotek požární ochrany 1998, vydalo: Sdružení pro nadaci </a:t>
            </a:r>
            <a:r>
              <a:rPr lang="cs-CZ" sz="1100" dirty="0" err="1" smtClean="0">
                <a:solidFill>
                  <a:schemeClr val="tx1"/>
                </a:solidFill>
              </a:rPr>
              <a:t>Gallus</a:t>
            </a:r>
            <a:r>
              <a:rPr lang="cs-CZ" sz="1100" dirty="0" smtClean="0">
                <a:solidFill>
                  <a:schemeClr val="tx1"/>
                </a:solidFill>
              </a:rPr>
              <a:t> </a:t>
            </a:r>
            <a:r>
              <a:rPr lang="cs-CZ" sz="1100" dirty="0" err="1" smtClean="0">
                <a:solidFill>
                  <a:schemeClr val="tx1"/>
                </a:solidFill>
              </a:rPr>
              <a:t>Rubes</a:t>
            </a:r>
            <a:r>
              <a:rPr lang="cs-CZ" sz="1100" dirty="0" smtClean="0">
                <a:solidFill>
                  <a:schemeClr val="tx1"/>
                </a:solidFill>
              </a:rPr>
              <a:t> za přispění státní dotace Ministerstva vnitra – Ředitelství hasičského záchranného sboru České republiky, 255 stran, ISBN 80-07- 01036x</a:t>
            </a:r>
            <a:r>
              <a:rPr lang="cs-CZ" sz="1100" dirty="0">
                <a:solidFill>
                  <a:schemeClr val="tx1"/>
                </a:solidFill>
              </a:rPr>
              <a:t/>
            </a:r>
            <a:br>
              <a:rPr lang="cs-CZ" sz="1100" dirty="0">
                <a:solidFill>
                  <a:schemeClr val="tx1"/>
                </a:solidFill>
              </a:rPr>
            </a:br>
            <a:endParaRPr lang="cs-CZ" sz="1100" dirty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332656"/>
            <a:ext cx="5760720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286962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První pomoc - bezvědomí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89886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Postižený, který nevnímá pro poruchu normální funkce mozku , se nachází ve stavu bezvědomí. Tento stav se může vyvinout postupně nebo se může dostavit náhle.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Způsoben může být například: úrazem, otravou nebo závažnou chorobou.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Nebezpečí stavu bezvědomí spočívá v tom, že nemusí správně fungovat nebo úplně vymizí reflexy, které zajišťují volné dýchání. Než postižený upadne do bezvědomí, může procházet různými fázemi zmatení a letargie. Tyto stavy se mohou objevit i při probírání.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Důležité zásady:</a:t>
            </a:r>
          </a:p>
          <a:p>
            <a:r>
              <a:rPr lang="cs-CZ" sz="2000" dirty="0" smtClean="0"/>
              <a:t>Nikdy nenechávejte postiženého bezvědomím samotného</a:t>
            </a:r>
          </a:p>
          <a:p>
            <a:r>
              <a:rPr lang="cs-CZ" sz="2000" dirty="0" smtClean="0"/>
              <a:t>Nikdy nedávejte tomu kdo je nebo byl v bezvědomí nic jíst ani pít</a:t>
            </a:r>
          </a:p>
          <a:p>
            <a:r>
              <a:rPr lang="cs-CZ" sz="2000" dirty="0" smtClean="0"/>
              <a:t>Každý kdo byl v bezvědomí musí být co nejdříve vyšetřen lékařem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8725949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Postup při první pomoci v bezvědomí</a:t>
            </a:r>
            <a:r>
              <a:rPr lang="cs-CZ" sz="2000" i="1" dirty="0" smtClean="0"/>
              <a:t>:</a:t>
            </a:r>
          </a:p>
          <a:p>
            <a:r>
              <a:rPr lang="cs-CZ" sz="2000" dirty="0" smtClean="0"/>
              <a:t>šetrně </a:t>
            </a:r>
            <a:r>
              <a:rPr lang="cs-CZ" sz="2000" dirty="0"/>
              <a:t>zatřeste postiženým za ramena a nahlas se ho zeptejte, zda je v pořádku a jak se cítí - nechte mu 5-10 sekund na odpověď</a:t>
            </a:r>
          </a:p>
          <a:p>
            <a:r>
              <a:rPr lang="cs-CZ" sz="2000" dirty="0"/>
              <a:t>pokud neodpovídá, pokuste se zjistit reakci postiženého na bolestivý </a:t>
            </a:r>
            <a:r>
              <a:rPr lang="cs-CZ" sz="2000" dirty="0" smtClean="0"/>
              <a:t>podnět</a:t>
            </a:r>
            <a:endParaRPr lang="cs-CZ" sz="2000" dirty="0"/>
          </a:p>
          <a:p>
            <a:r>
              <a:rPr lang="cs-CZ" sz="2000" dirty="0"/>
              <a:t>když postižený neodpovídá ani na bolestivý podnět, zjistěte pohledem na hrudník, sluchem a přiložením tváře k nosu, zda dýchá</a:t>
            </a:r>
          </a:p>
          <a:p>
            <a:r>
              <a:rPr lang="cs-CZ" sz="2000" dirty="0"/>
              <a:t>když nedýchá nebo chrčí, </a:t>
            </a:r>
            <a:r>
              <a:rPr lang="cs-CZ" sz="2000" dirty="0" smtClean="0"/>
              <a:t>uvolněte dýchací cesty, když </a:t>
            </a:r>
            <a:r>
              <a:rPr lang="cs-CZ" sz="2000" dirty="0"/>
              <a:t>postižený stále ještě nedýchá, vyčistěte mu dýchací cesty</a:t>
            </a:r>
          </a:p>
          <a:p>
            <a:r>
              <a:rPr lang="cs-CZ" sz="2000" dirty="0"/>
              <a:t>když nedýchá ani po uvolnění a vyčistění dýchacích cest, </a:t>
            </a:r>
            <a:r>
              <a:rPr lang="cs-CZ" sz="2000" dirty="0" smtClean="0"/>
              <a:t>zahajte dýchání z úst do úst a </a:t>
            </a:r>
            <a:r>
              <a:rPr lang="cs-CZ" sz="2000" dirty="0"/>
              <a:t>pokud je to nutné, i </a:t>
            </a:r>
            <a:r>
              <a:rPr lang="cs-CZ" sz="2000" dirty="0" smtClean="0"/>
              <a:t>nepřímou srdeční masáž</a:t>
            </a:r>
            <a:endParaRPr lang="cs-CZ" sz="2000" dirty="0"/>
          </a:p>
          <a:p>
            <a:r>
              <a:rPr lang="cs-CZ" sz="2000" dirty="0"/>
              <a:t>podívejte se po jakémkoliv upozornění na nějakou chorobu, jako je např. průkaz diabetika či cokoliv jiného; to může přinést vysvětlení stavu postiženého. Zvláště věnujte pozornost přítomnosti vpichů od injekčních jehel na pažích, lahviček od léků, zápachu dechu po alkoholu, acetonu, toluenu a pod.</a:t>
            </a:r>
          </a:p>
          <a:p>
            <a:r>
              <a:rPr lang="cs-CZ" sz="2000" dirty="0"/>
              <a:t>když postižený dýchá normálně, uložte ho do </a:t>
            </a:r>
            <a:r>
              <a:rPr lang="cs-CZ" sz="2000" dirty="0" smtClean="0"/>
              <a:t>stabilizované polohy</a:t>
            </a:r>
            <a:r>
              <a:rPr lang="cs-CZ" sz="2000" dirty="0"/>
              <a:t> a vyčkejte příjezdu záchranné služby</a:t>
            </a:r>
          </a:p>
          <a:p>
            <a:r>
              <a:rPr lang="cs-CZ" sz="2000" dirty="0"/>
              <a:t>do té doby sledujte krevní oběh, dýchání a stupeň bezvědomí každých několik minut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52396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446449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Čím může být způsobeno bezvědomí 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Jaké jsou nejdůležitější zásady u postiženého</a:t>
            </a:r>
          </a:p>
          <a:p>
            <a:pPr>
              <a:buNone/>
            </a:pPr>
            <a:r>
              <a:rPr lang="cs-CZ" dirty="0" smtClean="0"/>
              <a:t>Bezvědomím?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50405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Bezvědomí může být způsobeno úrazem, vážnou 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chorobou, otravou.</a:t>
            </a:r>
          </a:p>
          <a:p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Nejdůležitější zásady u postiženého jsou: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nikdy nenechávat samotného, nedávat jíst ani pít,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vždy musí být vyšetřen u lékaře.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Zdroje:</a:t>
            </a:r>
          </a:p>
          <a:p>
            <a:pPr marL="0" indent="0">
              <a:buNone/>
            </a:pPr>
            <a:r>
              <a:rPr lang="cs-CZ" sz="2000" dirty="0"/>
              <a:t>B. </a:t>
            </a:r>
            <a:r>
              <a:rPr lang="cs-CZ" sz="2000" dirty="0" err="1"/>
              <a:t>Šefrna</a:t>
            </a:r>
            <a:r>
              <a:rPr lang="cs-CZ" sz="2000" dirty="0"/>
              <a:t> - Poskytování první pomoci, ČÚV ČSČK, </a:t>
            </a:r>
            <a:r>
              <a:rPr lang="cs-CZ" sz="2000" dirty="0" smtClean="0"/>
              <a:t>1982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Příručka první pomoci, učebnicové texty pro odbornou přípravu jednotek požární ochrany 1998, vydalo: Sdružení pro nadaci </a:t>
            </a:r>
            <a:r>
              <a:rPr lang="cs-CZ" sz="2000" dirty="0" err="1" smtClean="0"/>
              <a:t>Gallus</a:t>
            </a:r>
            <a:r>
              <a:rPr lang="cs-CZ" sz="2000" dirty="0" smtClean="0"/>
              <a:t> </a:t>
            </a:r>
            <a:r>
              <a:rPr lang="cs-CZ" sz="2000" dirty="0" err="1" smtClean="0"/>
              <a:t>Rubes</a:t>
            </a:r>
            <a:r>
              <a:rPr lang="cs-CZ" sz="2000" smtClean="0"/>
              <a:t> za přispění státní dotace Ministerstva vnitra – Ředitelství hasičského záchranného sboru České republiky, 255 stran, ISBN 80-07- 01036x</a:t>
            </a:r>
            <a:br>
              <a:rPr lang="cs-CZ" sz="2000" smtClean="0"/>
            </a:br>
            <a:endParaRPr lang="cs-CZ" sz="2000" smtClean="0"/>
          </a:p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582908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309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První pomoc - bezvědomí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13</cp:revision>
  <dcterms:created xsi:type="dcterms:W3CDTF">2014-04-14T19:20:52Z</dcterms:created>
  <dcterms:modified xsi:type="dcterms:W3CDTF">2014-05-04T09:14:56Z</dcterms:modified>
</cp:coreProperties>
</file>