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0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0886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1812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2896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4900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8140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8510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96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7548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1168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5490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1014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00E53-411F-4652-80CF-93F35C6EB2D8}" type="datetimeFigureOut">
              <a:rPr lang="cs-CZ" smtClean="0"/>
              <a:pPr/>
              <a:t>4.5.2014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01E1F-59C2-4D31-97DC-F26AE7BFE82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8913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vni-pomoc.com/image/art/sstabilka/postup1.jpg" TargetMode="External"/><Relationship Id="rId3" Type="http://schemas.openxmlformats.org/officeDocument/2006/relationships/hyperlink" Target="http://www.prvni-pomoc.com/image/art/europoloha/eu_postup2.jpg" TargetMode="External"/><Relationship Id="rId7" Type="http://schemas.openxmlformats.org/officeDocument/2006/relationships/hyperlink" Target="http://www.prvni-pomoc.com/image/art/sstabilka/postup2.jpg" TargetMode="External"/><Relationship Id="rId2" Type="http://schemas.openxmlformats.org/officeDocument/2006/relationships/hyperlink" Target="http://www.prvni-pomoc.com/image/art/europoloha/europolo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vni-pomoc.com/image/art/sstabilka/postup3.jpg" TargetMode="External"/><Relationship Id="rId5" Type="http://schemas.openxmlformats.org/officeDocument/2006/relationships/hyperlink" Target="http://www.prvni-pomoc.com/image/art/sstabilka/postup4.jpg" TargetMode="External"/><Relationship Id="rId4" Type="http://schemas.openxmlformats.org/officeDocument/2006/relationships/hyperlink" Target="http://www.prvni-pomoc.com/image/art/europoloha/eu_postup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72816"/>
            <a:ext cx="6400800" cy="508518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VY_12_INOVACE_OS.6.Cer.33_Prvni_pomoc_stabilizovana_poloha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30.1.2014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STABILIZOVANÁ POLOHA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stabilizovaná poloha.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Citace: </a:t>
            </a:r>
            <a:r>
              <a:rPr lang="cs-CZ" sz="1100" dirty="0">
                <a:solidFill>
                  <a:schemeClr val="tx1"/>
                </a:solidFill>
              </a:rPr>
              <a:t>B.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</a:t>
            </a:r>
            <a:r>
              <a:rPr lang="cs-CZ" sz="1100" dirty="0" smtClean="0">
                <a:solidFill>
                  <a:schemeClr val="tx1"/>
                </a:solidFill>
              </a:rPr>
              <a:t>1982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</a:t>
            </a:r>
            <a:r>
              <a:rPr lang="cs-CZ" sz="1100" dirty="0">
                <a:solidFill>
                  <a:schemeClr val="tx1"/>
                </a:solidFill>
              </a:rPr>
              <a:t/>
            </a:r>
            <a:br>
              <a:rPr lang="cs-CZ" sz="1100" dirty="0">
                <a:solidFill>
                  <a:schemeClr val="tx1"/>
                </a:solidFill>
              </a:rPr>
            </a:br>
            <a:endParaRPr lang="cs-CZ" sz="1100" dirty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260648"/>
            <a:ext cx="5760720" cy="12241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44466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První pomoc - stabilizovaná poloha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86681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Každý  zraněný, který dýchá by měl být uložen do tak zvané stabilizované polohy.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Tato poloha má za úkol zabránit vdechnutí zvratek a udržet průchozí dýchací cesty. Je prováděna na boku. V dnešní době se můžeme setkat s několika druhy těchto poloh.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My si představíme dvě nejzmámější a to starší typ a </a:t>
            </a:r>
            <a:r>
              <a:rPr lang="cs-CZ" sz="2400" dirty="0" err="1" smtClean="0"/>
              <a:t>europolohu</a:t>
            </a:r>
            <a:r>
              <a:rPr lang="cs-CZ" sz="2400" dirty="0" smtClean="0"/>
              <a:t>, která byla zavedena od roku 2007. Její nevýhodou je složitější transport zraněného.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8685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Starší typ:</a:t>
            </a:r>
          </a:p>
          <a:p>
            <a:r>
              <a:rPr lang="cs-CZ" sz="2000" dirty="0"/>
              <a:t>Klekneme si k boku postiženého. Dolní končetinu postiženému (tu, která je k nám blíže) pokrčme v koleni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Horní končetinu (opět bližší k nám) zasuneme pod hýždě postiženého, můžeme si pomoci tím, že zatlačíme na pokrčené koleno směrem od sebe, tak </a:t>
            </a:r>
            <a:r>
              <a:rPr lang="cs-CZ" sz="2000" dirty="0" smtClean="0"/>
              <a:t>jakoby </a:t>
            </a:r>
            <a:r>
              <a:rPr lang="cs-CZ" sz="2000" dirty="0"/>
              <a:t>nadzvedneme jednu </a:t>
            </a:r>
            <a:r>
              <a:rPr lang="cs-CZ" sz="2000" dirty="0" err="1"/>
              <a:t>hýždi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Dále položíme horní končetinu, která je od nás vzdálenější, přes břicho postiženého a tahem za rameno této ruky převalíme pacienta na bok. Pomáháme si při tom druhou rukou, kterou pokrčené koleno tlačíme bokem k zemi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Po převalení zkontrolujeme, jestli má pacient spodní rameno za sebou a neleží si na něm, měl by totiž ležet spíše na prsu. Dále tlakem na bradu a čelo vytvoříme co největší záklon hlavy a tvář položíme na hřbet ruky, která je dlaní k zemi, aby nedošlo ke vdechnutí případných zvratků. Hlava je tak podložena vlastní rukou a stabilizovaná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27640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6168" y="908720"/>
            <a:ext cx="33857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08720"/>
            <a:ext cx="3251829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Třetí krok starší stabilizované poloh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74400"/>
            <a:ext cx="3384376" cy="112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Čtvrtý krok starší stabilizované poloh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80929"/>
            <a:ext cx="32403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0" i="0" u="none" strike="noStrike" cap="none" normalizeH="0" baseline="0" dirty="0" smtClean="0">
                <a:ln>
                  <a:noFill/>
                </a:ln>
                <a:solidFill>
                  <a:srgbClr val="494949"/>
                </a:solidFill>
                <a:effectLst/>
                <a:latin typeface="Verdana" pitchFamily="34" charset="0"/>
                <a:cs typeface="Arial" pitchFamily="34" charset="0"/>
              </a:rPr>
              <a:t> stabilizovaná.</a:t>
            </a:r>
            <a:r>
              <a:rPr kumimoji="0" lang="cs-CZ" altLang="cs-CZ" sz="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altLang="cs-CZ" sz="8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8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altLang="cs-CZ" sz="10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4" name="Picture 10" descr="Finální podoba starší stabilizované poloh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4528304"/>
            <a:ext cx="34499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8021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Novější typ - euro poloha:</a:t>
            </a:r>
          </a:p>
          <a:p>
            <a:r>
              <a:rPr lang="cs-CZ" sz="2000" dirty="0"/>
              <a:t>Klekneme si k boku postiženého. Horní končetinu postiženému (tu, která je k nám blíže) položíme tak, aby svírala pravý úhel s tělem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Nyní </a:t>
            </a:r>
            <a:r>
              <a:rPr lang="cs-CZ" sz="2000" dirty="0"/>
              <a:t>od nás vzdálenější dolní končetinu pokrčíme v koleni a horní končetinu na stejné straně těla položíme na břicho postiženého (toto znázorňují zelené šipky). Zraněného převalíme tak, že ho uchopíme za od nás vzdálenější rameno a pokrčené koleno a táhneme ze ně k sobě (modré šipky</a:t>
            </a:r>
            <a:r>
              <a:rPr lang="cs-CZ" sz="2000" dirty="0" smtClean="0"/>
              <a:t>).</a:t>
            </a:r>
          </a:p>
          <a:p>
            <a:r>
              <a:rPr lang="cs-CZ" sz="2000" dirty="0"/>
              <a:t>Po převalení tlakem na bradu a čelo vytvoříme co největší záklon hlavy, tvář položíme na hřbet ruky, která je dlaní k zemi, aby nedošlo ke vdechnutí případných zvratků. Hlava je tak podložena vlastní rukou a stabilizovaná. Druhou ruku můžeme ohnout v lokti, aby nedošlo k nějakému nechtěnému zranění. Ještě upravíme pozici pokrčené dolní končetiny, ta by měla být v kyčli a koleni ohnuta do pravého úhlu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Stranu, na kterou postiženého převalíme, zvolíme podle druhu zranění. Snažíme se tedy zraněného položit na nepoškozenou polovinu těla. Výjimkou je </a:t>
            </a:r>
            <a:r>
              <a:rPr lang="cs-CZ" sz="2000" dirty="0" smtClean="0"/>
              <a:t>pneumotorax, </a:t>
            </a:r>
            <a:r>
              <a:rPr lang="cs-CZ" sz="2000" dirty="0"/>
              <a:t>kdy se tíhou celého těla fixuje hrudník a částečně se tak tlumí bolest. Na jedné straně smí člověk ležet maximálně 30 minut.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Pokud máme podezření na vážnější zranění s vnitřním krvácení nebo se obáváme zlomeniny páteře postiženého do stabilizované polohy vůbec neukládáme, pouze zajistíme dýchací cesty. Ve stabilizované poloze se snažíme základní životní funkce kontrolovat v krátkých časových intervalech, aby se případné vypadnutí odhalilo co nejdříve a ihned se začalo s resuscitací.</a:t>
            </a:r>
          </a:p>
        </p:txBody>
      </p:sp>
    </p:spTree>
    <p:extLst>
      <p:ext uri="{BB962C8B-B14F-4D97-AF65-F5344CB8AC3E}">
        <p14:creationId xmlns:p14="http://schemas.microsoft.com/office/powerpoint/2010/main" xmlns="" val="1697753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---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---</a:t>
            </a:r>
            <a:endParaRPr lang="cs-CZ" dirty="0"/>
          </a:p>
        </p:txBody>
      </p:sp>
      <p:pic>
        <p:nvPicPr>
          <p:cNvPr id="2050" name="Picture 2" descr="První krok europoloh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849" y="808648"/>
            <a:ext cx="3810000" cy="132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808648"/>
            <a:ext cx="3810000" cy="1321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0" i="0" u="none" strike="noStrike" cap="none" normalizeH="0" baseline="0" smtClean="0">
                <a:ln>
                  <a:noFill/>
                </a:ln>
                <a:solidFill>
                  <a:srgbClr val="494949"/>
                </a:solidFill>
                <a:effectLst/>
                <a:latin typeface="Verdana" pitchFamily="34" charset="0"/>
                <a:cs typeface="Arial" pitchFamily="34" charset="0"/>
              </a:rPr>
              <a:t>u.</a:t>
            </a:r>
            <a:r>
              <a:rPr kumimoji="0" lang="cs-CZ" alt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altLang="cs-CZ" sz="10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10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altLang="cs-CZ" sz="123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3" name="Picture 5" descr="Třetí krok europoloh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849" y="3518484"/>
            <a:ext cx="3810000" cy="156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nální podoba europoloh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3054" y="3518485"/>
            <a:ext cx="3810000" cy="156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6588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1"/>
            <a:ext cx="8229600" cy="49685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Kdy by měl byt poraněný uložen do stabilizované </a:t>
            </a:r>
          </a:p>
          <a:p>
            <a:pPr>
              <a:buNone/>
            </a:pPr>
            <a:r>
              <a:rPr lang="cs-CZ" sz="2800" dirty="0" smtClean="0"/>
              <a:t>polohy?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Čemu má zabránit stabilizovaná poloha?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Od kterého roku se používá tzv. </a:t>
            </a:r>
            <a:r>
              <a:rPr lang="cs-CZ" sz="2800" dirty="0" err="1" smtClean="0"/>
              <a:t>europoloha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 stabilizované polohy by měl být uložen zraněný, 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který dýchá.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Stabilizovaná poloha má zabránit vdechnutí zvratek 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a udržet dýchací cesty průchozí.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Europoloha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je zavedena od roku 2007.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>B. </a:t>
            </a:r>
            <a:r>
              <a:rPr lang="cs-CZ" sz="2000" dirty="0" err="1"/>
              <a:t>Šefrna</a:t>
            </a:r>
            <a:r>
              <a:rPr lang="cs-CZ" sz="2000" dirty="0"/>
              <a:t> - Poskytování první pomoci, ČÚV ČSČK, </a:t>
            </a:r>
            <a:r>
              <a:rPr lang="cs-CZ" sz="2000" dirty="0" smtClean="0"/>
              <a:t>1982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Příručka první pomoci, učebnicové texty pro odbornou přípravu jednotek požární ochrany 1998, vydalo: Sdružení pro nadaci </a:t>
            </a:r>
            <a:r>
              <a:rPr lang="cs-CZ" sz="2000" dirty="0" err="1" smtClean="0"/>
              <a:t>Gallus</a:t>
            </a:r>
            <a:r>
              <a:rPr lang="cs-CZ" sz="2000" dirty="0" smtClean="0"/>
              <a:t> </a:t>
            </a:r>
            <a:r>
              <a:rPr lang="cs-CZ" sz="2000" dirty="0" err="1" smtClean="0"/>
              <a:t>Rubes</a:t>
            </a:r>
            <a:r>
              <a:rPr lang="cs-CZ" sz="2000" dirty="0" smtClean="0"/>
              <a:t> za přispění státní dotace Ministerstva vnitra – Ředitelství hasičského záchranného sboru České republiky, 255 stran, ISBN 80-07- 01036x</a:t>
            </a:r>
            <a:r>
              <a:rPr lang="cs-CZ" sz="2000" smtClean="0"/>
              <a:t/>
            </a:r>
            <a:br>
              <a:rPr lang="cs-CZ" sz="2000" smtClean="0"/>
            </a:b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http://www.prvni-pomoc.com/image/art/europoloha/europoloha.jpg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http://www.prvni-pomoc.com/image/art/europoloha/eu_postup2.jpg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http://www.prvni-pomoc.com/image/art/europoloha/eu_postup1.jpg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5"/>
              </a:rPr>
              <a:t>http://www.prvni-pomoc.com/image/art/sstabilka/postup4.jpg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6"/>
              </a:rPr>
              <a:t>http://www.prvni-pomoc.com/image/art/sstabilka/postup3.jpg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7"/>
              </a:rPr>
              <a:t>http://www.prvni-pomoc.com/image/art/sstabilka/postup2.jpg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8"/>
              </a:rPr>
              <a:t>http://www.prvni-pomoc.com/image/art/sstabilka/postup1.jpg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155149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558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První pomoc - stabilizovaná poloha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11</cp:revision>
  <dcterms:created xsi:type="dcterms:W3CDTF">2014-04-14T19:44:23Z</dcterms:created>
  <dcterms:modified xsi:type="dcterms:W3CDTF">2014-05-04T09:14:19Z</dcterms:modified>
</cp:coreProperties>
</file>