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35734-A5D9-4855-8E92-71AEE829EEA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DDC2-C34D-42C6-816E-4942505B7E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0991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35734-A5D9-4855-8E92-71AEE829EEA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DDC2-C34D-42C6-816E-4942505B7E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98478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35734-A5D9-4855-8E92-71AEE829EEA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DDC2-C34D-42C6-816E-4942505B7E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7124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35734-A5D9-4855-8E92-71AEE829EEA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DDC2-C34D-42C6-816E-4942505B7E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0770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35734-A5D9-4855-8E92-71AEE829EEA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DDC2-C34D-42C6-816E-4942505B7E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3023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35734-A5D9-4855-8E92-71AEE829EEA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DDC2-C34D-42C6-816E-4942505B7E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7571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35734-A5D9-4855-8E92-71AEE829EEA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DDC2-C34D-42C6-816E-4942505B7E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71359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35734-A5D9-4855-8E92-71AEE829EEA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DDC2-C34D-42C6-816E-4942505B7E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87406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35734-A5D9-4855-8E92-71AEE829EEA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DDC2-C34D-42C6-816E-4942505B7E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2791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35734-A5D9-4855-8E92-71AEE829EEA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DDC2-C34D-42C6-816E-4942505B7E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95605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35734-A5D9-4855-8E92-71AEE829EEA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DDC2-C34D-42C6-816E-4942505B7E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4878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A35734-A5D9-4855-8E92-71AEE829EEA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ACDDC2-C34D-42C6-816E-4942505B7E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67451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files.hasicibezdekov.webnode.cz/200000164-69fc36a76f/popaleniny-ochlazeni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628800"/>
            <a:ext cx="6400800" cy="5229200"/>
          </a:xfrm>
        </p:spPr>
        <p:txBody>
          <a:bodyPr>
            <a:noAutofit/>
          </a:bodyPr>
          <a:lstStyle/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VY_12_INOVACE_OS.6.Cer.35_Prvni_pomoc_popaleniny</a:t>
            </a:r>
            <a:endParaRPr lang="cs-CZ" sz="1100" dirty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31.1.2014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PRVNÍ POMOC – POPÁLENINY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popáleniny.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Citace : </a:t>
            </a:r>
            <a:r>
              <a:rPr lang="cs-CZ" sz="1100" dirty="0">
                <a:solidFill>
                  <a:schemeClr val="tx1"/>
                </a:solidFill>
              </a:rPr>
              <a:t>B. </a:t>
            </a:r>
            <a:r>
              <a:rPr lang="cs-CZ" sz="1100" dirty="0" err="1">
                <a:solidFill>
                  <a:schemeClr val="tx1"/>
                </a:solidFill>
              </a:rPr>
              <a:t>Šefrna</a:t>
            </a:r>
            <a:r>
              <a:rPr lang="cs-CZ" sz="1100" dirty="0">
                <a:solidFill>
                  <a:schemeClr val="tx1"/>
                </a:solidFill>
              </a:rPr>
              <a:t> - Poskytování první pomoci, ČÚV ČSČK, 1982</a:t>
            </a:r>
            <a:br>
              <a:rPr lang="cs-CZ" sz="1100" dirty="0">
                <a:solidFill>
                  <a:schemeClr val="tx1"/>
                </a:solidFill>
              </a:rPr>
            </a:br>
            <a:r>
              <a:rPr lang="cs-CZ" sz="1100" dirty="0" smtClean="0">
                <a:solidFill>
                  <a:schemeClr val="tx1"/>
                </a:solidFill>
              </a:rPr>
              <a:t>Příručka první pomoci, učebnicové texty pro odbornou přípravu jednotek požární ochrany 1998, vydalo: Sdružení pro nadaci </a:t>
            </a:r>
            <a:r>
              <a:rPr lang="cs-CZ" sz="1100" dirty="0" err="1" smtClean="0">
                <a:solidFill>
                  <a:schemeClr val="tx1"/>
                </a:solidFill>
              </a:rPr>
              <a:t>Gallus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err="1" smtClean="0">
                <a:solidFill>
                  <a:schemeClr val="tx1"/>
                </a:solidFill>
              </a:rPr>
              <a:t>Rubes</a:t>
            </a:r>
            <a:r>
              <a:rPr lang="cs-CZ" sz="1100" dirty="0" smtClean="0">
                <a:solidFill>
                  <a:schemeClr val="tx1"/>
                </a:solidFill>
              </a:rPr>
              <a:t> za přispění státní dotace Ministerstva vnitra – Ředitelství hasičského záchranného sboru České republiky, 255 stran, ISBN 80-07- 01036x</a:t>
            </a:r>
            <a:endParaRPr lang="cs-CZ" sz="1100" dirty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260648"/>
            <a:ext cx="5760720" cy="115212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1300083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První pomoc - popáleniny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886737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Popáleniny jsou způsobeny vlivem tepla na kůži. Při jejím porušení dochází ke vzniku ran, do kterých se mohou dostat choroboplodné zárodky a způsobí infekci.</a:t>
            </a:r>
            <a:r>
              <a:rPr lang="cs-CZ" sz="2000" dirty="0"/>
              <a:t> </a:t>
            </a:r>
            <a:r>
              <a:rPr lang="cs-CZ" sz="2000" dirty="0" smtClean="0"/>
              <a:t>Dále zde dochází </a:t>
            </a:r>
            <a:r>
              <a:rPr lang="cs-CZ" sz="2000" dirty="0"/>
              <a:t>k výronu tekutin do místa zranění a ven z organismu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</a:t>
            </a:r>
            <a:r>
              <a:rPr lang="cs-CZ" sz="2000" dirty="0"/>
              <a:t>Tato ztráta tekutin snižuje objem tekuté části krve (plazmy) a pokud je popálena větší část těla, vzniká nebezpečí rozvoje šoku.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Opaření </a:t>
            </a:r>
            <a:r>
              <a:rPr lang="cs-CZ" sz="2000" dirty="0"/>
              <a:t>je stejné zranění znásobené vlhkým teplem. Všechny popáleniny a opařeniny by měl co nejdříve vyšetřit lékař. 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Když </a:t>
            </a:r>
            <a:r>
              <a:rPr lang="cs-CZ" sz="2000" dirty="0"/>
              <a:t>je popálena velká část těla, uložte postiženého, chraňte popálená místa před znečištěním a ošetřete jako při šoku.</a:t>
            </a:r>
          </a:p>
        </p:txBody>
      </p:sp>
      <p:pic>
        <p:nvPicPr>
          <p:cNvPr id="1026" name="Picture 2" descr="http://files.hasicibezdekov.webnode.cz/200000164-69fc36a76f/popaleniny-ochlazeni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869160"/>
            <a:ext cx="2181225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96969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97666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100" u="sng" dirty="0" smtClean="0"/>
              <a:t>Důležité zásady:</a:t>
            </a:r>
          </a:p>
          <a:p>
            <a:r>
              <a:rPr lang="cs-CZ" sz="2100" dirty="0" smtClean="0"/>
              <a:t>Nikdy neodstraňujte to, co pevně lpí na popálenině</a:t>
            </a:r>
          </a:p>
          <a:p>
            <a:r>
              <a:rPr lang="cs-CZ" sz="2100" dirty="0" smtClean="0"/>
              <a:t>Postiženému nedávejte nic jíst ani pít, později může být ošetřen v celkové anestezii</a:t>
            </a:r>
          </a:p>
          <a:p>
            <a:r>
              <a:rPr lang="cs-CZ" sz="2100" dirty="0" smtClean="0"/>
              <a:t>Nikdy nedávejte na popáleninu masti, vatu a náplasti</a:t>
            </a:r>
          </a:p>
          <a:p>
            <a:pPr marL="0" indent="0">
              <a:buNone/>
            </a:pPr>
            <a:endParaRPr lang="cs-CZ" sz="2100" dirty="0" smtClean="0"/>
          </a:p>
          <a:p>
            <a:pPr marL="0" indent="0">
              <a:buNone/>
            </a:pPr>
            <a:r>
              <a:rPr lang="cs-CZ" sz="2100" u="sng" dirty="0" smtClean="0"/>
              <a:t>Postup při ošetření popálenin</a:t>
            </a:r>
            <a:r>
              <a:rPr lang="cs-CZ" sz="2100" i="1" dirty="0" smtClean="0"/>
              <a:t>:</a:t>
            </a:r>
          </a:p>
          <a:p>
            <a:r>
              <a:rPr lang="cs-CZ" sz="2100" dirty="0" smtClean="0"/>
              <a:t>vyprostěte </a:t>
            </a:r>
            <a:r>
              <a:rPr lang="cs-CZ" sz="2100" dirty="0"/>
              <a:t>zraněného z nebezpečí aniž byste ohrozil(a) sebe sama</a:t>
            </a:r>
          </a:p>
          <a:p>
            <a:r>
              <a:rPr lang="cs-CZ" sz="2100" dirty="0"/>
              <a:t>jestliže šaty postiženého hoří, položte ho a uhaste plameny dekou, kabátem nebo vodou</a:t>
            </a:r>
          </a:p>
          <a:p>
            <a:r>
              <a:rPr lang="cs-CZ" sz="2100" dirty="0"/>
              <a:t>nedovolte mu pobíhat</a:t>
            </a:r>
          </a:p>
          <a:p>
            <a:r>
              <a:rPr lang="cs-CZ" sz="2100" dirty="0"/>
              <a:t>podržte popálené místo pod studenou tekoucí vodou na 10-20 minut</a:t>
            </a:r>
          </a:p>
          <a:p>
            <a:r>
              <a:rPr lang="cs-CZ" sz="2100" dirty="0"/>
              <a:t>není-li tekoucí voda k dispozici, vložte zraněné místo do kbelíku nebo umyvadla s čistou studenou vodou</a:t>
            </a:r>
          </a:p>
          <a:p>
            <a:r>
              <a:rPr lang="cs-CZ" sz="2100" dirty="0"/>
              <a:t>současně rychle, ale šetrně odstraňte prsteny, hodinky nebo těsný oděv ze zraněné oblasti dříve, než začne otékat</a:t>
            </a:r>
          </a:p>
          <a:p>
            <a:r>
              <a:rPr lang="cs-CZ" sz="2100" dirty="0"/>
              <a:t>odstraňte nebo odřízněte jakoukoliv část oděvu, která je nasáknuta chemickou látkou nebo vroucí tekutinou; dávejte pozor, abyste nezranil(a) sám (sama) sebe</a:t>
            </a:r>
          </a:p>
          <a:p>
            <a:r>
              <a:rPr lang="cs-CZ" sz="2100" dirty="0"/>
              <a:t>zakryjte zranění sterilním obvazem dostatečně velkým, aby úplně zakryl popálené místo</a:t>
            </a:r>
          </a:p>
          <a:p>
            <a:r>
              <a:rPr lang="cs-CZ" sz="2100" dirty="0"/>
              <a:t>když není k dispozici sterilní obvaz, zakryjte ránu čistou látkou bez chlupů</a:t>
            </a:r>
          </a:p>
          <a:p>
            <a:r>
              <a:rPr lang="cs-CZ" sz="2100" dirty="0"/>
              <a:t>ošetřete postiženého tak, abyste zabránil(a) rozvoji </a:t>
            </a:r>
            <a:r>
              <a:rPr lang="cs-CZ" sz="2100" dirty="0" smtClean="0"/>
              <a:t>šoku a </a:t>
            </a:r>
            <a:r>
              <a:rPr lang="cs-CZ" sz="2100" dirty="0"/>
              <a:t>vyčkejte příjezdu lékaře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2344751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17646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Úkol: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Jaké jsou důležité zásady při popáleninách?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Co dělat pokud na postiženém hoří oblečení?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Odpověď: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Důležité zásady jsou: nikdy neodstraňovat to, co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pevně drží na popálenině,na postižené místo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nepřikládat vatu, náplast, nemastit, nedávat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nic pít ani jíst.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Pokud na postiženém hoří šaty položíme ho na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zem a pomocí deky, kabátu nebo vody, hasíme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oblečení.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Zdroje:</a:t>
            </a:r>
          </a:p>
          <a:p>
            <a:pPr marL="0" indent="0">
              <a:buNone/>
            </a:pP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B. </a:t>
            </a:r>
            <a:r>
              <a:rPr lang="cs-CZ" sz="2000" dirty="0" err="1"/>
              <a:t>Šefrna</a:t>
            </a:r>
            <a:r>
              <a:rPr lang="cs-CZ" sz="2000" dirty="0"/>
              <a:t> - Poskytování první pomoci, ČÚV ČSČK, </a:t>
            </a:r>
            <a:r>
              <a:rPr lang="cs-CZ" sz="2000" dirty="0" smtClean="0"/>
              <a:t>1982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Příručka první pomoci, učebnicové texty pro odbornou přípravu jednotek požární ochrany 1998, vydalo: Sdružení pro nadaci </a:t>
            </a:r>
            <a:r>
              <a:rPr lang="cs-CZ" sz="2000" dirty="0" err="1" smtClean="0"/>
              <a:t>Gallus</a:t>
            </a:r>
            <a:r>
              <a:rPr lang="cs-CZ" sz="2000" dirty="0" smtClean="0"/>
              <a:t> </a:t>
            </a:r>
            <a:r>
              <a:rPr lang="cs-CZ" sz="2000" dirty="0" err="1" smtClean="0"/>
              <a:t>Rubes</a:t>
            </a:r>
            <a:r>
              <a:rPr lang="cs-CZ" sz="2000" dirty="0" smtClean="0"/>
              <a:t> za přispění státní dotace Ministerstva vnitra – Ředitelství hasičského záchranného sboru České republiky, 255 stran, ISBN 80-07- 01036x</a:t>
            </a:r>
            <a:br>
              <a:rPr lang="cs-CZ" sz="2000" dirty="0" smtClean="0"/>
            </a:br>
            <a:endParaRPr lang="cs-CZ" sz="2000" dirty="0" smtClean="0"/>
          </a:p>
          <a:p>
            <a:pPr marL="0" indent="0">
              <a:buNone/>
            </a:pPr>
            <a:r>
              <a:rPr lang="cs-CZ" sz="2000" smtClean="0"/>
              <a:t>Obrázky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 smtClean="0">
                <a:hlinkClick r:id="rId2"/>
              </a:rPr>
              <a:t>http://files.hasicibezdekov.webnode.cz/200000164-69fc36a76f/popaleniny-ochlazeni.jpg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97987251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366</Words>
  <Application>Microsoft Office PowerPoint</Application>
  <PresentationFormat>Předvádění na obrazovce (4:3)</PresentationFormat>
  <Paragraphs>68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První pomoc - popáleniny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8</cp:revision>
  <dcterms:created xsi:type="dcterms:W3CDTF">2014-04-14T20:23:35Z</dcterms:created>
  <dcterms:modified xsi:type="dcterms:W3CDTF">2014-05-04T09:13:32Z</dcterms:modified>
</cp:coreProperties>
</file>