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057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4341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80339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6036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46534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1156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811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633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5826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102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8453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44819-D7CC-40A4-A016-DE8670D0A1B9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BBC01-77FE-4639-AD86-6D8581A910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036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628800"/>
            <a:ext cx="6400800" cy="522920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VY_12_INOVACE_OS.6.Cer.36_Prvni_pomoc_sok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ŠOK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šok.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</a:t>
            </a:r>
            <a:r>
              <a:rPr lang="cs-CZ" sz="1100" dirty="0">
                <a:solidFill>
                  <a:schemeClr val="tx1"/>
                </a:solidFill>
              </a:rPr>
              <a:t>B.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</a:t>
            </a:r>
            <a:r>
              <a:rPr lang="cs-CZ" sz="1100" dirty="0" smtClean="0">
                <a:solidFill>
                  <a:schemeClr val="tx1"/>
                </a:solidFill>
              </a:rPr>
              <a:t>1982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r>
              <a:rPr lang="cs-CZ" sz="1100" dirty="0">
                <a:solidFill>
                  <a:schemeClr val="tx1"/>
                </a:solidFill>
              </a:rPr>
              <a:t/>
            </a:r>
            <a:br>
              <a:rPr lang="cs-CZ" sz="1100" dirty="0">
                <a:solidFill>
                  <a:schemeClr val="tx1"/>
                </a:solidFill>
              </a:rPr>
            </a:br>
            <a:endParaRPr lang="cs-CZ" sz="1100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260648"/>
            <a:ext cx="5760720" cy="12241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13000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37058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První pomoc - šok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220108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Šokový stav</a:t>
            </a:r>
          </a:p>
          <a:p>
            <a:pPr marL="0" indent="0">
              <a:buNone/>
            </a:pPr>
            <a:r>
              <a:rPr lang="cs-CZ" sz="2000" dirty="0" smtClean="0"/>
              <a:t>Stav</a:t>
            </a:r>
            <a:r>
              <a:rPr lang="cs-CZ" sz="2000" dirty="0"/>
              <a:t>, ve kterém selhává krevní oběh zásobující tkáně kyslíkem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Může mít mnoho příčin, které lze rozdělit do dvou hlavních </a:t>
            </a:r>
            <a:r>
              <a:rPr lang="cs-CZ" sz="2000" dirty="0" smtClean="0"/>
              <a:t>kategorií:</a:t>
            </a:r>
          </a:p>
          <a:p>
            <a:r>
              <a:rPr lang="cs-CZ" sz="2000" dirty="0" smtClean="0"/>
              <a:t>pokles množství cirkulující krve natolik, že již nestačí k zásobení buněk kyslíkem a živinami</a:t>
            </a:r>
          </a:p>
          <a:p>
            <a:r>
              <a:rPr lang="cs-CZ" sz="2000" dirty="0" smtClean="0"/>
              <a:t>ochabnutí činnosti </a:t>
            </a:r>
            <a:r>
              <a:rPr lang="cs-CZ" sz="2000" dirty="0"/>
              <a:t>srdce, pak klesá krevní tlak, </a:t>
            </a:r>
            <a:r>
              <a:rPr lang="cs-CZ" sz="2000" dirty="0" smtClean="0"/>
              <a:t>může </a:t>
            </a:r>
            <a:r>
              <a:rPr lang="cs-CZ" sz="2000" dirty="0"/>
              <a:t>dojít až k zástavě srdce.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Pro </a:t>
            </a:r>
            <a:r>
              <a:rPr lang="cs-CZ" sz="2000" dirty="0"/>
              <a:t>život nezbytné buňky mozku mohou zahynout již po třech až pěti minutách bez kyslíku.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Šok </a:t>
            </a:r>
            <a:r>
              <a:rPr lang="cs-CZ" sz="2000" dirty="0"/>
              <a:t>může být </a:t>
            </a:r>
            <a:r>
              <a:rPr lang="cs-CZ" sz="2000" dirty="0" smtClean="0"/>
              <a:t>následkem:</a:t>
            </a:r>
          </a:p>
          <a:p>
            <a:pPr marL="0" indent="0">
              <a:buNone/>
            </a:pPr>
            <a:r>
              <a:rPr lang="cs-CZ" sz="2000" dirty="0" smtClean="0"/>
              <a:t>krvácení </a:t>
            </a:r>
            <a:r>
              <a:rPr lang="cs-CZ" sz="2000" dirty="0"/>
              <a:t>- vnějšího nebo vnitřního; srdeční příhody; nebo ztráty krevních tekutin po rozsáhlých popáleninách; těžké alergické reakce; vážného zvracení nebo průjmu; může doprovázet silnou bolest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Postiženému nedávejte nic jíst ani pít !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100721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Příznaky šoku:</a:t>
            </a:r>
          </a:p>
          <a:p>
            <a:r>
              <a:rPr lang="cs-CZ" sz="2000" dirty="0" smtClean="0"/>
              <a:t>Kůže je chladná a vlhká potem</a:t>
            </a:r>
          </a:p>
          <a:p>
            <a:r>
              <a:rPr lang="cs-CZ" sz="2000" dirty="0" smtClean="0"/>
              <a:t>Tep je rychlý a slabý</a:t>
            </a:r>
          </a:p>
          <a:p>
            <a:r>
              <a:rPr lang="cs-CZ" sz="2000" dirty="0" smtClean="0"/>
              <a:t>Postižený může být neklidný a může začít zívat</a:t>
            </a:r>
          </a:p>
          <a:p>
            <a:r>
              <a:rPr lang="cs-CZ" sz="2000" dirty="0" smtClean="0"/>
              <a:t>Kůže zbledne – rty , konečky prstů</a:t>
            </a:r>
          </a:p>
          <a:p>
            <a:r>
              <a:rPr lang="cs-CZ" sz="2000" dirty="0" smtClean="0"/>
              <a:t>Dech je povrchní a rychlý</a:t>
            </a:r>
          </a:p>
          <a:p>
            <a:r>
              <a:rPr lang="cs-CZ" sz="2000" dirty="0" smtClean="0"/>
              <a:t>Postižený může mít žízeň</a:t>
            </a:r>
          </a:p>
          <a:p>
            <a:r>
              <a:rPr lang="cs-CZ" sz="2000" dirty="0" smtClean="0"/>
              <a:t>Může ztratit vědomí, popř. zemřít, když mu není poskytnuta pomoc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u="sng" dirty="0" smtClean="0"/>
              <a:t>Postup při první pomoci:</a:t>
            </a:r>
          </a:p>
          <a:p>
            <a:r>
              <a:rPr lang="cs-CZ" sz="2000" dirty="0" smtClean="0"/>
              <a:t>pokud </a:t>
            </a:r>
            <a:r>
              <a:rPr lang="cs-CZ" sz="2000" dirty="0"/>
              <a:t>postižený krvácí z ran, zastavte co nejdříve </a:t>
            </a:r>
            <a:r>
              <a:rPr lang="cs-CZ" sz="2000" dirty="0" smtClean="0"/>
              <a:t>vnější krvácení</a:t>
            </a:r>
            <a:endParaRPr lang="cs-CZ" sz="2000" dirty="0"/>
          </a:p>
          <a:p>
            <a:r>
              <a:rPr lang="cs-CZ" sz="2000" dirty="0"/>
              <a:t>uklidněte postiženého a hýbejte s ním co nejméně</a:t>
            </a:r>
          </a:p>
          <a:p>
            <a:r>
              <a:rPr lang="cs-CZ" sz="2000" dirty="0"/>
              <a:t>uložte postiženého; zvedněte mu nohy podložením polštáře pod ně a otočte mu hlavu ke straně, popř. jej uložte </a:t>
            </a:r>
            <a:r>
              <a:rPr lang="cs-CZ" sz="2000" dirty="0" smtClean="0"/>
              <a:t>do stabilizované polohy</a:t>
            </a:r>
            <a:endParaRPr lang="cs-CZ" sz="2000" dirty="0"/>
          </a:p>
          <a:p>
            <a:r>
              <a:rPr lang="cs-CZ" sz="2000" dirty="0"/>
              <a:t>pečujte o pohodlí postiženého, např. ho zabalte do deky, když je mu zima</a:t>
            </a:r>
          </a:p>
          <a:p>
            <a:r>
              <a:rPr lang="cs-CZ" sz="2000" dirty="0"/>
              <a:t>jestliže postižený upadne do bezvědomí, musíte </a:t>
            </a:r>
            <a:r>
              <a:rPr lang="cs-CZ" sz="2000" dirty="0" smtClean="0"/>
              <a:t>zabezpečit základní životní funkce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894213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7444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Kdy může nastat šok?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příznaky šoku?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Šok může nastat v případě: vnějšího nebo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vnitřního krvácení, při popáleninách, alergické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reakci, vážném zvracení nebo průjmu.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Příznaky šoku jsou: kůže je chladná a vlhká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potem, tep je rychlý a slabý, rty a konečky prstů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jsou bledé, dech je rychlý a povrchový, postižený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může mít žízeň, ztráta vědomí.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dirty="0" smtClean="0"/>
              <a:t> za přispění státní dotace Ministerstva vnitra – Ředitelství </a:t>
            </a:r>
            <a:r>
              <a:rPr lang="cs-CZ" sz="2000" smtClean="0"/>
              <a:t>hasičského záchranného </a:t>
            </a:r>
            <a:r>
              <a:rPr lang="cs-CZ" sz="2000" dirty="0" smtClean="0"/>
              <a:t>sboru České republiky, 255 stran, ISBN 80-07- 01036x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5814449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286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První pomoc - šok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2014-04-14T20:23:45Z</dcterms:created>
  <dcterms:modified xsi:type="dcterms:W3CDTF">2014-05-04T09:12:47Z</dcterms:modified>
</cp:coreProperties>
</file>