
<file path=[Content_Types].xml><?xml version="1.0" encoding="utf-8"?>
<Types xmlns="http://schemas.openxmlformats.org/package/2006/content-types"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8"/>
  </p:notesMasterIdLst>
  <p:sldIdLst>
    <p:sldId id="256" r:id="rId3"/>
    <p:sldId id="257" r:id="rId4"/>
    <p:sldId id="258" r:id="rId5"/>
    <p:sldId id="259" r:id="rId6"/>
    <p:sldId id="260" r:id="rId7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Grp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3074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fld id="{80CCADE9-FC39-4378-A0E2-0975294D9A09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1295FAC9-8156-4024-815D-80391F9C6E11}" type="slidenum">
              <a:rPr lang="cs-CZ"/>
              <a:pPr/>
              <a:t>1</a:t>
            </a:fld>
            <a:endParaRPr lang="cs-CZ"/>
          </a:p>
        </p:txBody>
      </p:sp>
      <p:sp>
        <p:nvSpPr>
          <p:cNvPr id="921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FAA7F10-D794-4EAD-867E-631109DC0F3B}" type="slidenum">
              <a:rPr lang="cs-CZ"/>
              <a:pPr/>
              <a:t>2</a:t>
            </a:fld>
            <a:endParaRPr lang="cs-CZ"/>
          </a:p>
        </p:txBody>
      </p:sp>
      <p:sp>
        <p:nvSpPr>
          <p:cNvPr id="1024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D11C397-E901-46B3-B277-CFE4F7EEAD68}" type="slidenum">
              <a:rPr lang="cs-CZ"/>
              <a:pPr/>
              <a:t>3</a:t>
            </a:fld>
            <a:endParaRPr lang="cs-CZ"/>
          </a:p>
        </p:txBody>
      </p:sp>
      <p:sp>
        <p:nvSpPr>
          <p:cNvPr id="1126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A8777CB-58C0-46E2-9D47-FF25486403F0}" type="slidenum">
              <a:rPr lang="cs-CZ"/>
              <a:pPr/>
              <a:t>4</a:t>
            </a:fld>
            <a:endParaRPr lang="cs-CZ"/>
          </a:p>
        </p:txBody>
      </p:sp>
      <p:sp>
        <p:nvSpPr>
          <p:cNvPr id="1228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97F4E85-98C5-4C2F-881B-BC133F46AD7F}" type="slidenum">
              <a:rPr lang="cs-CZ"/>
              <a:pPr/>
              <a:t>5</a:t>
            </a:fld>
            <a:endParaRPr lang="cs-CZ"/>
          </a:p>
        </p:txBody>
      </p:sp>
      <p:sp>
        <p:nvSpPr>
          <p:cNvPr id="1331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886392C7-7E6B-4155-BD7E-8F4E097854C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75164EB1-169B-4A0E-8181-2DEDB276B12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CC9DA59F-8B5C-481F-A072-406B093A479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28587399-26EF-4AE1-B7C4-570C511F163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0C33DBE7-CA77-4BD3-A4B6-5CE0E1090AD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2CA18BC3-FBB4-49E7-9393-FE8EB7F099A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6528DC88-7F20-4CE7-9E20-EED88D37CF9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76C62E57-3B33-47AA-B66E-17DED873F4C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8715B776-7531-4DCE-805E-D79148BF88A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83BD7C60-6E44-4945-AF5F-C200C991739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604963"/>
            <a:ext cx="2055813" cy="452437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9800" cy="45243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FA78D6A3-BCDF-4D3D-A26F-ACBFB888648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6170613" cy="18923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>
          <a:xfrm>
            <a:off x="9097963" y="222250"/>
            <a:ext cx="2284412" cy="379413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1"/>
          </p:nvPr>
        </p:nvSpPr>
        <p:spPr>
          <a:xfrm>
            <a:off x="1325563" y="4929188"/>
            <a:ext cx="608012" cy="515937"/>
          </a:xfrm>
        </p:spPr>
        <p:txBody>
          <a:bodyPr/>
          <a:lstStyle>
            <a:lvl1pPr>
              <a:defRPr/>
            </a:lvl1pPr>
          </a:lstStyle>
          <a:p>
            <a:fld id="{5FD25986-4E47-4076-8662-113A201918D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6BD09655-7346-418F-98F1-7490A95C279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5B8C666A-5BA7-4D35-A933-4095979B10B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598B22C8-AB33-4822-8FAB-F92AD8B1CAE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6013" cy="48720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5613" y="1600200"/>
            <a:ext cx="3657600" cy="48720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E2844FF2-C13A-44DA-AEC5-FA310BDB118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B87282F8-C738-44A2-92D6-F22073F65A5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AF74729D-E3AD-4A36-9387-D4804F79839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475EA29B-D00E-40E9-BAB9-CE5BC8A8A76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1E955E22-D8C1-4E75-A5D1-82B83AB02F3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7B410BF3-86E9-4245-A19D-01FDB2A4FEB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401CCE95-3C7B-4B48-A02A-9BEADDDE3A4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057900" y="274638"/>
            <a:ext cx="1865313" cy="61976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5448300" cy="61976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33440066-B082-4F77-925E-2776E0A110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Line 1"/>
          <p:cNvSpPr>
            <a:spLocks noChangeShapeType="1"/>
          </p:cNvSpPr>
          <p:nvPr/>
        </p:nvSpPr>
        <p:spPr bwMode="auto">
          <a:xfrm>
            <a:off x="8763000" y="0"/>
            <a:ext cx="1588" cy="6858000"/>
          </a:xfrm>
          <a:prstGeom prst="line">
            <a:avLst/>
          </a:prstGeom>
          <a:noFill/>
          <a:ln w="3816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6200" y="0"/>
            <a:ext cx="1588" cy="6858000"/>
          </a:xfrm>
          <a:prstGeom prst="line">
            <a:avLst/>
          </a:prstGeom>
          <a:noFill/>
          <a:ln w="5724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7" name="Line 3"/>
          <p:cNvSpPr>
            <a:spLocks noChangeShapeType="1"/>
          </p:cNvSpPr>
          <p:nvPr/>
        </p:nvSpPr>
        <p:spPr bwMode="auto">
          <a:xfrm>
            <a:off x="8991600" y="0"/>
            <a:ext cx="1588" cy="6858000"/>
          </a:xfrm>
          <a:prstGeom prst="line">
            <a:avLst/>
          </a:prstGeom>
          <a:noFill/>
          <a:ln w="19080">
            <a:solidFill>
              <a:srgbClr val="FE8637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FEC2AE">
              <a:alpha val="87000"/>
            </a:srgbClr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9" name="Line 5"/>
          <p:cNvSpPr>
            <a:spLocks noChangeShapeType="1"/>
          </p:cNvSpPr>
          <p:nvPr/>
        </p:nvSpPr>
        <p:spPr bwMode="auto">
          <a:xfrm>
            <a:off x="8915400" y="0"/>
            <a:ext cx="1588" cy="6858000"/>
          </a:xfrm>
          <a:prstGeom prst="line">
            <a:avLst/>
          </a:prstGeom>
          <a:noFill/>
          <a:ln w="9360">
            <a:solidFill>
              <a:srgbClr val="FE8637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30" name="Oval 6"/>
          <p:cNvSpPr>
            <a:spLocks noChangeArrowheads="1"/>
          </p:cNvSpPr>
          <p:nvPr/>
        </p:nvSpPr>
        <p:spPr bwMode="auto">
          <a:xfrm>
            <a:off x="8156575" y="5715000"/>
            <a:ext cx="547688" cy="547688"/>
          </a:xfrm>
          <a:prstGeom prst="ellipse">
            <a:avLst/>
          </a:prstGeom>
          <a:solidFill>
            <a:srgbClr val="FE8637"/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2286000" y="3124200"/>
            <a:ext cx="6170613" cy="1892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textuKliknutím lze upravit styl.</a:t>
            </a:r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dt"/>
          </p:nvPr>
        </p:nvSpPr>
        <p:spPr bwMode="auto">
          <a:xfrm>
            <a:off x="9097963" y="222250"/>
            <a:ext cx="2284412" cy="3794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+mn-lt"/>
                <a:cs typeface="Lucida Sans Unicode" charset="0"/>
              </a:defRPr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1033" name="Text Box 9"/>
          <p:cNvSpPr txBox="1">
            <a:spLocks noChangeArrowheads="1"/>
          </p:cNvSpPr>
          <p:nvPr/>
        </p:nvSpPr>
        <p:spPr bwMode="auto">
          <a:xfrm rot="5400000">
            <a:off x="7078663" y="4181475"/>
            <a:ext cx="3657600" cy="3841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rgbClr val="FEC2AE">
              <a:alpha val="53999"/>
            </a:srgbClr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rgbClr val="FED9CD">
              <a:alpha val="35999"/>
            </a:srgbClr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990600" y="0"/>
            <a:ext cx="180975" cy="6858000"/>
          </a:xfrm>
          <a:prstGeom prst="rect">
            <a:avLst/>
          </a:prstGeom>
          <a:solidFill>
            <a:srgbClr val="FED9CD">
              <a:alpha val="70000"/>
            </a:srgbClr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7" name="Rectangle 13"/>
          <p:cNvSpPr>
            <a:spLocks noChangeArrowheads="1"/>
          </p:cNvSpPr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rgbClr val="FEEDE8">
              <a:alpha val="70999"/>
            </a:srgbClr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8" name="Line 14"/>
          <p:cNvSpPr>
            <a:spLocks noChangeShapeType="1"/>
          </p:cNvSpPr>
          <p:nvPr/>
        </p:nvSpPr>
        <p:spPr bwMode="auto">
          <a:xfrm>
            <a:off x="106363" y="0"/>
            <a:ext cx="1587" cy="6858000"/>
          </a:xfrm>
          <a:prstGeom prst="line">
            <a:avLst/>
          </a:prstGeom>
          <a:noFill/>
          <a:ln w="5724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39" name="Line 15"/>
          <p:cNvSpPr>
            <a:spLocks noChangeShapeType="1"/>
          </p:cNvSpPr>
          <p:nvPr/>
        </p:nvSpPr>
        <p:spPr bwMode="auto">
          <a:xfrm>
            <a:off x="914400" y="0"/>
            <a:ext cx="1588" cy="6858000"/>
          </a:xfrm>
          <a:prstGeom prst="line">
            <a:avLst/>
          </a:prstGeom>
          <a:noFill/>
          <a:ln w="57240">
            <a:solidFill>
              <a:srgbClr val="FEEDE8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40" name="Line 16"/>
          <p:cNvSpPr>
            <a:spLocks noChangeShapeType="1"/>
          </p:cNvSpPr>
          <p:nvPr/>
        </p:nvSpPr>
        <p:spPr bwMode="auto">
          <a:xfrm>
            <a:off x="854075" y="0"/>
            <a:ext cx="1588" cy="6858000"/>
          </a:xfrm>
          <a:prstGeom prst="line">
            <a:avLst/>
          </a:prstGeom>
          <a:noFill/>
          <a:ln w="5724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41" name="Line 17"/>
          <p:cNvSpPr>
            <a:spLocks noChangeShapeType="1"/>
          </p:cNvSpPr>
          <p:nvPr/>
        </p:nvSpPr>
        <p:spPr bwMode="auto">
          <a:xfrm>
            <a:off x="1727200" y="0"/>
            <a:ext cx="1588" cy="6858000"/>
          </a:xfrm>
          <a:prstGeom prst="line">
            <a:avLst/>
          </a:prstGeom>
          <a:noFill/>
          <a:ln w="2844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42" name="Line 18"/>
          <p:cNvSpPr>
            <a:spLocks noChangeShapeType="1"/>
          </p:cNvSpPr>
          <p:nvPr/>
        </p:nvSpPr>
        <p:spPr bwMode="auto">
          <a:xfrm>
            <a:off x="1066800" y="0"/>
            <a:ext cx="1588" cy="6858000"/>
          </a:xfrm>
          <a:prstGeom prst="line">
            <a:avLst/>
          </a:prstGeom>
          <a:noFill/>
          <a:ln w="936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43" name="Line 19"/>
          <p:cNvSpPr>
            <a:spLocks noChangeShapeType="1"/>
          </p:cNvSpPr>
          <p:nvPr/>
        </p:nvSpPr>
        <p:spPr bwMode="auto">
          <a:xfrm>
            <a:off x="9113838" y="0"/>
            <a:ext cx="1587" cy="6858000"/>
          </a:xfrm>
          <a:prstGeom prst="line">
            <a:avLst/>
          </a:prstGeom>
          <a:noFill/>
          <a:ln w="5724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44" name="Rectangle 20"/>
          <p:cNvSpPr>
            <a:spLocks noChangeArrowheads="1"/>
          </p:cNvSpPr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rgbClr val="FEC2AE">
              <a:alpha val="50999"/>
            </a:srgbClr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45" name="Oval 21"/>
          <p:cNvSpPr>
            <a:spLocks noChangeArrowheads="1"/>
          </p:cNvSpPr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rgbClr val="FE8637"/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46" name="Oval 22"/>
          <p:cNvSpPr>
            <a:spLocks noChangeArrowheads="1"/>
          </p:cNvSpPr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solidFill>
            <a:srgbClr val="FE8637"/>
          </a:solidFill>
          <a:ln w="2844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47" name="Oval 23"/>
          <p:cNvSpPr>
            <a:spLocks noChangeArrowheads="1"/>
          </p:cNvSpPr>
          <p:nvPr/>
        </p:nvSpPr>
        <p:spPr bwMode="auto">
          <a:xfrm>
            <a:off x="1090613" y="5500688"/>
            <a:ext cx="136525" cy="136525"/>
          </a:xfrm>
          <a:prstGeom prst="ellipse">
            <a:avLst/>
          </a:prstGeom>
          <a:solidFill>
            <a:srgbClr val="FE8637"/>
          </a:solidFill>
          <a:ln w="126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48" name="Oval 24"/>
          <p:cNvSpPr>
            <a:spLocks noChangeArrowheads="1"/>
          </p:cNvSpPr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solidFill>
            <a:srgbClr val="FE8637"/>
          </a:solidFill>
          <a:ln w="126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49" name="Oval 25"/>
          <p:cNvSpPr>
            <a:spLocks noChangeArrowheads="1"/>
          </p:cNvSpPr>
          <p:nvPr/>
        </p:nvSpPr>
        <p:spPr bwMode="auto">
          <a:xfrm>
            <a:off x="1905000" y="4495800"/>
            <a:ext cx="365125" cy="365125"/>
          </a:xfrm>
          <a:prstGeom prst="ellipse">
            <a:avLst/>
          </a:prstGeom>
          <a:solidFill>
            <a:srgbClr val="FE8637"/>
          </a:solidFill>
          <a:ln w="2844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50" name="Rectangle 26"/>
          <p:cNvSpPr>
            <a:spLocks noGrp="1" noChangeArrowheads="1"/>
          </p:cNvSpPr>
          <p:nvPr>
            <p:ph type="sldNum"/>
          </p:nvPr>
        </p:nvSpPr>
        <p:spPr bwMode="auto">
          <a:xfrm>
            <a:off x="1325563" y="4929188"/>
            <a:ext cx="608012" cy="5159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defRPr>
                <a:solidFill>
                  <a:srgbClr val="000000"/>
                </a:solidFill>
                <a:latin typeface="+mn-lt"/>
                <a:cs typeface="Lucida Sans Unicode" charset="0"/>
              </a:defRPr>
            </a:lvl1pPr>
          </a:lstStyle>
          <a:p>
            <a:fld id="{C6FDDA65-8288-4B39-AA40-9DC6032E1AC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051" name="Rectangle 27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8013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1512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72" r:id="rId12"/>
  </p:sldLayoutIdLst>
  <p:hf sldNum="0" hdr="0" ftr="0"/>
  <p:txStyles>
    <p:titleStyle>
      <a:lvl1pPr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2pPr>
      <a:lvl3pPr marL="11430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3pPr>
      <a:lvl4pPr marL="16002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4pPr>
      <a:lvl5pPr marL="20574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5pPr>
      <a:lvl6pPr marL="25146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6pPr>
      <a:lvl7pPr marL="29718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7pPr>
      <a:lvl8pPr marL="34290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8pPr>
      <a:lvl9pPr marL="38862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9pPr>
    </p:titleStyle>
    <p:bodyStyle>
      <a:lvl1pPr marL="342900" indent="-342900" algn="l" defTabSz="449263" rtl="0" fontAlgn="base">
        <a:lnSpc>
          <a:spcPct val="95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>
        <a:lnSpc>
          <a:spcPct val="95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fontAlgn="base">
        <a:lnSpc>
          <a:spcPct val="95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fontAlgn="base">
        <a:lnSpc>
          <a:spcPct val="95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16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Line 1"/>
          <p:cNvSpPr>
            <a:spLocks noChangeShapeType="1"/>
          </p:cNvSpPr>
          <p:nvPr/>
        </p:nvSpPr>
        <p:spPr bwMode="auto">
          <a:xfrm>
            <a:off x="8763000" y="0"/>
            <a:ext cx="1588" cy="6858000"/>
          </a:xfrm>
          <a:prstGeom prst="line">
            <a:avLst/>
          </a:prstGeom>
          <a:noFill/>
          <a:ln w="3816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50" name="Line 2"/>
          <p:cNvSpPr>
            <a:spLocks noChangeShapeType="1"/>
          </p:cNvSpPr>
          <p:nvPr/>
        </p:nvSpPr>
        <p:spPr bwMode="auto">
          <a:xfrm>
            <a:off x="76200" y="0"/>
            <a:ext cx="1588" cy="6858000"/>
          </a:xfrm>
          <a:prstGeom prst="line">
            <a:avLst/>
          </a:prstGeom>
          <a:noFill/>
          <a:ln w="5724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51" name="Line 3"/>
          <p:cNvSpPr>
            <a:spLocks noChangeShapeType="1"/>
          </p:cNvSpPr>
          <p:nvPr/>
        </p:nvSpPr>
        <p:spPr bwMode="auto">
          <a:xfrm>
            <a:off x="8991600" y="0"/>
            <a:ext cx="1588" cy="6858000"/>
          </a:xfrm>
          <a:prstGeom prst="line">
            <a:avLst/>
          </a:prstGeom>
          <a:noFill/>
          <a:ln w="19080">
            <a:solidFill>
              <a:srgbClr val="FE8637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FEC2AE">
              <a:alpha val="87000"/>
            </a:srgbClr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3" name="Line 5"/>
          <p:cNvSpPr>
            <a:spLocks noChangeShapeType="1"/>
          </p:cNvSpPr>
          <p:nvPr/>
        </p:nvSpPr>
        <p:spPr bwMode="auto">
          <a:xfrm>
            <a:off x="8915400" y="0"/>
            <a:ext cx="1588" cy="6858000"/>
          </a:xfrm>
          <a:prstGeom prst="line">
            <a:avLst/>
          </a:prstGeom>
          <a:noFill/>
          <a:ln w="9360">
            <a:solidFill>
              <a:srgbClr val="FE8637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54" name="Oval 6"/>
          <p:cNvSpPr>
            <a:spLocks noChangeArrowheads="1"/>
          </p:cNvSpPr>
          <p:nvPr/>
        </p:nvSpPr>
        <p:spPr bwMode="auto">
          <a:xfrm>
            <a:off x="8156575" y="5715000"/>
            <a:ext cx="547688" cy="547688"/>
          </a:xfrm>
          <a:prstGeom prst="ellipse">
            <a:avLst/>
          </a:prstGeom>
          <a:solidFill>
            <a:srgbClr val="FE8637"/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7466013" cy="11414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textuKliknutím lze upravit styl.</a:t>
            </a: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7466013" cy="48720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0"/>
            <a:r>
              <a:rPr lang="en-GB" smtClean="0"/>
              <a:t>Devátá úroveňKliknutím lze upravit styly předlohy textu.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</a:t>
            </a:r>
          </a:p>
          <a:p>
            <a:pPr lvl="4"/>
            <a:r>
              <a:rPr lang="en-GB" smtClean="0"/>
              <a:t>Pátá úroveň</a:t>
            </a:r>
          </a:p>
        </p:txBody>
      </p:sp>
      <p:sp>
        <p:nvSpPr>
          <p:cNvPr id="2057" name="Rectangle 9"/>
          <p:cNvSpPr>
            <a:spLocks noGrp="1" noChangeArrowheads="1"/>
          </p:cNvSpPr>
          <p:nvPr>
            <p:ph type="dt"/>
          </p:nvPr>
        </p:nvSpPr>
        <p:spPr bwMode="auto">
          <a:xfrm>
            <a:off x="8786813" y="268288"/>
            <a:ext cx="2009775" cy="38258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cs typeface="Lucida Sans Unicode" charset="0"/>
              </a:defRPr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2058" name="Rectangle 10"/>
          <p:cNvSpPr>
            <a:spLocks noGrp="1" noChangeArrowheads="1"/>
          </p:cNvSpPr>
          <p:nvPr>
            <p:ph type="sldNum"/>
          </p:nvPr>
        </p:nvSpPr>
        <p:spPr bwMode="auto">
          <a:xfrm>
            <a:off x="8129588" y="5734050"/>
            <a:ext cx="608012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defRPr>
                <a:solidFill>
                  <a:srgbClr val="000000"/>
                </a:solidFill>
                <a:latin typeface="+mn-lt"/>
                <a:cs typeface="Lucida Sans Unicode" charset="0"/>
              </a:defRPr>
            </a:lvl1pPr>
          </a:lstStyle>
          <a:p>
            <a:fld id="{B40F40AC-550F-4ED4-95C1-C845505291C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059" name="Text Box 11"/>
          <p:cNvSpPr txBox="1">
            <a:spLocks noChangeArrowheads="1"/>
          </p:cNvSpPr>
          <p:nvPr/>
        </p:nvSpPr>
        <p:spPr bwMode="auto">
          <a:xfrm rot="5400000">
            <a:off x="6991351" y="3736975"/>
            <a:ext cx="3200400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/>
  <p:txStyles>
    <p:titleStyle>
      <a:lvl1pPr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2pPr>
      <a:lvl3pPr marL="11430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3pPr>
      <a:lvl4pPr marL="16002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4pPr>
      <a:lvl5pPr marL="20574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5pPr>
      <a:lvl6pPr marL="25146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6pPr>
      <a:lvl7pPr marL="29718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7pPr>
      <a:lvl8pPr marL="34290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8pPr>
      <a:lvl9pPr marL="38862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9pPr>
    </p:titleStyle>
    <p:bodyStyle>
      <a:lvl1pPr marL="342900" indent="-342900" algn="l" defTabSz="449263" rtl="0" fontAlgn="base">
        <a:lnSpc>
          <a:spcPct val="95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>
        <a:lnSpc>
          <a:spcPct val="95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fontAlgn="base">
        <a:lnSpc>
          <a:spcPct val="95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fontAlgn="base">
        <a:lnSpc>
          <a:spcPct val="95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16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868363" y="2700338"/>
            <a:ext cx="7772400" cy="2690812"/>
          </a:xfrm>
          <a:ln/>
        </p:spPr>
        <p:txBody>
          <a:bodyPr/>
          <a:lstStyle/>
          <a:p>
            <a:pPr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000"/>
              <a:t>Název projektu: Moderní škola</a:t>
            </a:r>
            <a:br>
              <a:rPr lang="cs-CZ" sz="2000"/>
            </a:br>
            <a:r>
              <a:rPr lang="cs-CZ" sz="2000"/>
              <a:t>Číslo klíčové aktivity: III/2</a:t>
            </a:r>
            <a:br>
              <a:rPr lang="cs-CZ" sz="2000"/>
            </a:br>
            <a:r>
              <a:rPr lang="cs-CZ" sz="2000"/>
              <a:t>Název školy: Základní škola a Mateřská škola Vráž, okres Beroun</a:t>
            </a:r>
            <a:br>
              <a:rPr lang="cs-CZ" sz="2000"/>
            </a:br>
            <a:r>
              <a:rPr lang="cs-CZ" sz="2000"/>
              <a:t>Autor: Zuzana Měchurová</a:t>
            </a:r>
            <a:br>
              <a:rPr lang="cs-CZ" sz="2000"/>
            </a:br>
            <a:r>
              <a:rPr lang="cs-CZ" sz="2000"/>
              <a:t>Název materiálu:VY_32_INOVACE_175 _ČS1_NA_SILNICI</a:t>
            </a:r>
            <a:br>
              <a:rPr lang="cs-CZ" sz="2000"/>
            </a:br>
            <a:r>
              <a:rPr lang="cs-CZ" sz="2000"/>
              <a:t>Číslo projektu: CZ 25.9.2013</a:t>
            </a:r>
            <a:br>
              <a:rPr lang="cs-CZ" sz="2000"/>
            </a:br>
            <a:r>
              <a:rPr lang="cs-CZ" sz="2000"/>
              <a:t>Ročník: 1.</a:t>
            </a:r>
            <a:br>
              <a:rPr lang="cs-CZ" sz="2000"/>
            </a:br>
            <a:r>
              <a:rPr lang="cs-CZ" sz="2000"/>
              <a:t>Předmět: Člověk a jeho svět</a:t>
            </a: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900113" y="5759450"/>
            <a:ext cx="6400800" cy="912813"/>
          </a:xfrm>
          <a:ln/>
        </p:spPr>
        <p:txBody>
          <a:bodyPr lIns="90000" tIns="45000" rIns="90000" bIns="45000"/>
          <a:lstStyle/>
          <a:p>
            <a:pPr marL="0" indent="0">
              <a:lnSpc>
                <a:spcPct val="100000"/>
              </a:lnSpc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</a:pPr>
            <a:r>
              <a:rPr lang="cs-CZ" sz="2000">
                <a:solidFill>
                  <a:srgbClr val="575F6D"/>
                </a:solidFill>
              </a:rPr>
              <a:t>Anotace: </a:t>
            </a:r>
            <a:r>
              <a:rPr lang="cs-CZ" sz="2000" i="1">
                <a:solidFill>
                  <a:srgbClr val="575F6D"/>
                </a:solidFill>
              </a:rPr>
              <a:t>Prezentace je určena pro 1. ročník, slouží k zopakování probrané látky na interaktivní tabuli</a:t>
            </a:r>
          </a:p>
          <a:p>
            <a:pPr marL="0" indent="0">
              <a:lnSpc>
                <a:spcPct val="100000"/>
              </a:lnSpc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</a:pPr>
            <a:endParaRPr lang="cs-CZ" sz="2000">
              <a:solidFill>
                <a:srgbClr val="575F6D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576263"/>
            <a:ext cx="7169150" cy="15843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>
    <p:cover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ln/>
        </p:spPr>
        <p:txBody>
          <a:bodyPr/>
          <a:lstStyle/>
          <a:p>
            <a:pPr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3000">
                <a:solidFill>
                  <a:srgbClr val="575F6D"/>
                </a:solidFill>
              </a:rPr>
              <a:t>Co znamenají tyto dopravní značky?</a:t>
            </a:r>
          </a:p>
        </p:txBody>
      </p:sp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5000" rIns="90000" bIns="45000"/>
          <a:lstStyle/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Urči: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2565400"/>
            <a:ext cx="1728787" cy="16367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60700" y="2532063"/>
            <a:ext cx="1836738" cy="16700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525" y="2568575"/>
            <a:ext cx="1827213" cy="17208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188" y="4965700"/>
            <a:ext cx="1454150" cy="14938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40088" y="4965700"/>
            <a:ext cx="1476375" cy="1476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83300" y="4965700"/>
            <a:ext cx="1530350" cy="1476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ln/>
        </p:spPr>
        <p:txBody>
          <a:bodyPr/>
          <a:lstStyle/>
          <a:p>
            <a:pPr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3000">
                <a:solidFill>
                  <a:srgbClr val="575F6D"/>
                </a:solidFill>
              </a:rPr>
              <a:t>Co znamenají tyto dopravní značky?</a:t>
            </a:r>
          </a:p>
        </p:txBody>
      </p:sp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425450" y="1306513"/>
            <a:ext cx="7467600" cy="4873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5000" rIns="90000" bIns="45000"/>
          <a:lstStyle/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Urči: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Stůj                        Pozor vlak              Zákaz vjezdu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Parkoviště        Přechod pro chodce       Nemocnice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2565400"/>
            <a:ext cx="1728787" cy="16367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60700" y="2532063"/>
            <a:ext cx="1836738" cy="16700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525" y="2568575"/>
            <a:ext cx="1827213" cy="17208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188" y="4965700"/>
            <a:ext cx="1454150" cy="14938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60700" y="4983163"/>
            <a:ext cx="1476375" cy="1476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83300" y="4965700"/>
            <a:ext cx="1530350" cy="1476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4" dur="1000"/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5" dur="1000" fill="hold"/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1000" fill="hold"/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ln/>
        </p:spPr>
        <p:txBody>
          <a:bodyPr/>
          <a:lstStyle/>
          <a:p>
            <a:pPr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3000" dirty="0">
                <a:solidFill>
                  <a:srgbClr val="575F6D"/>
                </a:solidFill>
              </a:rPr>
              <a:t>Vybarvi semafor a řekni, co jednotlivé </a:t>
            </a:r>
            <a:r>
              <a:rPr lang="cs-CZ" sz="3000" dirty="0" smtClean="0">
                <a:solidFill>
                  <a:srgbClr val="575F6D"/>
                </a:solidFill>
              </a:rPr>
              <a:t>barvy </a:t>
            </a:r>
            <a:r>
              <a:rPr lang="cs-CZ" sz="3000" dirty="0">
                <a:solidFill>
                  <a:srgbClr val="575F6D"/>
                </a:solidFill>
              </a:rPr>
              <a:t>přikazují</a:t>
            </a:r>
          </a:p>
        </p:txBody>
      </p:sp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5000" rIns="90000" bIns="45000"/>
          <a:lstStyle/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Vybarvi  popiš: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                                                    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2636838"/>
            <a:ext cx="3257550" cy="326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ln/>
        </p:spPr>
        <p:txBody>
          <a:bodyPr/>
          <a:lstStyle/>
          <a:p>
            <a:pPr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3000">
                <a:solidFill>
                  <a:srgbClr val="575F6D"/>
                </a:solidFill>
              </a:rPr>
              <a:t>Řešení</a:t>
            </a: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7467600" cy="50688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5000" rIns="90000" bIns="45000"/>
          <a:lstStyle/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 smtClean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Vybarvi                               Červená </a:t>
            </a:r>
            <a:r>
              <a:rPr lang="cs-CZ" sz="24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– Stůj!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 dirty="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                                              Oranžová – Připrav se!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1000" dirty="0"/>
              <a:t>Obrázky: www.office.</a:t>
            </a:r>
            <a:r>
              <a:rPr lang="cs-CZ" sz="1000" dirty="0" err="1"/>
              <a:t>microsoft.com</a:t>
            </a:r>
            <a:endParaRPr lang="cs-CZ" sz="1000" dirty="0"/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 dirty="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                                               Zelená – Jeď!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 dirty="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1000" dirty="0" smtClean="0">
              <a:solidFill>
                <a:srgbClr val="0070C0"/>
              </a:solidFill>
              <a:latin typeface="Century Schoolbook" charset="0"/>
              <a:ea typeface="Microsoft YaHei" charset="0"/>
              <a:cs typeface="Microsoft YaHei" charset="0"/>
              <a:hlinkClick r:id="rId3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1000" smtClean="0">
                <a:solidFill>
                  <a:srgbClr val="0070C0"/>
                </a:solidFill>
                <a:latin typeface="Century Schoolbook" charset="0"/>
                <a:ea typeface="Microsoft YaHei" charset="0"/>
                <a:cs typeface="Microsoft YaHei" charset="0"/>
                <a:hlinkClick r:id="rId3"/>
              </a:rPr>
              <a:t>www.office.</a:t>
            </a:r>
            <a:r>
              <a:rPr lang="cs-CZ" sz="1000" dirty="0" err="1" smtClean="0">
                <a:solidFill>
                  <a:srgbClr val="0070C0"/>
                </a:solidFill>
                <a:latin typeface="Century Schoolbook" charset="0"/>
                <a:ea typeface="Microsoft YaHei" charset="0"/>
                <a:cs typeface="Microsoft YaHei" charset="0"/>
                <a:hlinkClick r:id="rId3"/>
              </a:rPr>
              <a:t>microsoft.com</a:t>
            </a:r>
            <a:r>
              <a:rPr lang="cs-CZ" sz="1000" dirty="0" smtClean="0">
                <a:solidFill>
                  <a:srgbClr val="0070C0"/>
                </a:solidFill>
                <a:latin typeface="Century Schoolbook" charset="0"/>
                <a:ea typeface="Microsoft YaHei" charset="0"/>
                <a:cs typeface="Microsoft YaHei" charset="0"/>
              </a:rPr>
              <a:t> </a:t>
            </a:r>
            <a:endParaRPr lang="cs-CZ" sz="1000" dirty="0">
              <a:solidFill>
                <a:srgbClr val="0070C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 dirty="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2636838"/>
            <a:ext cx="3257550" cy="326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81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81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9" dur="1000"/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20" dur="1000" fill="hold"/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1" dur="1000" fill="hold"/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6" dur="1000"/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27" dur="1000" fill="hold"/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8" dur="1000" fill="hold"/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Century Schoolbook"/>
        <a:ea typeface="Microsoft YaHei"/>
        <a:cs typeface="Microsoft YaHei"/>
      </a:majorFont>
      <a:minorFont>
        <a:latin typeface="Century Schoolbook"/>
        <a:ea typeface="Microsoft YaHei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Century Schoolbook"/>
        <a:ea typeface="Microsoft YaHei"/>
        <a:cs typeface="Microsoft YaHei"/>
      </a:majorFont>
      <a:minorFont>
        <a:latin typeface="Century Schoolbook"/>
        <a:ea typeface="Microsoft YaHei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88</Words>
  <Application>Microsoft Office PowerPoint</Application>
  <PresentationFormat>Předvádění na obrazovce (4:3)</PresentationFormat>
  <Paragraphs>33</Paragraphs>
  <Slides>5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13" baseType="lpstr">
      <vt:lpstr>Times New Roman</vt:lpstr>
      <vt:lpstr>Century Schoolbook</vt:lpstr>
      <vt:lpstr>Microsoft YaHei</vt:lpstr>
      <vt:lpstr>Arial</vt:lpstr>
      <vt:lpstr>Lucida Sans Unicode</vt:lpstr>
      <vt:lpstr>Wingdings</vt:lpstr>
      <vt:lpstr>Motiv sady Office</vt:lpstr>
      <vt:lpstr>Motiv sady Office</vt:lpstr>
      <vt:lpstr>Název projektu: Moderní škola Číslo klíčové aktivity: III/2 Název školy: Základní škola a Mateřská škola Vráž, okres Beroun Autor: Zuzana Měchurová Název materiálu:VY_32_INOVACE_175 _ČS1_NA_SILNICI Číslo projektu: CZ 25.9.2013 Ročník: 1. Předmět: Člověk a jeho svět</vt:lpstr>
      <vt:lpstr>Co znamenají tyto dopravní značky?</vt:lpstr>
      <vt:lpstr>Co znamenají tyto dopravní značky?</vt:lpstr>
      <vt:lpstr>Vybarvi semafor a řekni, co jednotlivé barvy přikazují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projektu: Moderní škola Číslo klíčové aktivity: III/2 Název školy: Základní škola a Mateřská škola Vráž, okres Beroun Autor: Zuzana Měchurová Název materiálu:VY_32_INOVACE_175 _ČS1_NA_SILNICI Číslo projektu: CZ 25.9.2013 Ročník: 1. Předmět: Člověk a jeho svět</dc:title>
  <cp:lastModifiedBy>Dum</cp:lastModifiedBy>
  <cp:revision>1</cp:revision>
  <cp:lastPrinted>1601-01-01T00:00:00Z</cp:lastPrinted>
  <dcterms:created xsi:type="dcterms:W3CDTF">1601-01-01T00:00:00Z</dcterms:created>
  <dcterms:modified xsi:type="dcterms:W3CDTF">2014-05-05T06:48:58Z</dcterms:modified>
</cp:coreProperties>
</file>